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uters, F. (Fenne)" initials="WF(" lastIdx="4" clrIdx="0">
    <p:extLst>
      <p:ext uri="{19B8F6BF-5375-455C-9EA6-DF929625EA0E}">
        <p15:presenceInfo xmlns:p15="http://schemas.microsoft.com/office/powerpoint/2012/main" userId="Wouters, F. (Fenne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54C"/>
    <a:srgbClr val="113A74"/>
    <a:srgbClr val="1D798C"/>
    <a:srgbClr val="F07915"/>
    <a:srgbClr val="C8E2F1"/>
    <a:srgbClr val="F0F0F0"/>
    <a:srgbClr val="8FD1EF"/>
    <a:srgbClr val="FFD85D"/>
    <a:srgbClr val="003741"/>
    <a:srgbClr val="F2F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99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6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056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500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512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5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867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926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34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84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760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91F4-DEE6-4139-A12F-B50CE6D1AB85}" type="datetimeFigureOut">
              <a:rPr lang="nl-NL" smtClean="0"/>
              <a:t>5-8-2026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DC036-58DC-4A7D-A9B7-77894D9B15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63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798C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7238E7A5-890A-BB1E-79F6-98A4588A34A8}"/>
              </a:ext>
            </a:extLst>
          </p:cNvPr>
          <p:cNvSpPr/>
          <p:nvPr/>
        </p:nvSpPr>
        <p:spPr>
          <a:xfrm>
            <a:off x="0" y="9083043"/>
            <a:ext cx="6872927" cy="822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/>
          <p:cNvSpPr/>
          <p:nvPr/>
        </p:nvSpPr>
        <p:spPr>
          <a:xfrm>
            <a:off x="-35607" y="-46036"/>
            <a:ext cx="6908534" cy="954107"/>
          </a:xfrm>
          <a:prstGeom prst="rect">
            <a:avLst/>
          </a:prstGeom>
          <a:solidFill>
            <a:srgbClr val="0F254C"/>
          </a:solidFill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07915"/>
                </a:solidFill>
              </a:rPr>
              <a:t>Onderzoek luchtweginfecties in</a:t>
            </a:r>
          </a:p>
          <a:p>
            <a:pPr algn="ctr"/>
            <a:r>
              <a:rPr lang="nl-NL" sz="2800" b="1" dirty="0">
                <a:solidFill>
                  <a:srgbClr val="F07915"/>
                </a:solidFill>
              </a:rPr>
              <a:t>het verpleeghuis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3067C3-1039-CD09-114D-BD91C66A1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t="40518" b="12730"/>
          <a:stretch>
            <a:fillRect/>
          </a:stretch>
        </p:blipFill>
        <p:spPr>
          <a:xfrm>
            <a:off x="-20679" y="851796"/>
            <a:ext cx="6878679" cy="3697353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2085576" y="3835624"/>
            <a:ext cx="4787351" cy="707886"/>
          </a:xfrm>
          <a:prstGeom prst="rect">
            <a:avLst/>
          </a:prstGeom>
          <a:gradFill flip="none" rotWithShape="1">
            <a:gsLst>
              <a:gs pos="41000">
                <a:srgbClr val="0F254C"/>
              </a:gs>
              <a:gs pos="100000">
                <a:srgbClr val="113A74"/>
              </a:gs>
              <a:gs pos="72000">
                <a:srgbClr val="113A74"/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rgbClr val="C8E2F1"/>
                </a:solidFill>
              </a:rPr>
              <a:t>Welke bewoners hebben meer kans om een luchtweginfectie te krijgen?</a:t>
            </a:r>
          </a:p>
        </p:txBody>
      </p:sp>
      <p:sp>
        <p:nvSpPr>
          <p:cNvPr id="31" name="Rechthoek 30"/>
          <p:cNvSpPr/>
          <p:nvPr/>
        </p:nvSpPr>
        <p:spPr>
          <a:xfrm>
            <a:off x="244759" y="4814352"/>
            <a:ext cx="602341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700" b="1" dirty="0">
                <a:solidFill>
                  <a:srgbClr val="F07915"/>
                </a:solidFill>
              </a:rPr>
              <a:t>Wat? </a:t>
            </a:r>
            <a:r>
              <a:rPr lang="nl-NL" sz="1700" dirty="0">
                <a:solidFill>
                  <a:srgbClr val="0F254C"/>
                </a:solidFill>
                <a:highlight>
                  <a:srgbClr val="FFFF00"/>
                </a:highlight>
              </a:rPr>
              <a:t>[Naam organisatie] </a:t>
            </a:r>
            <a:r>
              <a:rPr lang="nl-NL" sz="1700" dirty="0">
                <a:solidFill>
                  <a:srgbClr val="0F254C"/>
                </a:solidFill>
              </a:rPr>
              <a:t>doet mee aan een onderzoek van Amsterdam UMC over het vóórkomen van infecties aan de luchtwegen zoals griep, verkoudheid of corona.</a:t>
            </a:r>
          </a:p>
        </p:txBody>
      </p:sp>
      <p:sp>
        <p:nvSpPr>
          <p:cNvPr id="32" name="Rechthoek 31"/>
          <p:cNvSpPr/>
          <p:nvPr/>
        </p:nvSpPr>
        <p:spPr>
          <a:xfrm>
            <a:off x="209960" y="7610422"/>
            <a:ext cx="58976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700" b="1" dirty="0">
                <a:solidFill>
                  <a:srgbClr val="F07915"/>
                </a:solidFill>
              </a:rPr>
              <a:t>Waarom? </a:t>
            </a:r>
            <a:r>
              <a:rPr lang="nl-NL" sz="1700" dirty="0">
                <a:solidFill>
                  <a:srgbClr val="0F254C"/>
                </a:solidFill>
              </a:rPr>
              <a:t>Met deze informatie kunnen verpleeghuizen uitbraken eerder opmerken, besmettingen zoveel mogelijk voorkomen en bewoners sneller en beter behandelen</a:t>
            </a:r>
          </a:p>
        </p:txBody>
      </p:sp>
      <p:sp>
        <p:nvSpPr>
          <p:cNvPr id="33" name="Rechthoek 32"/>
          <p:cNvSpPr/>
          <p:nvPr/>
        </p:nvSpPr>
        <p:spPr>
          <a:xfrm>
            <a:off x="244759" y="5932777"/>
            <a:ext cx="48452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700" b="1" dirty="0">
                <a:solidFill>
                  <a:srgbClr val="F07915"/>
                </a:solidFill>
              </a:rPr>
              <a:t>Hoe? </a:t>
            </a:r>
            <a:r>
              <a:rPr lang="nl-NL" sz="1700" dirty="0">
                <a:solidFill>
                  <a:srgbClr val="0F254C"/>
                </a:solidFill>
              </a:rPr>
              <a:t>Uw arts legt aanvullende gegevens over uw infectie vast in uw dossier. De gegevens worden gecodeerd gedeeld met Amsterdam UMC. Uw naam en andere gegevens die u direct kunnen identificeren laten we daarbij weg. </a:t>
            </a:r>
          </a:p>
        </p:txBody>
      </p:sp>
      <p:sp>
        <p:nvSpPr>
          <p:cNvPr id="41" name="Tekstvak 40"/>
          <p:cNvSpPr txBox="1"/>
          <p:nvPr/>
        </p:nvSpPr>
        <p:spPr>
          <a:xfrm>
            <a:off x="3963958" y="9304267"/>
            <a:ext cx="2825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i="1" dirty="0">
                <a:solidFill>
                  <a:srgbClr val="FF0000"/>
                </a:solidFill>
                <a:highlight>
                  <a:srgbClr val="FFFF00"/>
                </a:highlight>
              </a:rPr>
              <a:t>Hier het logo van de organisatie</a:t>
            </a:r>
          </a:p>
        </p:txBody>
      </p:sp>
      <p:sp>
        <p:nvSpPr>
          <p:cNvPr id="42" name="Rechthoek 41"/>
          <p:cNvSpPr/>
          <p:nvPr/>
        </p:nvSpPr>
        <p:spPr>
          <a:xfrm>
            <a:off x="244759" y="8700653"/>
            <a:ext cx="61565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600" b="1" dirty="0">
                <a:solidFill>
                  <a:srgbClr val="F07915"/>
                </a:solidFill>
              </a:rPr>
              <a:t>Ga bij vragen of bezwaar tegen gebruik van uw gegevens naar uw arts</a:t>
            </a:r>
          </a:p>
        </p:txBody>
      </p:sp>
      <p:sp>
        <p:nvSpPr>
          <p:cNvPr id="30" name="Ovaal bijschrift 29"/>
          <p:cNvSpPr/>
          <p:nvPr/>
        </p:nvSpPr>
        <p:spPr>
          <a:xfrm rot="741472">
            <a:off x="5224143" y="5842769"/>
            <a:ext cx="1494361" cy="1465380"/>
          </a:xfrm>
          <a:prstGeom prst="wedgeEllipseCallout">
            <a:avLst>
              <a:gd name="adj1" fmla="val -13862"/>
              <a:gd name="adj2" fmla="val 47677"/>
            </a:avLst>
          </a:prstGeom>
          <a:solidFill>
            <a:srgbClr val="F0791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Gegevens </a:t>
            </a:r>
          </a:p>
          <a:p>
            <a:pPr algn="ctr"/>
            <a:endParaRPr lang="nl-NL" sz="1400" dirty="0"/>
          </a:p>
          <a:p>
            <a:pPr algn="ctr"/>
            <a:r>
              <a:rPr lang="nl-NL" sz="1400" dirty="0"/>
              <a:t>Onderzoek</a:t>
            </a:r>
          </a:p>
          <a:p>
            <a:pPr algn="ctr"/>
            <a:endParaRPr lang="nl-NL" sz="1400" dirty="0"/>
          </a:p>
          <a:p>
            <a:pPr algn="ctr"/>
            <a:r>
              <a:rPr lang="nl-NL" sz="1400" dirty="0"/>
              <a:t>Verbetering</a:t>
            </a:r>
          </a:p>
        </p:txBody>
      </p:sp>
      <p:cxnSp>
        <p:nvCxnSpPr>
          <p:cNvPr id="20" name="Rechte verbindingslijn met pijl 19"/>
          <p:cNvCxnSpPr/>
          <p:nvPr/>
        </p:nvCxnSpPr>
        <p:spPr>
          <a:xfrm flipH="1">
            <a:off x="5884473" y="6673576"/>
            <a:ext cx="83580" cy="25646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743" y="6254984"/>
            <a:ext cx="231668" cy="377985"/>
          </a:xfrm>
          <a:prstGeom prst="rect">
            <a:avLst/>
          </a:prstGeom>
        </p:spPr>
      </p:pic>
      <p:pic>
        <p:nvPicPr>
          <p:cNvPr id="4" name="Afbeelding 3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0E1D82F1-E10F-236B-03C9-20AE88820E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5" y="9274441"/>
            <a:ext cx="2598542" cy="43289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F8C5FD6-4D5C-FC0F-6C4D-626AAE3867E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942" b="11026"/>
          <a:stretch>
            <a:fillRect/>
          </a:stretch>
        </p:blipFill>
        <p:spPr>
          <a:xfrm>
            <a:off x="2723799" y="9128955"/>
            <a:ext cx="1263399" cy="689179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C802193D-FCA5-5475-498D-246A814AF4E9}"/>
              </a:ext>
            </a:extLst>
          </p:cNvPr>
          <p:cNvSpPr/>
          <p:nvPr/>
        </p:nvSpPr>
        <p:spPr>
          <a:xfrm>
            <a:off x="-20679" y="2349092"/>
            <a:ext cx="4787351" cy="707886"/>
          </a:xfrm>
          <a:prstGeom prst="rect">
            <a:avLst/>
          </a:prstGeom>
          <a:gradFill flip="none" rotWithShape="1">
            <a:gsLst>
              <a:gs pos="41000">
                <a:srgbClr val="0F254C"/>
              </a:gs>
              <a:gs pos="100000">
                <a:srgbClr val="113A74"/>
              </a:gs>
              <a:gs pos="72000">
                <a:srgbClr val="113A74"/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rgbClr val="C8E2F1"/>
                </a:solidFill>
              </a:rPr>
              <a:t>Welke soorten infecties komen het meest voor?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D4AC725-7740-70E4-1245-C3B36D3E2C56}"/>
              </a:ext>
            </a:extLst>
          </p:cNvPr>
          <p:cNvSpPr/>
          <p:nvPr/>
        </p:nvSpPr>
        <p:spPr>
          <a:xfrm>
            <a:off x="2085576" y="851796"/>
            <a:ext cx="4787351" cy="707886"/>
          </a:xfrm>
          <a:prstGeom prst="rect">
            <a:avLst/>
          </a:prstGeom>
          <a:gradFill flip="none" rotWithShape="1">
            <a:gsLst>
              <a:gs pos="41000">
                <a:srgbClr val="0F254C"/>
              </a:gs>
              <a:gs pos="100000">
                <a:srgbClr val="113A74"/>
              </a:gs>
              <a:gs pos="72000">
                <a:srgbClr val="113A74"/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rgbClr val="C8E2F1"/>
                </a:solidFill>
              </a:rPr>
              <a:t>Hoe vaak krijgen verpleeghuisbewoners een luchtweginfecties?</a:t>
            </a:r>
          </a:p>
        </p:txBody>
      </p:sp>
    </p:spTree>
    <p:extLst>
      <p:ext uri="{BB962C8B-B14F-4D97-AF65-F5344CB8AC3E}">
        <p14:creationId xmlns:p14="http://schemas.microsoft.com/office/powerpoint/2010/main" val="3209502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1384</TotalTime>
  <Words>142</Words>
  <Application>Microsoft Office PowerPoint</Application>
  <PresentationFormat>A4 (210 x 297 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PowerPoint-presentatie</vt:lpstr>
    </vt:vector>
  </TitlesOfParts>
  <Company>VUmc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Wouters, F. (Fenne)</dc:creator>
  <cp:lastModifiedBy>Velt, E.H.J. in 't (Eline)</cp:lastModifiedBy>
  <cp:revision>118</cp:revision>
  <dcterms:created xsi:type="dcterms:W3CDTF">2021-07-02T14:54:51Z</dcterms:created>
  <dcterms:modified xsi:type="dcterms:W3CDTF">2026-08-05T08:03:34Z</dcterms:modified>
</cp:coreProperties>
</file>