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ink/ink1.xml" ContentType="application/inkml+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1"/>
    <p:sldMasterId id="2147483688" r:id="rId2"/>
  </p:sldMasterIdLst>
  <p:notesMasterIdLst>
    <p:notesMasterId r:id="rId118"/>
  </p:notesMasterIdLst>
  <p:sldIdLst>
    <p:sldId id="265" r:id="rId3"/>
    <p:sldId id="281" r:id="rId4"/>
    <p:sldId id="282" r:id="rId5"/>
    <p:sldId id="279" r:id="rId6"/>
    <p:sldId id="283" r:id="rId7"/>
    <p:sldId id="284" r:id="rId8"/>
    <p:sldId id="267" r:id="rId9"/>
    <p:sldId id="285" r:id="rId10"/>
    <p:sldId id="286" r:id="rId11"/>
    <p:sldId id="268" r:id="rId12"/>
    <p:sldId id="287" r:id="rId13"/>
    <p:sldId id="291" r:id="rId14"/>
    <p:sldId id="292" r:id="rId15"/>
    <p:sldId id="293" r:id="rId16"/>
    <p:sldId id="294" r:id="rId17"/>
    <p:sldId id="295" r:id="rId18"/>
    <p:sldId id="296" r:id="rId19"/>
    <p:sldId id="297" r:id="rId20"/>
    <p:sldId id="389" r:id="rId21"/>
    <p:sldId id="299" r:id="rId22"/>
    <p:sldId id="300" r:id="rId23"/>
    <p:sldId id="301" r:id="rId24"/>
    <p:sldId id="302" r:id="rId25"/>
    <p:sldId id="303" r:id="rId26"/>
    <p:sldId id="307" r:id="rId27"/>
    <p:sldId id="304" r:id="rId28"/>
    <p:sldId id="305" r:id="rId29"/>
    <p:sldId id="306" r:id="rId30"/>
    <p:sldId id="308" r:id="rId31"/>
    <p:sldId id="309" r:id="rId32"/>
    <p:sldId id="310" r:id="rId33"/>
    <p:sldId id="311" r:id="rId34"/>
    <p:sldId id="390" r:id="rId35"/>
    <p:sldId id="313" r:id="rId36"/>
    <p:sldId id="314" r:id="rId37"/>
    <p:sldId id="315" r:id="rId38"/>
    <p:sldId id="316" r:id="rId39"/>
    <p:sldId id="317" r:id="rId40"/>
    <p:sldId id="318" r:id="rId41"/>
    <p:sldId id="319" r:id="rId42"/>
    <p:sldId id="320" r:id="rId43"/>
    <p:sldId id="321" r:id="rId44"/>
    <p:sldId id="322" r:id="rId45"/>
    <p:sldId id="323" r:id="rId46"/>
    <p:sldId id="324" r:id="rId47"/>
    <p:sldId id="325" r:id="rId48"/>
    <p:sldId id="326" r:id="rId49"/>
    <p:sldId id="327" r:id="rId50"/>
    <p:sldId id="328" r:id="rId51"/>
    <p:sldId id="329" r:id="rId52"/>
    <p:sldId id="391" r:id="rId53"/>
    <p:sldId id="331" r:id="rId54"/>
    <p:sldId id="332" r:id="rId55"/>
    <p:sldId id="333" r:id="rId56"/>
    <p:sldId id="334" r:id="rId57"/>
    <p:sldId id="335" r:id="rId58"/>
    <p:sldId id="336" r:id="rId59"/>
    <p:sldId id="337" r:id="rId60"/>
    <p:sldId id="338" r:id="rId61"/>
    <p:sldId id="393" r:id="rId62"/>
    <p:sldId id="341" r:id="rId63"/>
    <p:sldId id="340" r:id="rId64"/>
    <p:sldId id="418" r:id="rId65"/>
    <p:sldId id="342" r:id="rId66"/>
    <p:sldId id="343" r:id="rId67"/>
    <p:sldId id="344" r:id="rId68"/>
    <p:sldId id="345" r:id="rId69"/>
    <p:sldId id="346" r:id="rId70"/>
    <p:sldId id="414" r:id="rId71"/>
    <p:sldId id="417" r:id="rId72"/>
    <p:sldId id="416" r:id="rId73"/>
    <p:sldId id="415" r:id="rId74"/>
    <p:sldId id="348" r:id="rId75"/>
    <p:sldId id="349" r:id="rId76"/>
    <p:sldId id="350" r:id="rId77"/>
    <p:sldId id="351" r:id="rId78"/>
    <p:sldId id="352" r:id="rId79"/>
    <p:sldId id="353" r:id="rId80"/>
    <p:sldId id="354" r:id="rId81"/>
    <p:sldId id="355" r:id="rId82"/>
    <p:sldId id="356" r:id="rId83"/>
    <p:sldId id="357" r:id="rId84"/>
    <p:sldId id="358" r:id="rId85"/>
    <p:sldId id="359" r:id="rId86"/>
    <p:sldId id="360" r:id="rId87"/>
    <p:sldId id="361" r:id="rId88"/>
    <p:sldId id="362" r:id="rId89"/>
    <p:sldId id="363" r:id="rId90"/>
    <p:sldId id="364" r:id="rId91"/>
    <p:sldId id="365" r:id="rId92"/>
    <p:sldId id="366" r:id="rId93"/>
    <p:sldId id="367" r:id="rId94"/>
    <p:sldId id="368" r:id="rId95"/>
    <p:sldId id="369" r:id="rId96"/>
    <p:sldId id="370" r:id="rId97"/>
    <p:sldId id="371" r:id="rId98"/>
    <p:sldId id="372" r:id="rId99"/>
    <p:sldId id="373" r:id="rId100"/>
    <p:sldId id="374" r:id="rId101"/>
    <p:sldId id="375" r:id="rId102"/>
    <p:sldId id="376" r:id="rId103"/>
    <p:sldId id="377" r:id="rId104"/>
    <p:sldId id="378" r:id="rId105"/>
    <p:sldId id="379" r:id="rId106"/>
    <p:sldId id="380" r:id="rId107"/>
    <p:sldId id="381" r:id="rId108"/>
    <p:sldId id="413" r:id="rId109"/>
    <p:sldId id="394" r:id="rId110"/>
    <p:sldId id="383" r:id="rId111"/>
    <p:sldId id="384" r:id="rId112"/>
    <p:sldId id="385" r:id="rId113"/>
    <p:sldId id="386" r:id="rId114"/>
    <p:sldId id="387" r:id="rId115"/>
    <p:sldId id="388" r:id="rId116"/>
    <p:sldId id="420" r:id="rId117"/>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D014134-D369-F03E-759E-87CCD3E863B8}" name="Jepma, P. (Patricia)" initials="PJ" userId="S::p.jepma@amsterdamumc.nl::1691d382-6d3d-444a-a055-fdace7ff99e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CB4"/>
    <a:srgbClr val="0F254C"/>
    <a:srgbClr val="003741"/>
    <a:srgbClr val="E89E00"/>
    <a:srgbClr val="6AB650"/>
    <a:srgbClr val="F07814"/>
    <a:srgbClr val="CED9E5"/>
    <a:srgbClr val="00373E"/>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ijl, gemiddeld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Stijl, gemiddeld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315" autoAdjust="0"/>
    <p:restoredTop sz="85079" autoAdjust="0"/>
  </p:normalViewPr>
  <p:slideViewPr>
    <p:cSldViewPr snapToGrid="0">
      <p:cViewPr varScale="1">
        <p:scale>
          <a:sx n="94" d="100"/>
          <a:sy n="94" d="100"/>
        </p:scale>
        <p:origin x="636" y="84"/>
      </p:cViewPr>
      <p:guideLst/>
    </p:cSldViewPr>
  </p:slideViewPr>
  <p:notesTextViewPr>
    <p:cViewPr>
      <p:scale>
        <a:sx n="1" d="1"/>
        <a:sy n="1" d="1"/>
      </p:scale>
      <p:origin x="0" y="-864"/>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microsoft.com/office/2018/10/relationships/authors" Target="author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slide" Target="slides/slide111.xml"/><Relationship Id="rId11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s>
</file>

<file path=ppt/diagrams/_rels/data1.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5.svg"/><Relationship Id="rId2" Type="http://schemas.openxmlformats.org/officeDocument/2006/relationships/image" Target="../media/image45.svg"/><Relationship Id="rId1" Type="http://schemas.openxmlformats.org/officeDocument/2006/relationships/image" Target="../media/image44.png"/><Relationship Id="rId6" Type="http://schemas.openxmlformats.org/officeDocument/2006/relationships/image" Target="../media/image49.sv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svg"/><Relationship Id="rId4" Type="http://schemas.openxmlformats.org/officeDocument/2006/relationships/image" Target="../media/image47.svg"/><Relationship Id="rId9" Type="http://schemas.openxmlformats.org/officeDocument/2006/relationships/image" Target="../media/image52.png"/></Relationships>
</file>

<file path=ppt/diagrams/_rels/drawing1.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5.svg"/><Relationship Id="rId2" Type="http://schemas.openxmlformats.org/officeDocument/2006/relationships/image" Target="../media/image45.svg"/><Relationship Id="rId1" Type="http://schemas.openxmlformats.org/officeDocument/2006/relationships/image" Target="../media/image44.png"/><Relationship Id="rId6" Type="http://schemas.openxmlformats.org/officeDocument/2006/relationships/image" Target="../media/image49.sv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svg"/><Relationship Id="rId4" Type="http://schemas.openxmlformats.org/officeDocument/2006/relationships/image" Target="../media/image47.svg"/><Relationship Id="rId9" Type="http://schemas.openxmlformats.org/officeDocument/2006/relationships/image" Target="../media/image5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88B4830-1A2B-4FFC-9156-B90D82D2BF01}"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0D36DFC4-F6FC-4F15-8222-03DF68BC812F}">
      <dgm:prSet custT="1"/>
      <dgm:spPr/>
      <dgm:t>
        <a:bodyPr/>
        <a:lstStyle/>
        <a:p>
          <a:pPr>
            <a:lnSpc>
              <a:spcPct val="100000"/>
            </a:lnSpc>
          </a:pPr>
          <a:r>
            <a:rPr lang="nl-NL" sz="1600" dirty="0"/>
            <a:t>Proces van in gesprek gaan, vooruitdenken, plannen en organiseren van gewenste passende zorg in de palliatieve fase.</a:t>
          </a:r>
          <a:endParaRPr lang="en-US" sz="1600" dirty="0"/>
        </a:p>
      </dgm:t>
    </dgm:pt>
    <dgm:pt modelId="{00B54DA8-396F-4077-8ECF-C413DA8EFA10}" type="parTrans" cxnId="{54753695-7427-49BB-92B5-610B0FC0EF92}">
      <dgm:prSet/>
      <dgm:spPr/>
      <dgm:t>
        <a:bodyPr/>
        <a:lstStyle/>
        <a:p>
          <a:endParaRPr lang="en-US" sz="1400"/>
        </a:p>
      </dgm:t>
    </dgm:pt>
    <dgm:pt modelId="{42876465-203B-4649-8DCD-7BAAAF8EEA0A}" type="sibTrans" cxnId="{54753695-7427-49BB-92B5-610B0FC0EF92}">
      <dgm:prSet/>
      <dgm:spPr/>
      <dgm:t>
        <a:bodyPr/>
        <a:lstStyle/>
        <a:p>
          <a:pPr>
            <a:lnSpc>
              <a:spcPct val="100000"/>
            </a:lnSpc>
          </a:pPr>
          <a:endParaRPr lang="en-US" sz="1400"/>
        </a:p>
      </dgm:t>
    </dgm:pt>
    <dgm:pt modelId="{F9436736-66B6-465B-8B4A-A13D2D5CE200}">
      <dgm:prSet custT="1"/>
      <dgm:spPr/>
      <dgm:t>
        <a:bodyPr/>
        <a:lstStyle/>
        <a:p>
          <a:pPr>
            <a:lnSpc>
              <a:spcPct val="100000"/>
            </a:lnSpc>
          </a:pPr>
          <a:r>
            <a:rPr lang="nl-NL" sz="1600" dirty="0"/>
            <a:t>Gezamenlijke besluitvorming tussen zorgvrager, naasten en zorgprofessionals</a:t>
          </a:r>
          <a:endParaRPr lang="en-US" sz="1600" dirty="0"/>
        </a:p>
      </dgm:t>
    </dgm:pt>
    <dgm:pt modelId="{E0CB4A6C-DC66-4361-BF1A-5EB668812949}" type="parTrans" cxnId="{A9A75F41-9994-4A1D-86A7-0D6DB9BDB253}">
      <dgm:prSet/>
      <dgm:spPr/>
      <dgm:t>
        <a:bodyPr/>
        <a:lstStyle/>
        <a:p>
          <a:endParaRPr lang="en-US" sz="1400"/>
        </a:p>
      </dgm:t>
    </dgm:pt>
    <dgm:pt modelId="{E68F9DC7-CA5A-4568-BBD3-7123B25A4130}" type="sibTrans" cxnId="{A9A75F41-9994-4A1D-86A7-0D6DB9BDB253}">
      <dgm:prSet/>
      <dgm:spPr/>
      <dgm:t>
        <a:bodyPr/>
        <a:lstStyle/>
        <a:p>
          <a:pPr>
            <a:lnSpc>
              <a:spcPct val="100000"/>
            </a:lnSpc>
          </a:pPr>
          <a:endParaRPr lang="en-US" sz="1400"/>
        </a:p>
      </dgm:t>
    </dgm:pt>
    <dgm:pt modelId="{8DD05632-79FA-4646-95AA-FF430FDAC287}">
      <dgm:prSet custT="1"/>
      <dgm:spPr/>
      <dgm:t>
        <a:bodyPr/>
        <a:lstStyle/>
        <a:p>
          <a:pPr>
            <a:lnSpc>
              <a:spcPct val="100000"/>
            </a:lnSpc>
          </a:pPr>
          <a:r>
            <a:rPr lang="nl-NL" sz="1600" dirty="0"/>
            <a:t>Timing: verschilt per persoon maar bij voorkeur als de palliatieve fase is gestart</a:t>
          </a:r>
          <a:endParaRPr lang="en-US" sz="1600" dirty="0"/>
        </a:p>
      </dgm:t>
    </dgm:pt>
    <dgm:pt modelId="{E3F10CD8-B3CE-452A-A64A-EFC34A8F0BFB}" type="parTrans" cxnId="{67D552E5-2E1A-435B-B8E9-D4179BC3BE87}">
      <dgm:prSet/>
      <dgm:spPr/>
      <dgm:t>
        <a:bodyPr/>
        <a:lstStyle/>
        <a:p>
          <a:endParaRPr lang="en-US" sz="1400"/>
        </a:p>
      </dgm:t>
    </dgm:pt>
    <dgm:pt modelId="{DD562FC9-D389-4D57-B57D-89C1072EA21E}" type="sibTrans" cxnId="{67D552E5-2E1A-435B-B8E9-D4179BC3BE87}">
      <dgm:prSet/>
      <dgm:spPr/>
      <dgm:t>
        <a:bodyPr/>
        <a:lstStyle/>
        <a:p>
          <a:pPr>
            <a:lnSpc>
              <a:spcPct val="100000"/>
            </a:lnSpc>
          </a:pPr>
          <a:endParaRPr lang="en-US" sz="1400"/>
        </a:p>
      </dgm:t>
    </dgm:pt>
    <dgm:pt modelId="{DC403547-50EB-4519-9E70-7FA1D97C0D8C}">
      <dgm:prSet custT="1"/>
      <dgm:spPr/>
      <dgm:t>
        <a:bodyPr/>
        <a:lstStyle/>
        <a:p>
          <a:pPr>
            <a:lnSpc>
              <a:spcPct val="100000"/>
            </a:lnSpc>
          </a:pPr>
          <a:r>
            <a:rPr lang="nl-NL" sz="1600" dirty="0"/>
            <a:t>Gespreksonderwerpen: huidig een toekomstige levensdoelen en keuzes die daarbij passen (o.a. over zorg én behandeling)</a:t>
          </a:r>
          <a:endParaRPr lang="en-US" sz="1600" dirty="0"/>
        </a:p>
      </dgm:t>
    </dgm:pt>
    <dgm:pt modelId="{61A992B2-AAB9-42AE-A338-45C24EBAF2FA}" type="parTrans" cxnId="{14BECEF5-0A79-4602-9C2E-CEA9A06EBED8}">
      <dgm:prSet/>
      <dgm:spPr/>
      <dgm:t>
        <a:bodyPr/>
        <a:lstStyle/>
        <a:p>
          <a:endParaRPr lang="en-US" sz="1400"/>
        </a:p>
      </dgm:t>
    </dgm:pt>
    <dgm:pt modelId="{88B941EF-CEB8-4724-9792-660276B23456}" type="sibTrans" cxnId="{14BECEF5-0A79-4602-9C2E-CEA9A06EBED8}">
      <dgm:prSet/>
      <dgm:spPr/>
      <dgm:t>
        <a:bodyPr/>
        <a:lstStyle/>
        <a:p>
          <a:pPr>
            <a:lnSpc>
              <a:spcPct val="100000"/>
            </a:lnSpc>
          </a:pPr>
          <a:endParaRPr lang="en-US" sz="1400"/>
        </a:p>
      </dgm:t>
    </dgm:pt>
    <dgm:pt modelId="{F832FF58-4EBB-45FF-B7D3-F77D6F22CE3D}">
      <dgm:prSet custT="1"/>
      <dgm:spPr/>
      <dgm:t>
        <a:bodyPr/>
        <a:lstStyle/>
        <a:p>
          <a:pPr>
            <a:lnSpc>
              <a:spcPct val="100000"/>
            </a:lnSpc>
          </a:pPr>
          <a:r>
            <a:rPr lang="nl-NL" sz="1600" dirty="0"/>
            <a:t>Uitvoering: vast onderdeel in de palliatieve fase, op meerdere momenten evalueren</a:t>
          </a:r>
          <a:endParaRPr lang="en-US" sz="1600" dirty="0"/>
        </a:p>
      </dgm:t>
    </dgm:pt>
    <dgm:pt modelId="{11BEFEB3-64F4-4FA5-90BE-84C7289B09FF}" type="parTrans" cxnId="{1DF247BC-0146-49FB-8326-6943BC93EBE6}">
      <dgm:prSet/>
      <dgm:spPr/>
      <dgm:t>
        <a:bodyPr/>
        <a:lstStyle/>
        <a:p>
          <a:endParaRPr lang="en-US" sz="1400"/>
        </a:p>
      </dgm:t>
    </dgm:pt>
    <dgm:pt modelId="{C490001F-1003-4478-AFC8-988F1504E8EE}" type="sibTrans" cxnId="{1DF247BC-0146-49FB-8326-6943BC93EBE6}">
      <dgm:prSet/>
      <dgm:spPr/>
      <dgm:t>
        <a:bodyPr/>
        <a:lstStyle/>
        <a:p>
          <a:pPr>
            <a:lnSpc>
              <a:spcPct val="100000"/>
            </a:lnSpc>
          </a:pPr>
          <a:endParaRPr lang="en-US" sz="1400"/>
        </a:p>
      </dgm:t>
    </dgm:pt>
    <dgm:pt modelId="{78132123-B05B-419D-8A1D-F4DF5ACE54AA}">
      <dgm:prSet custT="1"/>
      <dgm:spPr/>
      <dgm:t>
        <a:bodyPr/>
        <a:lstStyle/>
        <a:p>
          <a:pPr>
            <a:lnSpc>
              <a:spcPct val="100000"/>
            </a:lnSpc>
          </a:pPr>
          <a:r>
            <a:rPr lang="nl-NL" sz="1600" dirty="0"/>
            <a:t>Vastleggen en overdragen </a:t>
          </a:r>
          <a:endParaRPr lang="en-US" sz="1600" dirty="0"/>
        </a:p>
      </dgm:t>
    </dgm:pt>
    <dgm:pt modelId="{879DD707-9945-4F62-AAAA-11C81D6E567F}" type="parTrans" cxnId="{6A9F92A7-A402-417F-9A40-73EEB31C3278}">
      <dgm:prSet/>
      <dgm:spPr/>
      <dgm:t>
        <a:bodyPr/>
        <a:lstStyle/>
        <a:p>
          <a:endParaRPr lang="en-US" sz="1400"/>
        </a:p>
      </dgm:t>
    </dgm:pt>
    <dgm:pt modelId="{697227E6-9452-4726-8BA1-AAC1863AC5D1}" type="sibTrans" cxnId="{6A9F92A7-A402-417F-9A40-73EEB31C3278}">
      <dgm:prSet/>
      <dgm:spPr/>
      <dgm:t>
        <a:bodyPr/>
        <a:lstStyle/>
        <a:p>
          <a:endParaRPr lang="en-US" sz="1400"/>
        </a:p>
      </dgm:t>
    </dgm:pt>
    <dgm:pt modelId="{89C27E38-7BED-4104-8481-0160BF763E78}" type="pres">
      <dgm:prSet presAssocID="{688B4830-1A2B-4FFC-9156-B90D82D2BF01}" presName="root" presStyleCnt="0">
        <dgm:presLayoutVars>
          <dgm:dir/>
          <dgm:resizeHandles val="exact"/>
        </dgm:presLayoutVars>
      </dgm:prSet>
      <dgm:spPr/>
    </dgm:pt>
    <dgm:pt modelId="{3AC301AB-6DC4-4731-937C-779C2278059B}" type="pres">
      <dgm:prSet presAssocID="{688B4830-1A2B-4FFC-9156-B90D82D2BF01}" presName="container" presStyleCnt="0">
        <dgm:presLayoutVars>
          <dgm:dir/>
          <dgm:resizeHandles val="exact"/>
        </dgm:presLayoutVars>
      </dgm:prSet>
      <dgm:spPr/>
    </dgm:pt>
    <dgm:pt modelId="{5C49EF75-5B39-415C-9755-FC18BE43C12A}" type="pres">
      <dgm:prSet presAssocID="{0D36DFC4-F6FC-4F15-8222-03DF68BC812F}" presName="compNode" presStyleCnt="0"/>
      <dgm:spPr/>
    </dgm:pt>
    <dgm:pt modelId="{6106CA50-96D0-4DBC-AE8A-0896D018F977}" type="pres">
      <dgm:prSet presAssocID="{0D36DFC4-F6FC-4F15-8222-03DF68BC812F}" presName="iconBgRect" presStyleLbl="bgShp" presStyleIdx="0" presStyleCnt="6" custLinFactNeighborX="1449"/>
      <dgm:spPr>
        <a:solidFill>
          <a:srgbClr val="009CB4"/>
        </a:solidFill>
      </dgm:spPr>
    </dgm:pt>
    <dgm:pt modelId="{EACB632B-F6C3-4513-A7B0-3ED102E614C7}" type="pres">
      <dgm:prSet presAssocID="{0D36DFC4-F6FC-4F15-8222-03DF68BC812F}" presName="iconRect" presStyleLbl="node1" presStyleIdx="0" presStyleCnt="6" custLinFactNeighborX="2499" custLinFactNeighborY="-499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solidFill>
            <a:schemeClr val="bg1"/>
          </a:solidFill>
        </a:ln>
      </dgm:spPr>
      <dgm:extLst>
        <a:ext uri="{E40237B7-FDA0-4F09-8148-C483321AD2D9}">
          <dgm14:cNvPr xmlns:dgm14="http://schemas.microsoft.com/office/drawing/2010/diagram" id="0" name="" descr="Vergadering"/>
        </a:ext>
      </dgm:extLst>
    </dgm:pt>
    <dgm:pt modelId="{F6309678-8D16-4951-B95C-130ED298C669}" type="pres">
      <dgm:prSet presAssocID="{0D36DFC4-F6FC-4F15-8222-03DF68BC812F}" presName="spaceRect" presStyleCnt="0"/>
      <dgm:spPr/>
    </dgm:pt>
    <dgm:pt modelId="{074BC631-F0A0-412E-B988-8FACC97653E4}" type="pres">
      <dgm:prSet presAssocID="{0D36DFC4-F6FC-4F15-8222-03DF68BC812F}" presName="textRect" presStyleLbl="revTx" presStyleIdx="0" presStyleCnt="6" custLinFactNeighborX="963" custLinFactNeighborY="507">
        <dgm:presLayoutVars>
          <dgm:chMax val="1"/>
          <dgm:chPref val="1"/>
        </dgm:presLayoutVars>
      </dgm:prSet>
      <dgm:spPr/>
    </dgm:pt>
    <dgm:pt modelId="{F2C2B268-9B9D-4E7C-90C2-AF35A7AF4ED9}" type="pres">
      <dgm:prSet presAssocID="{42876465-203B-4649-8DCD-7BAAAF8EEA0A}" presName="sibTrans" presStyleLbl="sibTrans2D1" presStyleIdx="0" presStyleCnt="0"/>
      <dgm:spPr/>
    </dgm:pt>
    <dgm:pt modelId="{6B8509F5-9095-4AC7-B42C-94E3668C405B}" type="pres">
      <dgm:prSet presAssocID="{F9436736-66B6-465B-8B4A-A13D2D5CE200}" presName="compNode" presStyleCnt="0"/>
      <dgm:spPr/>
    </dgm:pt>
    <dgm:pt modelId="{BD087037-9491-45F3-A38B-10D400EFAABB}" type="pres">
      <dgm:prSet presAssocID="{F9436736-66B6-465B-8B4A-A13D2D5CE200}" presName="iconBgRect" presStyleLbl="bgShp" presStyleIdx="1" presStyleCnt="6"/>
      <dgm:spPr>
        <a:solidFill>
          <a:srgbClr val="009CB4"/>
        </a:solidFill>
      </dgm:spPr>
    </dgm:pt>
    <dgm:pt modelId="{3F2A5DDC-EAC4-42D0-981B-6FF1A832D055}" type="pres">
      <dgm:prSet presAssocID="{F9436736-66B6-465B-8B4A-A13D2D5CE200}" presName="iconRect" presStyleLbl="node1" presStyleIdx="1" presStyleCnt="6" custLinFactNeighborX="0" custLinFactNeighborY="-499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Vinkje"/>
        </a:ext>
      </dgm:extLst>
    </dgm:pt>
    <dgm:pt modelId="{E0D2D7D2-AF0B-4AA4-AB39-E6687DA6E9F7}" type="pres">
      <dgm:prSet presAssocID="{F9436736-66B6-465B-8B4A-A13D2D5CE200}" presName="spaceRect" presStyleCnt="0"/>
      <dgm:spPr/>
    </dgm:pt>
    <dgm:pt modelId="{BB32D00F-798D-4916-8320-672B12445F8D}" type="pres">
      <dgm:prSet presAssocID="{F9436736-66B6-465B-8B4A-A13D2D5CE200}" presName="textRect" presStyleLbl="revTx" presStyleIdx="1" presStyleCnt="6" custLinFactNeighborX="4519" custLinFactNeighborY="-1765">
        <dgm:presLayoutVars>
          <dgm:chMax val="1"/>
          <dgm:chPref val="1"/>
        </dgm:presLayoutVars>
      </dgm:prSet>
      <dgm:spPr/>
    </dgm:pt>
    <dgm:pt modelId="{0EA12404-692E-41F6-9FB0-059535E3BE07}" type="pres">
      <dgm:prSet presAssocID="{E68F9DC7-CA5A-4568-BBD3-7123B25A4130}" presName="sibTrans" presStyleLbl="sibTrans2D1" presStyleIdx="0" presStyleCnt="0"/>
      <dgm:spPr/>
    </dgm:pt>
    <dgm:pt modelId="{8C3AB6E4-397D-4CB4-BB67-8D77086F3FBF}" type="pres">
      <dgm:prSet presAssocID="{8DD05632-79FA-4646-95AA-FF430FDAC287}" presName="compNode" presStyleCnt="0"/>
      <dgm:spPr/>
    </dgm:pt>
    <dgm:pt modelId="{94EDA317-1560-448E-BE40-745354E237CF}" type="pres">
      <dgm:prSet presAssocID="{8DD05632-79FA-4646-95AA-FF430FDAC287}" presName="iconBgRect" presStyleLbl="bgShp" presStyleIdx="2" presStyleCnt="6" custLinFactNeighborX="1449" custLinFactNeighborY="2898"/>
      <dgm:spPr>
        <a:solidFill>
          <a:srgbClr val="009CB4"/>
        </a:solidFill>
      </dgm:spPr>
    </dgm:pt>
    <dgm:pt modelId="{75C6450C-465E-4D4D-B45E-1B1491AAE858}" type="pres">
      <dgm:prSet presAssocID="{8DD05632-79FA-4646-95AA-FF430FDAC287}" presName="iconRect" presStyleLbl="node1" presStyleIdx="2" presStyleCnt="6" custLinFactNeighborY="0"/>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Stopwatch"/>
        </a:ext>
      </dgm:extLst>
    </dgm:pt>
    <dgm:pt modelId="{32F777F0-82C6-4F37-9045-ACF1B467C712}" type="pres">
      <dgm:prSet presAssocID="{8DD05632-79FA-4646-95AA-FF430FDAC287}" presName="spaceRect" presStyleCnt="0"/>
      <dgm:spPr/>
    </dgm:pt>
    <dgm:pt modelId="{B7AB706F-587D-4B75-80B1-F43E87AE588A}" type="pres">
      <dgm:prSet presAssocID="{8DD05632-79FA-4646-95AA-FF430FDAC287}" presName="textRect" presStyleLbl="revTx" presStyleIdx="2" presStyleCnt="6">
        <dgm:presLayoutVars>
          <dgm:chMax val="1"/>
          <dgm:chPref val="1"/>
        </dgm:presLayoutVars>
      </dgm:prSet>
      <dgm:spPr/>
    </dgm:pt>
    <dgm:pt modelId="{EBFBA8F8-92CA-433D-8D03-35B952646798}" type="pres">
      <dgm:prSet presAssocID="{DD562FC9-D389-4D57-B57D-89C1072EA21E}" presName="sibTrans" presStyleLbl="sibTrans2D1" presStyleIdx="0" presStyleCnt="0"/>
      <dgm:spPr/>
    </dgm:pt>
    <dgm:pt modelId="{7BB1E19A-79F3-40CA-8BDA-982A04640B2E}" type="pres">
      <dgm:prSet presAssocID="{DC403547-50EB-4519-9E70-7FA1D97C0D8C}" presName="compNode" presStyleCnt="0"/>
      <dgm:spPr/>
    </dgm:pt>
    <dgm:pt modelId="{C8B9E391-87ED-418B-8DE5-AAF223D64853}" type="pres">
      <dgm:prSet presAssocID="{DC403547-50EB-4519-9E70-7FA1D97C0D8C}" presName="iconBgRect" presStyleLbl="bgShp" presStyleIdx="3" presStyleCnt="6" custLinFactX="-199418" custLinFactY="77817" custLinFactNeighborX="-200000" custLinFactNeighborY="100000"/>
      <dgm:spPr>
        <a:solidFill>
          <a:srgbClr val="009CB4"/>
        </a:solidFill>
      </dgm:spPr>
    </dgm:pt>
    <dgm:pt modelId="{B2D3EF96-A167-4BE1-8D88-AD2D8C22AB4D}" type="pres">
      <dgm:prSet presAssocID="{DC403547-50EB-4519-9E70-7FA1D97C0D8C}" presName="iconRect" presStyleLbl="node1" presStyleIdx="3" presStyleCnt="6" custLinFactX="-300000" custLinFactY="104562" custLinFactNeighborX="-386147" custLinFactNeighborY="200000"/>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Tandwielen"/>
        </a:ext>
      </dgm:extLst>
    </dgm:pt>
    <dgm:pt modelId="{AD41A2D6-5F96-4796-9A9E-9CF0663C7A13}" type="pres">
      <dgm:prSet presAssocID="{DC403547-50EB-4519-9E70-7FA1D97C0D8C}" presName="spaceRect" presStyleCnt="0"/>
      <dgm:spPr/>
    </dgm:pt>
    <dgm:pt modelId="{91472C2D-46F5-4EC3-AED9-AEB60F6545E9}" type="pres">
      <dgm:prSet presAssocID="{DC403547-50EB-4519-9E70-7FA1D97C0D8C}" presName="textRect" presStyleLbl="revTx" presStyleIdx="3" presStyleCnt="6">
        <dgm:presLayoutVars>
          <dgm:chMax val="1"/>
          <dgm:chPref val="1"/>
        </dgm:presLayoutVars>
      </dgm:prSet>
      <dgm:spPr/>
    </dgm:pt>
    <dgm:pt modelId="{0B27EC89-6488-42CC-8E9B-DA7501800AA6}" type="pres">
      <dgm:prSet presAssocID="{88B941EF-CEB8-4724-9792-660276B23456}" presName="sibTrans" presStyleLbl="sibTrans2D1" presStyleIdx="0" presStyleCnt="0"/>
      <dgm:spPr/>
    </dgm:pt>
    <dgm:pt modelId="{CF27C040-F66C-4365-933C-45301BF3A99E}" type="pres">
      <dgm:prSet presAssocID="{F832FF58-4EBB-45FF-B7D3-F77D6F22CE3D}" presName="compNode" presStyleCnt="0"/>
      <dgm:spPr/>
    </dgm:pt>
    <dgm:pt modelId="{B32A6A23-1EA1-4079-B388-BE8532701E84}" type="pres">
      <dgm:prSet presAssocID="{F832FF58-4EBB-45FF-B7D3-F77D6F22CE3D}" presName="iconBgRect" presStyleLbl="bgShp" presStyleIdx="4" presStyleCnt="6" custLinFactX="199093" custLinFactY="-82197" custLinFactNeighborX="200000" custLinFactNeighborY="-100000"/>
      <dgm:spPr>
        <a:solidFill>
          <a:srgbClr val="009CB4"/>
        </a:solidFill>
      </dgm:spPr>
    </dgm:pt>
    <dgm:pt modelId="{767F8021-9129-4052-A6DE-F626B6752F5C}" type="pres">
      <dgm:prSet presAssocID="{F832FF58-4EBB-45FF-B7D3-F77D6F22CE3D}" presName="iconRect" presStyleLbl="node1" presStyleIdx="4" presStyleCnt="6" custLinFactX="300000" custLinFactY="-116545" custLinFactNeighborX="389222" custLinFactNeighborY="-200000"/>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Ondertitels"/>
        </a:ext>
      </dgm:extLst>
    </dgm:pt>
    <dgm:pt modelId="{AC12B5FE-65D2-43BF-98DA-FFC8E1D2083A}" type="pres">
      <dgm:prSet presAssocID="{F832FF58-4EBB-45FF-B7D3-F77D6F22CE3D}" presName="spaceRect" presStyleCnt="0"/>
      <dgm:spPr/>
    </dgm:pt>
    <dgm:pt modelId="{365D9022-1C3D-43C1-A810-534B03E00116}" type="pres">
      <dgm:prSet presAssocID="{F832FF58-4EBB-45FF-B7D3-F77D6F22CE3D}" presName="textRect" presStyleLbl="revTx" presStyleIdx="4" presStyleCnt="6" custScaleY="79333">
        <dgm:presLayoutVars>
          <dgm:chMax val="1"/>
          <dgm:chPref val="1"/>
        </dgm:presLayoutVars>
      </dgm:prSet>
      <dgm:spPr/>
    </dgm:pt>
    <dgm:pt modelId="{2EEE169D-2917-4A26-9FEA-903BB58132FE}" type="pres">
      <dgm:prSet presAssocID="{C490001F-1003-4478-AFC8-988F1504E8EE}" presName="sibTrans" presStyleLbl="sibTrans2D1" presStyleIdx="0" presStyleCnt="0"/>
      <dgm:spPr/>
    </dgm:pt>
    <dgm:pt modelId="{C612D7C9-DAA7-4A08-8B54-0652FD745759}" type="pres">
      <dgm:prSet presAssocID="{78132123-B05B-419D-8A1D-F4DF5ACE54AA}" presName="compNode" presStyleCnt="0"/>
      <dgm:spPr/>
    </dgm:pt>
    <dgm:pt modelId="{4B5B685D-A20B-4C82-BD5F-905F32D83E2A}" type="pres">
      <dgm:prSet presAssocID="{78132123-B05B-419D-8A1D-F4DF5ACE54AA}" presName="iconBgRect" presStyleLbl="bgShp" presStyleIdx="5" presStyleCnt="6"/>
      <dgm:spPr>
        <a:solidFill>
          <a:srgbClr val="009CB4"/>
        </a:solidFill>
      </dgm:spPr>
    </dgm:pt>
    <dgm:pt modelId="{9BD83299-FEFA-4732-A168-D437B56EFD01}" type="pres">
      <dgm:prSet presAssocID="{78132123-B05B-419D-8A1D-F4DF5ACE54AA}" presName="iconRect" presStyleLbl="node1" presStyleIdx="5" presStyleCnt="6" custLinFactNeighborY="-749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Camera"/>
        </a:ext>
      </dgm:extLst>
    </dgm:pt>
    <dgm:pt modelId="{86BC094E-E79C-45AD-80B2-0AB22E470C38}" type="pres">
      <dgm:prSet presAssocID="{78132123-B05B-419D-8A1D-F4DF5ACE54AA}" presName="spaceRect" presStyleCnt="0"/>
      <dgm:spPr/>
    </dgm:pt>
    <dgm:pt modelId="{CC015BF4-774F-49A3-9093-7358A7C1200E}" type="pres">
      <dgm:prSet presAssocID="{78132123-B05B-419D-8A1D-F4DF5ACE54AA}" presName="textRect" presStyleLbl="revTx" presStyleIdx="5" presStyleCnt="6">
        <dgm:presLayoutVars>
          <dgm:chMax val="1"/>
          <dgm:chPref val="1"/>
        </dgm:presLayoutVars>
      </dgm:prSet>
      <dgm:spPr/>
    </dgm:pt>
  </dgm:ptLst>
  <dgm:cxnLst>
    <dgm:cxn modelId="{B44CDD1C-A161-4363-9E66-848832285179}" type="presOf" srcId="{688B4830-1A2B-4FFC-9156-B90D82D2BF01}" destId="{89C27E38-7BED-4104-8481-0160BF763E78}" srcOrd="0" destOrd="0" presId="urn:microsoft.com/office/officeart/2018/2/layout/IconCircleList"/>
    <dgm:cxn modelId="{4FF9E222-FA2B-4177-BE76-BC7EC95A9525}" type="presOf" srcId="{42876465-203B-4649-8DCD-7BAAAF8EEA0A}" destId="{F2C2B268-9B9D-4E7C-90C2-AF35A7AF4ED9}" srcOrd="0" destOrd="0" presId="urn:microsoft.com/office/officeart/2018/2/layout/IconCircleList"/>
    <dgm:cxn modelId="{3C2D172E-530A-4735-90D9-261F4F1B6636}" type="presOf" srcId="{DC403547-50EB-4519-9E70-7FA1D97C0D8C}" destId="{91472C2D-46F5-4EC3-AED9-AEB60F6545E9}" srcOrd="0" destOrd="0" presId="urn:microsoft.com/office/officeart/2018/2/layout/IconCircleList"/>
    <dgm:cxn modelId="{CF4AE040-B1C2-44CB-8B55-27D0CE392F4E}" type="presOf" srcId="{8DD05632-79FA-4646-95AA-FF430FDAC287}" destId="{B7AB706F-587D-4B75-80B1-F43E87AE588A}" srcOrd="0" destOrd="0" presId="urn:microsoft.com/office/officeart/2018/2/layout/IconCircleList"/>
    <dgm:cxn modelId="{757CDC5B-8BBB-40D4-B48C-0C231B498EEC}" type="presOf" srcId="{78132123-B05B-419D-8A1D-F4DF5ACE54AA}" destId="{CC015BF4-774F-49A3-9093-7358A7C1200E}" srcOrd="0" destOrd="0" presId="urn:microsoft.com/office/officeart/2018/2/layout/IconCircleList"/>
    <dgm:cxn modelId="{A9A75F41-9994-4A1D-86A7-0D6DB9BDB253}" srcId="{688B4830-1A2B-4FFC-9156-B90D82D2BF01}" destId="{F9436736-66B6-465B-8B4A-A13D2D5CE200}" srcOrd="1" destOrd="0" parTransId="{E0CB4A6C-DC66-4361-BF1A-5EB668812949}" sibTransId="{E68F9DC7-CA5A-4568-BBD3-7123B25A4130}"/>
    <dgm:cxn modelId="{D8D77B4A-FA56-4DA9-90CA-740865983E1F}" type="presOf" srcId="{F9436736-66B6-465B-8B4A-A13D2D5CE200}" destId="{BB32D00F-798D-4916-8320-672B12445F8D}" srcOrd="0" destOrd="0" presId="urn:microsoft.com/office/officeart/2018/2/layout/IconCircleList"/>
    <dgm:cxn modelId="{44EEB36A-141A-44EE-9353-F74090965EB9}" type="presOf" srcId="{88B941EF-CEB8-4724-9792-660276B23456}" destId="{0B27EC89-6488-42CC-8E9B-DA7501800AA6}" srcOrd="0" destOrd="0" presId="urn:microsoft.com/office/officeart/2018/2/layout/IconCircleList"/>
    <dgm:cxn modelId="{54753695-7427-49BB-92B5-610B0FC0EF92}" srcId="{688B4830-1A2B-4FFC-9156-B90D82D2BF01}" destId="{0D36DFC4-F6FC-4F15-8222-03DF68BC812F}" srcOrd="0" destOrd="0" parTransId="{00B54DA8-396F-4077-8ECF-C413DA8EFA10}" sibTransId="{42876465-203B-4649-8DCD-7BAAAF8EEA0A}"/>
    <dgm:cxn modelId="{55994A98-249F-4459-8925-4BB4992DDEED}" type="presOf" srcId="{F832FF58-4EBB-45FF-B7D3-F77D6F22CE3D}" destId="{365D9022-1C3D-43C1-A810-534B03E00116}" srcOrd="0" destOrd="0" presId="urn:microsoft.com/office/officeart/2018/2/layout/IconCircleList"/>
    <dgm:cxn modelId="{3A5F089C-E0CC-4C62-B109-7E053449A0CC}" type="presOf" srcId="{DD562FC9-D389-4D57-B57D-89C1072EA21E}" destId="{EBFBA8F8-92CA-433D-8D03-35B952646798}" srcOrd="0" destOrd="0" presId="urn:microsoft.com/office/officeart/2018/2/layout/IconCircleList"/>
    <dgm:cxn modelId="{6A9F92A7-A402-417F-9A40-73EEB31C3278}" srcId="{688B4830-1A2B-4FFC-9156-B90D82D2BF01}" destId="{78132123-B05B-419D-8A1D-F4DF5ACE54AA}" srcOrd="5" destOrd="0" parTransId="{879DD707-9945-4F62-AAAA-11C81D6E567F}" sibTransId="{697227E6-9452-4726-8BA1-AAC1863AC5D1}"/>
    <dgm:cxn modelId="{1DF247BC-0146-49FB-8326-6943BC93EBE6}" srcId="{688B4830-1A2B-4FFC-9156-B90D82D2BF01}" destId="{F832FF58-4EBB-45FF-B7D3-F77D6F22CE3D}" srcOrd="4" destOrd="0" parTransId="{11BEFEB3-64F4-4FA5-90BE-84C7289B09FF}" sibTransId="{C490001F-1003-4478-AFC8-988F1504E8EE}"/>
    <dgm:cxn modelId="{DFDB70D0-1E97-4DEC-B696-6D7F93A0A4BD}" type="presOf" srcId="{E68F9DC7-CA5A-4568-BBD3-7123B25A4130}" destId="{0EA12404-692E-41F6-9FB0-059535E3BE07}" srcOrd="0" destOrd="0" presId="urn:microsoft.com/office/officeart/2018/2/layout/IconCircleList"/>
    <dgm:cxn modelId="{67D552E5-2E1A-435B-B8E9-D4179BC3BE87}" srcId="{688B4830-1A2B-4FFC-9156-B90D82D2BF01}" destId="{8DD05632-79FA-4646-95AA-FF430FDAC287}" srcOrd="2" destOrd="0" parTransId="{E3F10CD8-B3CE-452A-A64A-EFC34A8F0BFB}" sibTransId="{DD562FC9-D389-4D57-B57D-89C1072EA21E}"/>
    <dgm:cxn modelId="{DB4A10E8-0BB5-4D20-9880-E21A8AB6D24B}" type="presOf" srcId="{C490001F-1003-4478-AFC8-988F1504E8EE}" destId="{2EEE169D-2917-4A26-9FEA-903BB58132FE}" srcOrd="0" destOrd="0" presId="urn:microsoft.com/office/officeart/2018/2/layout/IconCircleList"/>
    <dgm:cxn modelId="{14BECEF5-0A79-4602-9C2E-CEA9A06EBED8}" srcId="{688B4830-1A2B-4FFC-9156-B90D82D2BF01}" destId="{DC403547-50EB-4519-9E70-7FA1D97C0D8C}" srcOrd="3" destOrd="0" parTransId="{61A992B2-AAB9-42AE-A338-45C24EBAF2FA}" sibTransId="{88B941EF-CEB8-4724-9792-660276B23456}"/>
    <dgm:cxn modelId="{29A073FD-54C9-4795-AB04-6DF86E7E95A1}" type="presOf" srcId="{0D36DFC4-F6FC-4F15-8222-03DF68BC812F}" destId="{074BC631-F0A0-412E-B988-8FACC97653E4}" srcOrd="0" destOrd="0" presId="urn:microsoft.com/office/officeart/2018/2/layout/IconCircleList"/>
    <dgm:cxn modelId="{0342EBF5-271A-4B9E-8729-8A540437D2D1}" type="presParOf" srcId="{89C27E38-7BED-4104-8481-0160BF763E78}" destId="{3AC301AB-6DC4-4731-937C-779C2278059B}" srcOrd="0" destOrd="0" presId="urn:microsoft.com/office/officeart/2018/2/layout/IconCircleList"/>
    <dgm:cxn modelId="{7EADD9D5-63B8-4506-BAC3-C395ADBEAD9E}" type="presParOf" srcId="{3AC301AB-6DC4-4731-937C-779C2278059B}" destId="{5C49EF75-5B39-415C-9755-FC18BE43C12A}" srcOrd="0" destOrd="0" presId="urn:microsoft.com/office/officeart/2018/2/layout/IconCircleList"/>
    <dgm:cxn modelId="{3DC1ADE0-6B06-4B64-9F25-9EF82321CDC8}" type="presParOf" srcId="{5C49EF75-5B39-415C-9755-FC18BE43C12A}" destId="{6106CA50-96D0-4DBC-AE8A-0896D018F977}" srcOrd="0" destOrd="0" presId="urn:microsoft.com/office/officeart/2018/2/layout/IconCircleList"/>
    <dgm:cxn modelId="{4BD470AA-BEE4-46F3-BA6A-F6F97149CD69}" type="presParOf" srcId="{5C49EF75-5B39-415C-9755-FC18BE43C12A}" destId="{EACB632B-F6C3-4513-A7B0-3ED102E614C7}" srcOrd="1" destOrd="0" presId="urn:microsoft.com/office/officeart/2018/2/layout/IconCircleList"/>
    <dgm:cxn modelId="{B97A75FE-7376-443D-8E0A-3787FA076322}" type="presParOf" srcId="{5C49EF75-5B39-415C-9755-FC18BE43C12A}" destId="{F6309678-8D16-4951-B95C-130ED298C669}" srcOrd="2" destOrd="0" presId="urn:microsoft.com/office/officeart/2018/2/layout/IconCircleList"/>
    <dgm:cxn modelId="{3660859D-D777-48C4-B0FF-E684F3E99A8D}" type="presParOf" srcId="{5C49EF75-5B39-415C-9755-FC18BE43C12A}" destId="{074BC631-F0A0-412E-B988-8FACC97653E4}" srcOrd="3" destOrd="0" presId="urn:microsoft.com/office/officeart/2018/2/layout/IconCircleList"/>
    <dgm:cxn modelId="{EE09DA98-28EB-4A64-9111-8CF8494C4A6F}" type="presParOf" srcId="{3AC301AB-6DC4-4731-937C-779C2278059B}" destId="{F2C2B268-9B9D-4E7C-90C2-AF35A7AF4ED9}" srcOrd="1" destOrd="0" presId="urn:microsoft.com/office/officeart/2018/2/layout/IconCircleList"/>
    <dgm:cxn modelId="{448DA2B8-DC92-4172-80C7-9CCE0FAA6164}" type="presParOf" srcId="{3AC301AB-6DC4-4731-937C-779C2278059B}" destId="{6B8509F5-9095-4AC7-B42C-94E3668C405B}" srcOrd="2" destOrd="0" presId="urn:microsoft.com/office/officeart/2018/2/layout/IconCircleList"/>
    <dgm:cxn modelId="{FE0CBB3F-DCAF-474A-A012-31A5BDAB6A1C}" type="presParOf" srcId="{6B8509F5-9095-4AC7-B42C-94E3668C405B}" destId="{BD087037-9491-45F3-A38B-10D400EFAABB}" srcOrd="0" destOrd="0" presId="urn:microsoft.com/office/officeart/2018/2/layout/IconCircleList"/>
    <dgm:cxn modelId="{7CE63C21-CC90-47F5-A93F-58B17FA7C9AB}" type="presParOf" srcId="{6B8509F5-9095-4AC7-B42C-94E3668C405B}" destId="{3F2A5DDC-EAC4-42D0-981B-6FF1A832D055}" srcOrd="1" destOrd="0" presId="urn:microsoft.com/office/officeart/2018/2/layout/IconCircleList"/>
    <dgm:cxn modelId="{7FC03AAA-C1A2-4D80-AD90-5CCA5D7B8FCC}" type="presParOf" srcId="{6B8509F5-9095-4AC7-B42C-94E3668C405B}" destId="{E0D2D7D2-AF0B-4AA4-AB39-E6687DA6E9F7}" srcOrd="2" destOrd="0" presId="urn:microsoft.com/office/officeart/2018/2/layout/IconCircleList"/>
    <dgm:cxn modelId="{10AAC789-944F-487C-A6A9-ADD74287FE2F}" type="presParOf" srcId="{6B8509F5-9095-4AC7-B42C-94E3668C405B}" destId="{BB32D00F-798D-4916-8320-672B12445F8D}" srcOrd="3" destOrd="0" presId="urn:microsoft.com/office/officeart/2018/2/layout/IconCircleList"/>
    <dgm:cxn modelId="{AD9168C6-0C2A-4F45-9098-80A59BDC972B}" type="presParOf" srcId="{3AC301AB-6DC4-4731-937C-779C2278059B}" destId="{0EA12404-692E-41F6-9FB0-059535E3BE07}" srcOrd="3" destOrd="0" presId="urn:microsoft.com/office/officeart/2018/2/layout/IconCircleList"/>
    <dgm:cxn modelId="{E077F195-F8DD-4BE8-AC8A-F81721EB2397}" type="presParOf" srcId="{3AC301AB-6DC4-4731-937C-779C2278059B}" destId="{8C3AB6E4-397D-4CB4-BB67-8D77086F3FBF}" srcOrd="4" destOrd="0" presId="urn:microsoft.com/office/officeart/2018/2/layout/IconCircleList"/>
    <dgm:cxn modelId="{6E6B1DA9-DA0C-47E4-9474-992834DB85E1}" type="presParOf" srcId="{8C3AB6E4-397D-4CB4-BB67-8D77086F3FBF}" destId="{94EDA317-1560-448E-BE40-745354E237CF}" srcOrd="0" destOrd="0" presId="urn:microsoft.com/office/officeart/2018/2/layout/IconCircleList"/>
    <dgm:cxn modelId="{33D712ED-3329-4272-8B67-B1C550C8B99E}" type="presParOf" srcId="{8C3AB6E4-397D-4CB4-BB67-8D77086F3FBF}" destId="{75C6450C-465E-4D4D-B45E-1B1491AAE858}" srcOrd="1" destOrd="0" presId="urn:microsoft.com/office/officeart/2018/2/layout/IconCircleList"/>
    <dgm:cxn modelId="{29651241-5A08-4ADD-91AF-F20F44B52461}" type="presParOf" srcId="{8C3AB6E4-397D-4CB4-BB67-8D77086F3FBF}" destId="{32F777F0-82C6-4F37-9045-ACF1B467C712}" srcOrd="2" destOrd="0" presId="urn:microsoft.com/office/officeart/2018/2/layout/IconCircleList"/>
    <dgm:cxn modelId="{BC639B53-6FF2-422F-B448-823416B515BB}" type="presParOf" srcId="{8C3AB6E4-397D-4CB4-BB67-8D77086F3FBF}" destId="{B7AB706F-587D-4B75-80B1-F43E87AE588A}" srcOrd="3" destOrd="0" presId="urn:microsoft.com/office/officeart/2018/2/layout/IconCircleList"/>
    <dgm:cxn modelId="{2F492A2B-9249-44D1-940B-4FE56D92AEC6}" type="presParOf" srcId="{3AC301AB-6DC4-4731-937C-779C2278059B}" destId="{EBFBA8F8-92CA-433D-8D03-35B952646798}" srcOrd="5" destOrd="0" presId="urn:microsoft.com/office/officeart/2018/2/layout/IconCircleList"/>
    <dgm:cxn modelId="{26BA65C2-F795-4A04-A5B3-D3B94906BC62}" type="presParOf" srcId="{3AC301AB-6DC4-4731-937C-779C2278059B}" destId="{7BB1E19A-79F3-40CA-8BDA-982A04640B2E}" srcOrd="6" destOrd="0" presId="urn:microsoft.com/office/officeart/2018/2/layout/IconCircleList"/>
    <dgm:cxn modelId="{56974F10-DF2F-4AEF-837A-234E5E5E8946}" type="presParOf" srcId="{7BB1E19A-79F3-40CA-8BDA-982A04640B2E}" destId="{C8B9E391-87ED-418B-8DE5-AAF223D64853}" srcOrd="0" destOrd="0" presId="urn:microsoft.com/office/officeart/2018/2/layout/IconCircleList"/>
    <dgm:cxn modelId="{9A5C6CEA-3F2D-4CB1-B3E3-CE6D23358045}" type="presParOf" srcId="{7BB1E19A-79F3-40CA-8BDA-982A04640B2E}" destId="{B2D3EF96-A167-4BE1-8D88-AD2D8C22AB4D}" srcOrd="1" destOrd="0" presId="urn:microsoft.com/office/officeart/2018/2/layout/IconCircleList"/>
    <dgm:cxn modelId="{B2F28331-7E7A-49C2-905D-9C416E7E148A}" type="presParOf" srcId="{7BB1E19A-79F3-40CA-8BDA-982A04640B2E}" destId="{AD41A2D6-5F96-4796-9A9E-9CF0663C7A13}" srcOrd="2" destOrd="0" presId="urn:microsoft.com/office/officeart/2018/2/layout/IconCircleList"/>
    <dgm:cxn modelId="{F3268669-5F04-4DEA-A5E5-CB5BCC7159CB}" type="presParOf" srcId="{7BB1E19A-79F3-40CA-8BDA-982A04640B2E}" destId="{91472C2D-46F5-4EC3-AED9-AEB60F6545E9}" srcOrd="3" destOrd="0" presId="urn:microsoft.com/office/officeart/2018/2/layout/IconCircleList"/>
    <dgm:cxn modelId="{551C6A25-16E1-4976-8AD3-636E52A19141}" type="presParOf" srcId="{3AC301AB-6DC4-4731-937C-779C2278059B}" destId="{0B27EC89-6488-42CC-8E9B-DA7501800AA6}" srcOrd="7" destOrd="0" presId="urn:microsoft.com/office/officeart/2018/2/layout/IconCircleList"/>
    <dgm:cxn modelId="{1B6D6FE3-72A5-4572-8949-4FA15E69827D}" type="presParOf" srcId="{3AC301AB-6DC4-4731-937C-779C2278059B}" destId="{CF27C040-F66C-4365-933C-45301BF3A99E}" srcOrd="8" destOrd="0" presId="urn:microsoft.com/office/officeart/2018/2/layout/IconCircleList"/>
    <dgm:cxn modelId="{14F069BF-5D6B-4462-B545-A311CB5081BC}" type="presParOf" srcId="{CF27C040-F66C-4365-933C-45301BF3A99E}" destId="{B32A6A23-1EA1-4079-B388-BE8532701E84}" srcOrd="0" destOrd="0" presId="urn:microsoft.com/office/officeart/2018/2/layout/IconCircleList"/>
    <dgm:cxn modelId="{48065B40-8586-45E9-A462-F7B93FEF8CD1}" type="presParOf" srcId="{CF27C040-F66C-4365-933C-45301BF3A99E}" destId="{767F8021-9129-4052-A6DE-F626B6752F5C}" srcOrd="1" destOrd="0" presId="urn:microsoft.com/office/officeart/2018/2/layout/IconCircleList"/>
    <dgm:cxn modelId="{C7022D86-6066-42F1-973D-3F432F5CC189}" type="presParOf" srcId="{CF27C040-F66C-4365-933C-45301BF3A99E}" destId="{AC12B5FE-65D2-43BF-98DA-FFC8E1D2083A}" srcOrd="2" destOrd="0" presId="urn:microsoft.com/office/officeart/2018/2/layout/IconCircleList"/>
    <dgm:cxn modelId="{E0BB2582-C918-46A6-A93A-5779F264F78E}" type="presParOf" srcId="{CF27C040-F66C-4365-933C-45301BF3A99E}" destId="{365D9022-1C3D-43C1-A810-534B03E00116}" srcOrd="3" destOrd="0" presId="urn:microsoft.com/office/officeart/2018/2/layout/IconCircleList"/>
    <dgm:cxn modelId="{6AA623CD-9727-4E15-9EE5-965F6A133D84}" type="presParOf" srcId="{3AC301AB-6DC4-4731-937C-779C2278059B}" destId="{2EEE169D-2917-4A26-9FEA-903BB58132FE}" srcOrd="9" destOrd="0" presId="urn:microsoft.com/office/officeart/2018/2/layout/IconCircleList"/>
    <dgm:cxn modelId="{EA9A29BF-D309-4044-B71E-83FB628A8F16}" type="presParOf" srcId="{3AC301AB-6DC4-4731-937C-779C2278059B}" destId="{C612D7C9-DAA7-4A08-8B54-0652FD745759}" srcOrd="10" destOrd="0" presId="urn:microsoft.com/office/officeart/2018/2/layout/IconCircleList"/>
    <dgm:cxn modelId="{747DE077-3E86-4CE0-ACAD-051940925054}" type="presParOf" srcId="{C612D7C9-DAA7-4A08-8B54-0652FD745759}" destId="{4B5B685D-A20B-4C82-BD5F-905F32D83E2A}" srcOrd="0" destOrd="0" presId="urn:microsoft.com/office/officeart/2018/2/layout/IconCircleList"/>
    <dgm:cxn modelId="{F1768C1F-008C-48EB-B4E6-6C089464D19A}" type="presParOf" srcId="{C612D7C9-DAA7-4A08-8B54-0652FD745759}" destId="{9BD83299-FEFA-4732-A168-D437B56EFD01}" srcOrd="1" destOrd="0" presId="urn:microsoft.com/office/officeart/2018/2/layout/IconCircleList"/>
    <dgm:cxn modelId="{0BC87A6C-6739-4205-B676-1F88B178FF93}" type="presParOf" srcId="{C612D7C9-DAA7-4A08-8B54-0652FD745759}" destId="{86BC094E-E79C-45AD-80B2-0AB22E470C38}" srcOrd="2" destOrd="0" presId="urn:microsoft.com/office/officeart/2018/2/layout/IconCircleList"/>
    <dgm:cxn modelId="{E9EFDF84-6068-46CB-A785-1966E1ACC274}" type="presParOf" srcId="{C612D7C9-DAA7-4A08-8B54-0652FD745759}" destId="{CC015BF4-774F-49A3-9093-7358A7C1200E}"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BAF777B-6CED-4EA5-9203-F6650604E38C}"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US"/>
        </a:p>
      </dgm:t>
    </dgm:pt>
    <dgm:pt modelId="{904BCA67-4CF0-4B09-962F-F78743ED90D1}">
      <dgm:prSet/>
      <dgm:spPr/>
      <dgm:t>
        <a:bodyPr/>
        <a:lstStyle/>
        <a:p>
          <a:r>
            <a:rPr lang="nl-NL" dirty="0"/>
            <a:t>Richt zich op kwaliteit van de laatste levensfase</a:t>
          </a:r>
          <a:endParaRPr lang="en-US" dirty="0"/>
        </a:p>
      </dgm:t>
    </dgm:pt>
    <dgm:pt modelId="{63B2499D-0D6C-4D69-B18E-5461F7452D08}" type="parTrans" cxnId="{7B449478-C5E3-45BA-B34F-1A810F71D7FF}">
      <dgm:prSet/>
      <dgm:spPr/>
      <dgm:t>
        <a:bodyPr/>
        <a:lstStyle/>
        <a:p>
          <a:endParaRPr lang="en-US"/>
        </a:p>
      </dgm:t>
    </dgm:pt>
    <dgm:pt modelId="{3B6FB8A4-9136-4EF0-A031-8E116327A3F2}" type="sibTrans" cxnId="{7B449478-C5E3-45BA-B34F-1A810F71D7FF}">
      <dgm:prSet/>
      <dgm:spPr/>
      <dgm:t>
        <a:bodyPr/>
        <a:lstStyle/>
        <a:p>
          <a:endParaRPr lang="en-US"/>
        </a:p>
      </dgm:t>
    </dgm:pt>
    <dgm:pt modelId="{F7704745-6ADA-454E-B6DF-175B6CBD2D0E}">
      <dgm:prSet/>
      <dgm:spPr>
        <a:solidFill>
          <a:srgbClr val="0F254C"/>
        </a:solidFill>
        <a:ln>
          <a:solidFill>
            <a:srgbClr val="003741"/>
          </a:solidFill>
        </a:ln>
      </dgm:spPr>
      <dgm:t>
        <a:bodyPr/>
        <a:lstStyle/>
        <a:p>
          <a:r>
            <a:rPr lang="nl-NL" dirty="0"/>
            <a:t>Taakverdeling; wie doet wat?</a:t>
          </a:r>
          <a:endParaRPr lang="en-US" dirty="0"/>
        </a:p>
      </dgm:t>
    </dgm:pt>
    <dgm:pt modelId="{B220F665-BE1D-40F9-8346-8F62D9CE57CA}" type="parTrans" cxnId="{F3C02001-EDFC-436B-ACD7-FAACA3DFEEBC}">
      <dgm:prSet/>
      <dgm:spPr/>
      <dgm:t>
        <a:bodyPr/>
        <a:lstStyle/>
        <a:p>
          <a:endParaRPr lang="en-US"/>
        </a:p>
      </dgm:t>
    </dgm:pt>
    <dgm:pt modelId="{49B57693-395E-4075-8FAE-0C2D341DB55F}" type="sibTrans" cxnId="{F3C02001-EDFC-436B-ACD7-FAACA3DFEEBC}">
      <dgm:prSet/>
      <dgm:spPr/>
      <dgm:t>
        <a:bodyPr/>
        <a:lstStyle/>
        <a:p>
          <a:endParaRPr lang="en-US"/>
        </a:p>
      </dgm:t>
    </dgm:pt>
    <dgm:pt modelId="{316DAC64-F15B-42A3-A309-68240A0AF7D2}">
      <dgm:prSet/>
      <dgm:spPr/>
      <dgm:t>
        <a:bodyPr/>
        <a:lstStyle/>
        <a:p>
          <a:r>
            <a:rPr lang="nl-NL" dirty="0"/>
            <a:t>Uitwisselen van observaties en ervaringen</a:t>
          </a:r>
          <a:endParaRPr lang="en-US" dirty="0"/>
        </a:p>
      </dgm:t>
    </dgm:pt>
    <dgm:pt modelId="{BEBCE0C8-1AA6-4627-8AA4-17B5AD1CCA58}" type="parTrans" cxnId="{A86EB108-A084-47D3-AAC5-60E23ECF2F59}">
      <dgm:prSet/>
      <dgm:spPr/>
      <dgm:t>
        <a:bodyPr/>
        <a:lstStyle/>
        <a:p>
          <a:endParaRPr lang="en-US"/>
        </a:p>
      </dgm:t>
    </dgm:pt>
    <dgm:pt modelId="{F4A7E034-9B99-4DF1-9610-17438C000486}" type="sibTrans" cxnId="{A86EB108-A084-47D3-AAC5-60E23ECF2F59}">
      <dgm:prSet/>
      <dgm:spPr/>
      <dgm:t>
        <a:bodyPr/>
        <a:lstStyle/>
        <a:p>
          <a:endParaRPr lang="en-US"/>
        </a:p>
      </dgm:t>
    </dgm:pt>
    <dgm:pt modelId="{681B9B61-6B83-4105-9D87-315FCC13A636}">
      <dgm:prSet/>
      <dgm:spPr>
        <a:solidFill>
          <a:srgbClr val="009CB4"/>
        </a:solidFill>
        <a:ln>
          <a:solidFill>
            <a:srgbClr val="009CB4"/>
          </a:solidFill>
        </a:ln>
      </dgm:spPr>
      <dgm:t>
        <a:bodyPr/>
        <a:lstStyle/>
        <a:p>
          <a:r>
            <a:rPr lang="nl-NL"/>
            <a:t>Afspraken maken</a:t>
          </a:r>
          <a:endParaRPr lang="en-US"/>
        </a:p>
      </dgm:t>
    </dgm:pt>
    <dgm:pt modelId="{3E9C0CA1-1343-48AD-959F-B328857B40B8}" type="parTrans" cxnId="{DD04C326-8F00-4F14-9863-B01805DB4937}">
      <dgm:prSet/>
      <dgm:spPr/>
      <dgm:t>
        <a:bodyPr/>
        <a:lstStyle/>
        <a:p>
          <a:endParaRPr lang="en-US"/>
        </a:p>
      </dgm:t>
    </dgm:pt>
    <dgm:pt modelId="{74B71668-408A-4718-9E85-7C29B4E8B859}" type="sibTrans" cxnId="{DD04C326-8F00-4F14-9863-B01805DB4937}">
      <dgm:prSet/>
      <dgm:spPr/>
      <dgm:t>
        <a:bodyPr/>
        <a:lstStyle/>
        <a:p>
          <a:endParaRPr lang="en-US"/>
        </a:p>
      </dgm:t>
    </dgm:pt>
    <dgm:pt modelId="{DCBEAA8B-3606-4395-80CD-07101E9AE75A}">
      <dgm:prSet/>
      <dgm:spPr>
        <a:solidFill>
          <a:srgbClr val="0F254C"/>
        </a:solidFill>
      </dgm:spPr>
      <dgm:t>
        <a:bodyPr/>
        <a:lstStyle/>
        <a:p>
          <a:r>
            <a:rPr lang="nl-NL" dirty="0"/>
            <a:t>Signaleren van veranderingen en hoe hiermee om te gaan</a:t>
          </a:r>
          <a:endParaRPr lang="en-US" dirty="0"/>
        </a:p>
      </dgm:t>
    </dgm:pt>
    <dgm:pt modelId="{DE700688-DE9B-45EA-A0AC-0F188AD45D7F}" type="parTrans" cxnId="{AF5701C9-1F84-4BA4-8790-AA891587AB88}">
      <dgm:prSet/>
      <dgm:spPr/>
      <dgm:t>
        <a:bodyPr/>
        <a:lstStyle/>
        <a:p>
          <a:endParaRPr lang="en-US"/>
        </a:p>
      </dgm:t>
    </dgm:pt>
    <dgm:pt modelId="{2F7F3779-6093-4644-B0B4-41CCD40448C6}" type="sibTrans" cxnId="{AF5701C9-1F84-4BA4-8790-AA891587AB88}">
      <dgm:prSet/>
      <dgm:spPr/>
      <dgm:t>
        <a:bodyPr/>
        <a:lstStyle/>
        <a:p>
          <a:endParaRPr lang="en-US"/>
        </a:p>
      </dgm:t>
    </dgm:pt>
    <dgm:pt modelId="{3532F08E-B1B7-470B-B562-AF500641EDE0}">
      <dgm:prSet/>
      <dgm:spPr/>
      <dgm:t>
        <a:bodyPr/>
        <a:lstStyle/>
        <a:p>
          <a:r>
            <a:rPr lang="nl-NL" dirty="0"/>
            <a:t>Richt zich zowel op de zorgvrager als op de naasten</a:t>
          </a:r>
          <a:endParaRPr lang="en-US" dirty="0"/>
        </a:p>
      </dgm:t>
    </dgm:pt>
    <dgm:pt modelId="{A8F06D5C-3ED0-4D60-B2A7-83698815ACF0}" type="parTrans" cxnId="{263B19CD-8BCE-47E2-A227-8F144AA393C7}">
      <dgm:prSet/>
      <dgm:spPr/>
      <dgm:t>
        <a:bodyPr/>
        <a:lstStyle/>
        <a:p>
          <a:endParaRPr lang="en-US"/>
        </a:p>
      </dgm:t>
    </dgm:pt>
    <dgm:pt modelId="{A939F105-E254-4B38-93AB-3E3A4BDA0E40}" type="sibTrans" cxnId="{263B19CD-8BCE-47E2-A227-8F144AA393C7}">
      <dgm:prSet/>
      <dgm:spPr/>
      <dgm:t>
        <a:bodyPr/>
        <a:lstStyle/>
        <a:p>
          <a:endParaRPr lang="en-US"/>
        </a:p>
      </dgm:t>
    </dgm:pt>
    <dgm:pt modelId="{9D795FBF-BE9E-4EDC-826C-4B89972AD94E}" type="pres">
      <dgm:prSet presAssocID="{3BAF777B-6CED-4EA5-9203-F6650604E38C}" presName="linear" presStyleCnt="0">
        <dgm:presLayoutVars>
          <dgm:dir/>
          <dgm:animLvl val="lvl"/>
          <dgm:resizeHandles val="exact"/>
        </dgm:presLayoutVars>
      </dgm:prSet>
      <dgm:spPr/>
    </dgm:pt>
    <dgm:pt modelId="{078A34EF-2D1B-4733-8D4A-36A6ECC9CD62}" type="pres">
      <dgm:prSet presAssocID="{904BCA67-4CF0-4B09-962F-F78743ED90D1}" presName="parentLin" presStyleCnt="0"/>
      <dgm:spPr/>
    </dgm:pt>
    <dgm:pt modelId="{5BFE09A9-F859-4F90-B032-2C7715B3E480}" type="pres">
      <dgm:prSet presAssocID="{904BCA67-4CF0-4B09-962F-F78743ED90D1}" presName="parentLeftMargin" presStyleLbl="node1" presStyleIdx="0" presStyleCnt="6"/>
      <dgm:spPr/>
    </dgm:pt>
    <dgm:pt modelId="{18650E60-D25F-4223-A5A4-6E2BC0FB646E}" type="pres">
      <dgm:prSet presAssocID="{904BCA67-4CF0-4B09-962F-F78743ED90D1}" presName="parentText" presStyleLbl="node1" presStyleIdx="0" presStyleCnt="6">
        <dgm:presLayoutVars>
          <dgm:chMax val="0"/>
          <dgm:bulletEnabled val="1"/>
        </dgm:presLayoutVars>
      </dgm:prSet>
      <dgm:spPr/>
    </dgm:pt>
    <dgm:pt modelId="{083EC3A5-9EB5-4B70-8E8B-349FC4474A7B}" type="pres">
      <dgm:prSet presAssocID="{904BCA67-4CF0-4B09-962F-F78743ED90D1}" presName="negativeSpace" presStyleCnt="0"/>
      <dgm:spPr/>
    </dgm:pt>
    <dgm:pt modelId="{991EB835-A876-40BC-A8C0-95C996573AAC}" type="pres">
      <dgm:prSet presAssocID="{904BCA67-4CF0-4B09-962F-F78743ED90D1}" presName="childText" presStyleLbl="conFgAcc1" presStyleIdx="0" presStyleCnt="6">
        <dgm:presLayoutVars>
          <dgm:bulletEnabled val="1"/>
        </dgm:presLayoutVars>
      </dgm:prSet>
      <dgm:spPr/>
    </dgm:pt>
    <dgm:pt modelId="{296761DB-5699-488B-BE1D-5A3C2797E723}" type="pres">
      <dgm:prSet presAssocID="{3B6FB8A4-9136-4EF0-A031-8E116327A3F2}" presName="spaceBetweenRectangles" presStyleCnt="0"/>
      <dgm:spPr/>
    </dgm:pt>
    <dgm:pt modelId="{D56530FF-23F5-4D06-A379-F5C7C49AFFEE}" type="pres">
      <dgm:prSet presAssocID="{F7704745-6ADA-454E-B6DF-175B6CBD2D0E}" presName="parentLin" presStyleCnt="0"/>
      <dgm:spPr/>
    </dgm:pt>
    <dgm:pt modelId="{F038B67F-0B37-40BE-955D-EFB7B9348664}" type="pres">
      <dgm:prSet presAssocID="{F7704745-6ADA-454E-B6DF-175B6CBD2D0E}" presName="parentLeftMargin" presStyleLbl="node1" presStyleIdx="0" presStyleCnt="6"/>
      <dgm:spPr/>
    </dgm:pt>
    <dgm:pt modelId="{630C6015-01F5-4EDA-BFE1-FA1F001D9FC5}" type="pres">
      <dgm:prSet presAssocID="{F7704745-6ADA-454E-B6DF-175B6CBD2D0E}" presName="parentText" presStyleLbl="node1" presStyleIdx="1" presStyleCnt="6">
        <dgm:presLayoutVars>
          <dgm:chMax val="0"/>
          <dgm:bulletEnabled val="1"/>
        </dgm:presLayoutVars>
      </dgm:prSet>
      <dgm:spPr/>
    </dgm:pt>
    <dgm:pt modelId="{9896CD41-7379-4B95-ABF3-A8D8F24FCF89}" type="pres">
      <dgm:prSet presAssocID="{F7704745-6ADA-454E-B6DF-175B6CBD2D0E}" presName="negativeSpace" presStyleCnt="0"/>
      <dgm:spPr/>
    </dgm:pt>
    <dgm:pt modelId="{0F7F6E61-B07E-4342-A159-495AF8EFF34A}" type="pres">
      <dgm:prSet presAssocID="{F7704745-6ADA-454E-B6DF-175B6CBD2D0E}" presName="childText" presStyleLbl="conFgAcc1" presStyleIdx="1" presStyleCnt="6">
        <dgm:presLayoutVars>
          <dgm:bulletEnabled val="1"/>
        </dgm:presLayoutVars>
      </dgm:prSet>
      <dgm:spPr>
        <a:noFill/>
        <a:ln>
          <a:solidFill>
            <a:srgbClr val="0F254C"/>
          </a:solidFill>
        </a:ln>
      </dgm:spPr>
    </dgm:pt>
    <dgm:pt modelId="{A8ADADC9-6D0E-44CB-B235-697CE558088C}" type="pres">
      <dgm:prSet presAssocID="{49B57693-395E-4075-8FAE-0C2D341DB55F}" presName="spaceBetweenRectangles" presStyleCnt="0"/>
      <dgm:spPr/>
    </dgm:pt>
    <dgm:pt modelId="{6019B97B-370F-4EC0-8962-EC2CAEE09F11}" type="pres">
      <dgm:prSet presAssocID="{316DAC64-F15B-42A3-A309-68240A0AF7D2}" presName="parentLin" presStyleCnt="0"/>
      <dgm:spPr/>
    </dgm:pt>
    <dgm:pt modelId="{2ED8EE38-58E8-41DE-A060-9677CB5ADA77}" type="pres">
      <dgm:prSet presAssocID="{316DAC64-F15B-42A3-A309-68240A0AF7D2}" presName="parentLeftMargin" presStyleLbl="node1" presStyleIdx="1" presStyleCnt="6"/>
      <dgm:spPr/>
    </dgm:pt>
    <dgm:pt modelId="{EB0A228C-2D03-4E14-8842-7F24E65F5AAF}" type="pres">
      <dgm:prSet presAssocID="{316DAC64-F15B-42A3-A309-68240A0AF7D2}" presName="parentText" presStyleLbl="node1" presStyleIdx="2" presStyleCnt="6">
        <dgm:presLayoutVars>
          <dgm:chMax val="0"/>
          <dgm:bulletEnabled val="1"/>
        </dgm:presLayoutVars>
      </dgm:prSet>
      <dgm:spPr/>
    </dgm:pt>
    <dgm:pt modelId="{21FA5A11-DD75-4A83-AEB3-C71F4F820D94}" type="pres">
      <dgm:prSet presAssocID="{316DAC64-F15B-42A3-A309-68240A0AF7D2}" presName="negativeSpace" presStyleCnt="0"/>
      <dgm:spPr/>
    </dgm:pt>
    <dgm:pt modelId="{EB2B8293-2D09-4B2B-A299-5BA2F15DC7C5}" type="pres">
      <dgm:prSet presAssocID="{316DAC64-F15B-42A3-A309-68240A0AF7D2}" presName="childText" presStyleLbl="conFgAcc1" presStyleIdx="2" presStyleCnt="6">
        <dgm:presLayoutVars>
          <dgm:bulletEnabled val="1"/>
        </dgm:presLayoutVars>
      </dgm:prSet>
      <dgm:spPr/>
    </dgm:pt>
    <dgm:pt modelId="{C9A7882E-A69B-47F1-ADFE-013E97A10B48}" type="pres">
      <dgm:prSet presAssocID="{F4A7E034-9B99-4DF1-9610-17438C000486}" presName="spaceBetweenRectangles" presStyleCnt="0"/>
      <dgm:spPr/>
    </dgm:pt>
    <dgm:pt modelId="{E18D4AE2-9CD0-4299-A71E-64637B7846FD}" type="pres">
      <dgm:prSet presAssocID="{681B9B61-6B83-4105-9D87-315FCC13A636}" presName="parentLin" presStyleCnt="0"/>
      <dgm:spPr/>
    </dgm:pt>
    <dgm:pt modelId="{EB358E8C-8761-4F01-BCCD-5579FA209A06}" type="pres">
      <dgm:prSet presAssocID="{681B9B61-6B83-4105-9D87-315FCC13A636}" presName="parentLeftMargin" presStyleLbl="node1" presStyleIdx="2" presStyleCnt="6"/>
      <dgm:spPr/>
    </dgm:pt>
    <dgm:pt modelId="{00D2B362-3D91-46F0-97E0-85FFB4A1D682}" type="pres">
      <dgm:prSet presAssocID="{681B9B61-6B83-4105-9D87-315FCC13A636}" presName="parentText" presStyleLbl="node1" presStyleIdx="3" presStyleCnt="6">
        <dgm:presLayoutVars>
          <dgm:chMax val="0"/>
          <dgm:bulletEnabled val="1"/>
        </dgm:presLayoutVars>
      </dgm:prSet>
      <dgm:spPr/>
    </dgm:pt>
    <dgm:pt modelId="{0CD076F3-3A1F-4EAD-8E38-A8590F6A6188}" type="pres">
      <dgm:prSet presAssocID="{681B9B61-6B83-4105-9D87-315FCC13A636}" presName="negativeSpace" presStyleCnt="0"/>
      <dgm:spPr/>
    </dgm:pt>
    <dgm:pt modelId="{BEDF442D-5F60-4493-962D-69406A602126}" type="pres">
      <dgm:prSet presAssocID="{681B9B61-6B83-4105-9D87-315FCC13A636}" presName="childText" presStyleLbl="conFgAcc1" presStyleIdx="3" presStyleCnt="6">
        <dgm:presLayoutVars>
          <dgm:bulletEnabled val="1"/>
        </dgm:presLayoutVars>
      </dgm:prSet>
      <dgm:spPr/>
    </dgm:pt>
    <dgm:pt modelId="{4089F663-698A-43C0-8AC5-5F2DFC46BB8F}" type="pres">
      <dgm:prSet presAssocID="{74B71668-408A-4718-9E85-7C29B4E8B859}" presName="spaceBetweenRectangles" presStyleCnt="0"/>
      <dgm:spPr/>
    </dgm:pt>
    <dgm:pt modelId="{19B94D4D-48DF-4943-962D-F26A72D61C96}" type="pres">
      <dgm:prSet presAssocID="{DCBEAA8B-3606-4395-80CD-07101E9AE75A}" presName="parentLin" presStyleCnt="0"/>
      <dgm:spPr/>
    </dgm:pt>
    <dgm:pt modelId="{32BCCB7A-46B4-4843-AF43-277FD1E22D69}" type="pres">
      <dgm:prSet presAssocID="{DCBEAA8B-3606-4395-80CD-07101E9AE75A}" presName="parentLeftMargin" presStyleLbl="node1" presStyleIdx="3" presStyleCnt="6"/>
      <dgm:spPr/>
    </dgm:pt>
    <dgm:pt modelId="{FC19D7F3-013E-4E7C-B68D-56E8E4C9A369}" type="pres">
      <dgm:prSet presAssocID="{DCBEAA8B-3606-4395-80CD-07101E9AE75A}" presName="parentText" presStyleLbl="node1" presStyleIdx="4" presStyleCnt="6">
        <dgm:presLayoutVars>
          <dgm:chMax val="0"/>
          <dgm:bulletEnabled val="1"/>
        </dgm:presLayoutVars>
      </dgm:prSet>
      <dgm:spPr/>
    </dgm:pt>
    <dgm:pt modelId="{F5E300C1-E3BA-4B3A-B489-12423D85DF9F}" type="pres">
      <dgm:prSet presAssocID="{DCBEAA8B-3606-4395-80CD-07101E9AE75A}" presName="negativeSpace" presStyleCnt="0"/>
      <dgm:spPr/>
    </dgm:pt>
    <dgm:pt modelId="{B3FC6B19-2446-49E9-A8E8-CC823CF77A5D}" type="pres">
      <dgm:prSet presAssocID="{DCBEAA8B-3606-4395-80CD-07101E9AE75A}" presName="childText" presStyleLbl="conFgAcc1" presStyleIdx="4" presStyleCnt="6">
        <dgm:presLayoutVars>
          <dgm:bulletEnabled val="1"/>
        </dgm:presLayoutVars>
      </dgm:prSet>
      <dgm:spPr>
        <a:ln>
          <a:solidFill>
            <a:srgbClr val="0F254C"/>
          </a:solidFill>
        </a:ln>
      </dgm:spPr>
    </dgm:pt>
    <dgm:pt modelId="{2B0ED378-938A-4499-8624-69F2B4F86D75}" type="pres">
      <dgm:prSet presAssocID="{2F7F3779-6093-4644-B0B4-41CCD40448C6}" presName="spaceBetweenRectangles" presStyleCnt="0"/>
      <dgm:spPr/>
    </dgm:pt>
    <dgm:pt modelId="{85BCC368-7459-4042-A938-571642253723}" type="pres">
      <dgm:prSet presAssocID="{3532F08E-B1B7-470B-B562-AF500641EDE0}" presName="parentLin" presStyleCnt="0"/>
      <dgm:spPr/>
    </dgm:pt>
    <dgm:pt modelId="{E63C7636-E8EB-42DC-97E3-88001F43BCB0}" type="pres">
      <dgm:prSet presAssocID="{3532F08E-B1B7-470B-B562-AF500641EDE0}" presName="parentLeftMargin" presStyleLbl="node1" presStyleIdx="4" presStyleCnt="6"/>
      <dgm:spPr/>
    </dgm:pt>
    <dgm:pt modelId="{4D83B29E-7672-4D18-B36B-FC5FD84B264A}" type="pres">
      <dgm:prSet presAssocID="{3532F08E-B1B7-470B-B562-AF500641EDE0}" presName="parentText" presStyleLbl="node1" presStyleIdx="5" presStyleCnt="6">
        <dgm:presLayoutVars>
          <dgm:chMax val="0"/>
          <dgm:bulletEnabled val="1"/>
        </dgm:presLayoutVars>
      </dgm:prSet>
      <dgm:spPr/>
    </dgm:pt>
    <dgm:pt modelId="{FEEB1AAC-C581-40AD-B21F-DF6985214C2E}" type="pres">
      <dgm:prSet presAssocID="{3532F08E-B1B7-470B-B562-AF500641EDE0}" presName="negativeSpace" presStyleCnt="0"/>
      <dgm:spPr/>
    </dgm:pt>
    <dgm:pt modelId="{D7A142C3-8F9F-4FC1-B14A-84B962200604}" type="pres">
      <dgm:prSet presAssocID="{3532F08E-B1B7-470B-B562-AF500641EDE0}" presName="childText" presStyleLbl="conFgAcc1" presStyleIdx="5" presStyleCnt="6">
        <dgm:presLayoutVars>
          <dgm:bulletEnabled val="1"/>
        </dgm:presLayoutVars>
      </dgm:prSet>
      <dgm:spPr/>
    </dgm:pt>
  </dgm:ptLst>
  <dgm:cxnLst>
    <dgm:cxn modelId="{F3C02001-EDFC-436B-ACD7-FAACA3DFEEBC}" srcId="{3BAF777B-6CED-4EA5-9203-F6650604E38C}" destId="{F7704745-6ADA-454E-B6DF-175B6CBD2D0E}" srcOrd="1" destOrd="0" parTransId="{B220F665-BE1D-40F9-8346-8F62D9CE57CA}" sibTransId="{49B57693-395E-4075-8FAE-0C2D341DB55F}"/>
    <dgm:cxn modelId="{A86EB108-A084-47D3-AAC5-60E23ECF2F59}" srcId="{3BAF777B-6CED-4EA5-9203-F6650604E38C}" destId="{316DAC64-F15B-42A3-A309-68240A0AF7D2}" srcOrd="2" destOrd="0" parTransId="{BEBCE0C8-1AA6-4627-8AA4-17B5AD1CCA58}" sibTransId="{F4A7E034-9B99-4DF1-9610-17438C000486}"/>
    <dgm:cxn modelId="{F7C3C217-6170-4332-9514-9B25AE946D81}" type="presOf" srcId="{681B9B61-6B83-4105-9D87-315FCC13A636}" destId="{00D2B362-3D91-46F0-97E0-85FFB4A1D682}" srcOrd="1" destOrd="0" presId="urn:microsoft.com/office/officeart/2005/8/layout/list1"/>
    <dgm:cxn modelId="{DD04C326-8F00-4F14-9863-B01805DB4937}" srcId="{3BAF777B-6CED-4EA5-9203-F6650604E38C}" destId="{681B9B61-6B83-4105-9D87-315FCC13A636}" srcOrd="3" destOrd="0" parTransId="{3E9C0CA1-1343-48AD-959F-B328857B40B8}" sibTransId="{74B71668-408A-4718-9E85-7C29B4E8B859}"/>
    <dgm:cxn modelId="{BBA7785F-7872-42C4-B44E-A9E52E2A642F}" type="presOf" srcId="{3BAF777B-6CED-4EA5-9203-F6650604E38C}" destId="{9D795FBF-BE9E-4EDC-826C-4B89972AD94E}" srcOrd="0" destOrd="0" presId="urn:microsoft.com/office/officeart/2005/8/layout/list1"/>
    <dgm:cxn modelId="{CD3D9360-89BB-4D6C-BA47-0712E556B53C}" type="presOf" srcId="{904BCA67-4CF0-4B09-962F-F78743ED90D1}" destId="{5BFE09A9-F859-4F90-B032-2C7715B3E480}" srcOrd="0" destOrd="0" presId="urn:microsoft.com/office/officeart/2005/8/layout/list1"/>
    <dgm:cxn modelId="{76DF8944-8A33-4DBE-A069-C0D64D8DBBC2}" type="presOf" srcId="{DCBEAA8B-3606-4395-80CD-07101E9AE75A}" destId="{32BCCB7A-46B4-4843-AF43-277FD1E22D69}" srcOrd="0" destOrd="0" presId="urn:microsoft.com/office/officeart/2005/8/layout/list1"/>
    <dgm:cxn modelId="{F7EF7D54-A022-4158-86F0-B6424C43BAE0}" type="presOf" srcId="{316DAC64-F15B-42A3-A309-68240A0AF7D2}" destId="{EB0A228C-2D03-4E14-8842-7F24E65F5AAF}" srcOrd="1" destOrd="0" presId="urn:microsoft.com/office/officeart/2005/8/layout/list1"/>
    <dgm:cxn modelId="{524F8454-C3E8-41E4-B796-EE4D35611E73}" type="presOf" srcId="{3532F08E-B1B7-470B-B562-AF500641EDE0}" destId="{4D83B29E-7672-4D18-B36B-FC5FD84B264A}" srcOrd="1" destOrd="0" presId="urn:microsoft.com/office/officeart/2005/8/layout/list1"/>
    <dgm:cxn modelId="{ACE78756-10A6-48B0-8D9F-545986BB9301}" type="presOf" srcId="{DCBEAA8B-3606-4395-80CD-07101E9AE75A}" destId="{FC19D7F3-013E-4E7C-B68D-56E8E4C9A369}" srcOrd="1" destOrd="0" presId="urn:microsoft.com/office/officeart/2005/8/layout/list1"/>
    <dgm:cxn modelId="{3DC22F77-B482-4EC9-8E23-A43501B337DF}" type="presOf" srcId="{F7704745-6ADA-454E-B6DF-175B6CBD2D0E}" destId="{630C6015-01F5-4EDA-BFE1-FA1F001D9FC5}" srcOrd="1" destOrd="0" presId="urn:microsoft.com/office/officeart/2005/8/layout/list1"/>
    <dgm:cxn modelId="{7B449478-C5E3-45BA-B34F-1A810F71D7FF}" srcId="{3BAF777B-6CED-4EA5-9203-F6650604E38C}" destId="{904BCA67-4CF0-4B09-962F-F78743ED90D1}" srcOrd="0" destOrd="0" parTransId="{63B2499D-0D6C-4D69-B18E-5461F7452D08}" sibTransId="{3B6FB8A4-9136-4EF0-A031-8E116327A3F2}"/>
    <dgm:cxn modelId="{B0F1B682-BA37-45CF-8468-9073ED9630E3}" type="presOf" srcId="{904BCA67-4CF0-4B09-962F-F78743ED90D1}" destId="{18650E60-D25F-4223-A5A4-6E2BC0FB646E}" srcOrd="1" destOrd="0" presId="urn:microsoft.com/office/officeart/2005/8/layout/list1"/>
    <dgm:cxn modelId="{8663EB89-C177-4CAA-8E97-61F57DDB46CF}" type="presOf" srcId="{681B9B61-6B83-4105-9D87-315FCC13A636}" destId="{EB358E8C-8761-4F01-BCCD-5579FA209A06}" srcOrd="0" destOrd="0" presId="urn:microsoft.com/office/officeart/2005/8/layout/list1"/>
    <dgm:cxn modelId="{C5B9FCA7-3FC8-4F4E-8BA8-3EEFC0A42CFB}" type="presOf" srcId="{3532F08E-B1B7-470B-B562-AF500641EDE0}" destId="{E63C7636-E8EB-42DC-97E3-88001F43BCB0}" srcOrd="0" destOrd="0" presId="urn:microsoft.com/office/officeart/2005/8/layout/list1"/>
    <dgm:cxn modelId="{AF5701C9-1F84-4BA4-8790-AA891587AB88}" srcId="{3BAF777B-6CED-4EA5-9203-F6650604E38C}" destId="{DCBEAA8B-3606-4395-80CD-07101E9AE75A}" srcOrd="4" destOrd="0" parTransId="{DE700688-DE9B-45EA-A0AC-0F188AD45D7F}" sibTransId="{2F7F3779-6093-4644-B0B4-41CCD40448C6}"/>
    <dgm:cxn modelId="{E60C83C9-6EAB-4579-BDEF-CA88D2E7ABF9}" type="presOf" srcId="{316DAC64-F15B-42A3-A309-68240A0AF7D2}" destId="{2ED8EE38-58E8-41DE-A060-9677CB5ADA77}" srcOrd="0" destOrd="0" presId="urn:microsoft.com/office/officeart/2005/8/layout/list1"/>
    <dgm:cxn modelId="{263B19CD-8BCE-47E2-A227-8F144AA393C7}" srcId="{3BAF777B-6CED-4EA5-9203-F6650604E38C}" destId="{3532F08E-B1B7-470B-B562-AF500641EDE0}" srcOrd="5" destOrd="0" parTransId="{A8F06D5C-3ED0-4D60-B2A7-83698815ACF0}" sibTransId="{A939F105-E254-4B38-93AB-3E3A4BDA0E40}"/>
    <dgm:cxn modelId="{EA651AFE-EAB6-470A-8112-34F8C73BD414}" type="presOf" srcId="{F7704745-6ADA-454E-B6DF-175B6CBD2D0E}" destId="{F038B67F-0B37-40BE-955D-EFB7B9348664}" srcOrd="0" destOrd="0" presId="urn:microsoft.com/office/officeart/2005/8/layout/list1"/>
    <dgm:cxn modelId="{4FBCC256-7506-4D29-B244-2A866311897F}" type="presParOf" srcId="{9D795FBF-BE9E-4EDC-826C-4B89972AD94E}" destId="{078A34EF-2D1B-4733-8D4A-36A6ECC9CD62}" srcOrd="0" destOrd="0" presId="urn:microsoft.com/office/officeart/2005/8/layout/list1"/>
    <dgm:cxn modelId="{568213B4-B53E-4C71-99B1-43EDA17432FC}" type="presParOf" srcId="{078A34EF-2D1B-4733-8D4A-36A6ECC9CD62}" destId="{5BFE09A9-F859-4F90-B032-2C7715B3E480}" srcOrd="0" destOrd="0" presId="urn:microsoft.com/office/officeart/2005/8/layout/list1"/>
    <dgm:cxn modelId="{BC9BCFA3-F61B-45EA-ACED-6B1BA989B4F6}" type="presParOf" srcId="{078A34EF-2D1B-4733-8D4A-36A6ECC9CD62}" destId="{18650E60-D25F-4223-A5A4-6E2BC0FB646E}" srcOrd="1" destOrd="0" presId="urn:microsoft.com/office/officeart/2005/8/layout/list1"/>
    <dgm:cxn modelId="{5362A015-F533-4A99-965B-18828C671C91}" type="presParOf" srcId="{9D795FBF-BE9E-4EDC-826C-4B89972AD94E}" destId="{083EC3A5-9EB5-4B70-8E8B-349FC4474A7B}" srcOrd="1" destOrd="0" presId="urn:microsoft.com/office/officeart/2005/8/layout/list1"/>
    <dgm:cxn modelId="{4FD3D56C-1D3F-4C88-B71D-A26F74FFE17E}" type="presParOf" srcId="{9D795FBF-BE9E-4EDC-826C-4B89972AD94E}" destId="{991EB835-A876-40BC-A8C0-95C996573AAC}" srcOrd="2" destOrd="0" presId="urn:microsoft.com/office/officeart/2005/8/layout/list1"/>
    <dgm:cxn modelId="{A976ECEB-9BB7-46D5-AF88-42AA6C96FBAD}" type="presParOf" srcId="{9D795FBF-BE9E-4EDC-826C-4B89972AD94E}" destId="{296761DB-5699-488B-BE1D-5A3C2797E723}" srcOrd="3" destOrd="0" presId="urn:microsoft.com/office/officeart/2005/8/layout/list1"/>
    <dgm:cxn modelId="{FAEEE3D3-E281-4FDB-8348-5266E538968D}" type="presParOf" srcId="{9D795FBF-BE9E-4EDC-826C-4B89972AD94E}" destId="{D56530FF-23F5-4D06-A379-F5C7C49AFFEE}" srcOrd="4" destOrd="0" presId="urn:microsoft.com/office/officeart/2005/8/layout/list1"/>
    <dgm:cxn modelId="{A2286568-1BFC-4476-91E3-C7FE945E0FA5}" type="presParOf" srcId="{D56530FF-23F5-4D06-A379-F5C7C49AFFEE}" destId="{F038B67F-0B37-40BE-955D-EFB7B9348664}" srcOrd="0" destOrd="0" presId="urn:microsoft.com/office/officeart/2005/8/layout/list1"/>
    <dgm:cxn modelId="{AC763C40-A8DF-441B-BCB2-17404245AC49}" type="presParOf" srcId="{D56530FF-23F5-4D06-A379-F5C7C49AFFEE}" destId="{630C6015-01F5-4EDA-BFE1-FA1F001D9FC5}" srcOrd="1" destOrd="0" presId="urn:microsoft.com/office/officeart/2005/8/layout/list1"/>
    <dgm:cxn modelId="{E9479EEB-06B5-4D2A-8F20-73232098926C}" type="presParOf" srcId="{9D795FBF-BE9E-4EDC-826C-4B89972AD94E}" destId="{9896CD41-7379-4B95-ABF3-A8D8F24FCF89}" srcOrd="5" destOrd="0" presId="urn:microsoft.com/office/officeart/2005/8/layout/list1"/>
    <dgm:cxn modelId="{2868C509-FCD6-4C5E-819F-27CF2BBA7EB5}" type="presParOf" srcId="{9D795FBF-BE9E-4EDC-826C-4B89972AD94E}" destId="{0F7F6E61-B07E-4342-A159-495AF8EFF34A}" srcOrd="6" destOrd="0" presId="urn:microsoft.com/office/officeart/2005/8/layout/list1"/>
    <dgm:cxn modelId="{FD6EA02C-A9A4-49EF-A6D1-09E63532DADB}" type="presParOf" srcId="{9D795FBF-BE9E-4EDC-826C-4B89972AD94E}" destId="{A8ADADC9-6D0E-44CB-B235-697CE558088C}" srcOrd="7" destOrd="0" presId="urn:microsoft.com/office/officeart/2005/8/layout/list1"/>
    <dgm:cxn modelId="{225A04C4-8D7D-4CA2-8AA0-D4FD4D73E56B}" type="presParOf" srcId="{9D795FBF-BE9E-4EDC-826C-4B89972AD94E}" destId="{6019B97B-370F-4EC0-8962-EC2CAEE09F11}" srcOrd="8" destOrd="0" presId="urn:microsoft.com/office/officeart/2005/8/layout/list1"/>
    <dgm:cxn modelId="{C39AA127-4B18-4C82-B74D-7C2F7A591212}" type="presParOf" srcId="{6019B97B-370F-4EC0-8962-EC2CAEE09F11}" destId="{2ED8EE38-58E8-41DE-A060-9677CB5ADA77}" srcOrd="0" destOrd="0" presId="urn:microsoft.com/office/officeart/2005/8/layout/list1"/>
    <dgm:cxn modelId="{B3768663-854C-4623-8932-073599387427}" type="presParOf" srcId="{6019B97B-370F-4EC0-8962-EC2CAEE09F11}" destId="{EB0A228C-2D03-4E14-8842-7F24E65F5AAF}" srcOrd="1" destOrd="0" presId="urn:microsoft.com/office/officeart/2005/8/layout/list1"/>
    <dgm:cxn modelId="{757490F1-4B32-48F5-8C0D-D22C0386AF49}" type="presParOf" srcId="{9D795FBF-BE9E-4EDC-826C-4B89972AD94E}" destId="{21FA5A11-DD75-4A83-AEB3-C71F4F820D94}" srcOrd="9" destOrd="0" presId="urn:microsoft.com/office/officeart/2005/8/layout/list1"/>
    <dgm:cxn modelId="{E6B6AFD6-2714-4AE8-BA42-3E2E18FB1993}" type="presParOf" srcId="{9D795FBF-BE9E-4EDC-826C-4B89972AD94E}" destId="{EB2B8293-2D09-4B2B-A299-5BA2F15DC7C5}" srcOrd="10" destOrd="0" presId="urn:microsoft.com/office/officeart/2005/8/layout/list1"/>
    <dgm:cxn modelId="{586FC2B4-38FB-49A5-885F-EE8E5F8307CF}" type="presParOf" srcId="{9D795FBF-BE9E-4EDC-826C-4B89972AD94E}" destId="{C9A7882E-A69B-47F1-ADFE-013E97A10B48}" srcOrd="11" destOrd="0" presId="urn:microsoft.com/office/officeart/2005/8/layout/list1"/>
    <dgm:cxn modelId="{52976523-1896-4B48-9862-A3D7122F0523}" type="presParOf" srcId="{9D795FBF-BE9E-4EDC-826C-4B89972AD94E}" destId="{E18D4AE2-9CD0-4299-A71E-64637B7846FD}" srcOrd="12" destOrd="0" presId="urn:microsoft.com/office/officeart/2005/8/layout/list1"/>
    <dgm:cxn modelId="{BBE44642-5B27-4831-B411-E20662C09601}" type="presParOf" srcId="{E18D4AE2-9CD0-4299-A71E-64637B7846FD}" destId="{EB358E8C-8761-4F01-BCCD-5579FA209A06}" srcOrd="0" destOrd="0" presId="urn:microsoft.com/office/officeart/2005/8/layout/list1"/>
    <dgm:cxn modelId="{449EE13C-371C-424C-A6F2-FD4FB78E78D7}" type="presParOf" srcId="{E18D4AE2-9CD0-4299-A71E-64637B7846FD}" destId="{00D2B362-3D91-46F0-97E0-85FFB4A1D682}" srcOrd="1" destOrd="0" presId="urn:microsoft.com/office/officeart/2005/8/layout/list1"/>
    <dgm:cxn modelId="{BCC44E8A-1CA8-46DD-9D47-AA303F7AB9E8}" type="presParOf" srcId="{9D795FBF-BE9E-4EDC-826C-4B89972AD94E}" destId="{0CD076F3-3A1F-4EAD-8E38-A8590F6A6188}" srcOrd="13" destOrd="0" presId="urn:microsoft.com/office/officeart/2005/8/layout/list1"/>
    <dgm:cxn modelId="{EE47175C-C892-40F6-A056-4D3B63004B93}" type="presParOf" srcId="{9D795FBF-BE9E-4EDC-826C-4B89972AD94E}" destId="{BEDF442D-5F60-4493-962D-69406A602126}" srcOrd="14" destOrd="0" presId="urn:microsoft.com/office/officeart/2005/8/layout/list1"/>
    <dgm:cxn modelId="{73894D29-D910-49C8-81E4-5734F94D59AA}" type="presParOf" srcId="{9D795FBF-BE9E-4EDC-826C-4B89972AD94E}" destId="{4089F663-698A-43C0-8AC5-5F2DFC46BB8F}" srcOrd="15" destOrd="0" presId="urn:microsoft.com/office/officeart/2005/8/layout/list1"/>
    <dgm:cxn modelId="{26D4BF1B-2BD6-41A2-B85B-544C08D098C8}" type="presParOf" srcId="{9D795FBF-BE9E-4EDC-826C-4B89972AD94E}" destId="{19B94D4D-48DF-4943-962D-F26A72D61C96}" srcOrd="16" destOrd="0" presId="urn:microsoft.com/office/officeart/2005/8/layout/list1"/>
    <dgm:cxn modelId="{3B1CF824-3019-49FF-8ED2-934960D4C581}" type="presParOf" srcId="{19B94D4D-48DF-4943-962D-F26A72D61C96}" destId="{32BCCB7A-46B4-4843-AF43-277FD1E22D69}" srcOrd="0" destOrd="0" presId="urn:microsoft.com/office/officeart/2005/8/layout/list1"/>
    <dgm:cxn modelId="{99FDCCBB-5BAE-4246-A37F-E6F5BDA6C3EA}" type="presParOf" srcId="{19B94D4D-48DF-4943-962D-F26A72D61C96}" destId="{FC19D7F3-013E-4E7C-B68D-56E8E4C9A369}" srcOrd="1" destOrd="0" presId="urn:microsoft.com/office/officeart/2005/8/layout/list1"/>
    <dgm:cxn modelId="{0E470C75-77A4-4E4E-8587-D70A379D22EA}" type="presParOf" srcId="{9D795FBF-BE9E-4EDC-826C-4B89972AD94E}" destId="{F5E300C1-E3BA-4B3A-B489-12423D85DF9F}" srcOrd="17" destOrd="0" presId="urn:microsoft.com/office/officeart/2005/8/layout/list1"/>
    <dgm:cxn modelId="{A968A5BB-1D66-4D17-8592-FFA91BA5962D}" type="presParOf" srcId="{9D795FBF-BE9E-4EDC-826C-4B89972AD94E}" destId="{B3FC6B19-2446-49E9-A8E8-CC823CF77A5D}" srcOrd="18" destOrd="0" presId="urn:microsoft.com/office/officeart/2005/8/layout/list1"/>
    <dgm:cxn modelId="{13BCFCC1-4830-4C52-A443-19A52D76BC26}" type="presParOf" srcId="{9D795FBF-BE9E-4EDC-826C-4B89972AD94E}" destId="{2B0ED378-938A-4499-8624-69F2B4F86D75}" srcOrd="19" destOrd="0" presId="urn:microsoft.com/office/officeart/2005/8/layout/list1"/>
    <dgm:cxn modelId="{77068FA0-8D90-4423-99B1-3BF9B652E909}" type="presParOf" srcId="{9D795FBF-BE9E-4EDC-826C-4B89972AD94E}" destId="{85BCC368-7459-4042-A938-571642253723}" srcOrd="20" destOrd="0" presId="urn:microsoft.com/office/officeart/2005/8/layout/list1"/>
    <dgm:cxn modelId="{0CF28A0B-372D-4B93-86C1-C629A2D9C41B}" type="presParOf" srcId="{85BCC368-7459-4042-A938-571642253723}" destId="{E63C7636-E8EB-42DC-97E3-88001F43BCB0}" srcOrd="0" destOrd="0" presId="urn:microsoft.com/office/officeart/2005/8/layout/list1"/>
    <dgm:cxn modelId="{595F138A-4088-49F0-A6C5-89038F6F4856}" type="presParOf" srcId="{85BCC368-7459-4042-A938-571642253723}" destId="{4D83B29E-7672-4D18-B36B-FC5FD84B264A}" srcOrd="1" destOrd="0" presId="urn:microsoft.com/office/officeart/2005/8/layout/list1"/>
    <dgm:cxn modelId="{6D5451D3-3FBA-4264-A29A-C0FD5E4BE54A}" type="presParOf" srcId="{9D795FBF-BE9E-4EDC-826C-4B89972AD94E}" destId="{FEEB1AAC-C581-40AD-B21F-DF6985214C2E}" srcOrd="21" destOrd="0" presId="urn:microsoft.com/office/officeart/2005/8/layout/list1"/>
    <dgm:cxn modelId="{79B13BD6-99A6-442D-9A3C-0FD4A33083D5}" type="presParOf" srcId="{9D795FBF-BE9E-4EDC-826C-4B89972AD94E}" destId="{D7A142C3-8F9F-4FC1-B14A-84B962200604}" srcOrd="22" destOrd="0" presId="urn:microsoft.com/office/officeart/2005/8/layout/list1"/>
  </dgm:cxnLst>
  <dgm:bg/>
  <dgm:whole>
    <a:ln>
      <a:solidFill>
        <a:srgbClr val="0F254C"/>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CD37AB8-EB1E-43D2-A765-5078928FC784}" type="doc">
      <dgm:prSet loTypeId="urn:microsoft.com/office/officeart/2008/layout/LinedList" loCatId="list" qsTypeId="urn:microsoft.com/office/officeart/2005/8/quickstyle/simple4" qsCatId="simple" csTypeId="urn:microsoft.com/office/officeart/2005/8/colors/colorful5" csCatId="colorful" phldr="1"/>
      <dgm:spPr/>
      <dgm:t>
        <a:bodyPr/>
        <a:lstStyle/>
        <a:p>
          <a:endParaRPr lang="en-US"/>
        </a:p>
      </dgm:t>
    </dgm:pt>
    <dgm:pt modelId="{79D18EE1-F24C-452B-B7EA-4127ED9D9E6D}">
      <dgm:prSet/>
      <dgm:spPr/>
      <dgm:t>
        <a:bodyPr/>
        <a:lstStyle/>
        <a:p>
          <a:r>
            <a:rPr lang="nl-NL"/>
            <a:t>Moeheid/zwakheid/weinig energie</a:t>
          </a:r>
          <a:endParaRPr lang="en-US"/>
        </a:p>
      </dgm:t>
    </dgm:pt>
    <dgm:pt modelId="{8E012D5B-B9FA-407C-A0F2-BB9DB6AF1ECD}" type="parTrans" cxnId="{1B541A8C-3B31-45BB-848D-C08FA1C53B6E}">
      <dgm:prSet/>
      <dgm:spPr/>
      <dgm:t>
        <a:bodyPr/>
        <a:lstStyle/>
        <a:p>
          <a:endParaRPr lang="en-US"/>
        </a:p>
      </dgm:t>
    </dgm:pt>
    <dgm:pt modelId="{1E16941D-6C14-4FFE-915E-D4FFE08B2956}" type="sibTrans" cxnId="{1B541A8C-3B31-45BB-848D-C08FA1C53B6E}">
      <dgm:prSet/>
      <dgm:spPr/>
      <dgm:t>
        <a:bodyPr/>
        <a:lstStyle/>
        <a:p>
          <a:endParaRPr lang="en-US"/>
        </a:p>
      </dgm:t>
    </dgm:pt>
    <dgm:pt modelId="{0F9B7C06-1BE1-44C7-AD2D-E48D8515BBB1}">
      <dgm:prSet/>
      <dgm:spPr/>
      <dgm:t>
        <a:bodyPr/>
        <a:lstStyle/>
        <a:p>
          <a:r>
            <a:rPr lang="nl-NL"/>
            <a:t>Fysieke en psychische pijn</a:t>
          </a:r>
          <a:endParaRPr lang="en-US"/>
        </a:p>
      </dgm:t>
    </dgm:pt>
    <dgm:pt modelId="{846D09BF-6208-41B0-9F05-082D9FCCBF2C}" type="parTrans" cxnId="{BCC3A6F6-C6B5-406C-B99C-DF13569C8C82}">
      <dgm:prSet/>
      <dgm:spPr/>
      <dgm:t>
        <a:bodyPr/>
        <a:lstStyle/>
        <a:p>
          <a:endParaRPr lang="en-US"/>
        </a:p>
      </dgm:t>
    </dgm:pt>
    <dgm:pt modelId="{272D4CAD-7BD9-4E74-8C17-71AA354622EC}" type="sibTrans" cxnId="{BCC3A6F6-C6B5-406C-B99C-DF13569C8C82}">
      <dgm:prSet/>
      <dgm:spPr/>
      <dgm:t>
        <a:bodyPr/>
        <a:lstStyle/>
        <a:p>
          <a:endParaRPr lang="en-US"/>
        </a:p>
      </dgm:t>
    </dgm:pt>
    <dgm:pt modelId="{342A76A1-3478-40FF-9EEE-11A5A324C507}">
      <dgm:prSet/>
      <dgm:spPr/>
      <dgm:t>
        <a:bodyPr/>
        <a:lstStyle/>
        <a:p>
          <a:r>
            <a:rPr lang="nl-NL"/>
            <a:t>Gebrek aan eetlust</a:t>
          </a:r>
          <a:endParaRPr lang="en-US"/>
        </a:p>
      </dgm:t>
    </dgm:pt>
    <dgm:pt modelId="{825157EE-7B62-4582-A65E-D9256A92672F}" type="parTrans" cxnId="{F9950E71-0B28-4131-AA5F-ED7A5FA10F24}">
      <dgm:prSet/>
      <dgm:spPr/>
      <dgm:t>
        <a:bodyPr/>
        <a:lstStyle/>
        <a:p>
          <a:endParaRPr lang="en-US"/>
        </a:p>
      </dgm:t>
    </dgm:pt>
    <dgm:pt modelId="{5570A9DF-E4B8-49E0-B526-CC02E3A407A2}" type="sibTrans" cxnId="{F9950E71-0B28-4131-AA5F-ED7A5FA10F24}">
      <dgm:prSet/>
      <dgm:spPr/>
      <dgm:t>
        <a:bodyPr/>
        <a:lstStyle/>
        <a:p>
          <a:endParaRPr lang="en-US"/>
        </a:p>
      </dgm:t>
    </dgm:pt>
    <dgm:pt modelId="{FE2CAC3E-ED4C-4EF4-B7FE-DABA6F95A073}">
      <dgm:prSet/>
      <dgm:spPr/>
      <dgm:t>
        <a:bodyPr/>
        <a:lstStyle/>
        <a:p>
          <a:r>
            <a:rPr lang="nl-NL"/>
            <a:t>Angst/spanning</a:t>
          </a:r>
          <a:endParaRPr lang="en-US"/>
        </a:p>
      </dgm:t>
    </dgm:pt>
    <dgm:pt modelId="{132E9953-C5F5-411D-823E-41077026F544}" type="parTrans" cxnId="{F183B6E9-6697-494D-88EE-F6737FF2D55C}">
      <dgm:prSet/>
      <dgm:spPr/>
      <dgm:t>
        <a:bodyPr/>
        <a:lstStyle/>
        <a:p>
          <a:endParaRPr lang="en-US"/>
        </a:p>
      </dgm:t>
    </dgm:pt>
    <dgm:pt modelId="{2F1828F6-44FE-45A4-9803-4890811D687C}" type="sibTrans" cxnId="{F183B6E9-6697-494D-88EE-F6737FF2D55C}">
      <dgm:prSet/>
      <dgm:spPr/>
      <dgm:t>
        <a:bodyPr/>
        <a:lstStyle/>
        <a:p>
          <a:endParaRPr lang="en-US"/>
        </a:p>
      </dgm:t>
    </dgm:pt>
    <dgm:pt modelId="{F1A455F6-BF75-40A1-BE8F-36F0F972DFF8}">
      <dgm:prSet/>
      <dgm:spPr/>
      <dgm:t>
        <a:bodyPr/>
        <a:lstStyle/>
        <a:p>
          <a:r>
            <a:rPr lang="nl-NL" dirty="0"/>
            <a:t>Dyspneu (benauwdheid)</a:t>
          </a:r>
          <a:endParaRPr lang="en-US" dirty="0"/>
        </a:p>
      </dgm:t>
    </dgm:pt>
    <dgm:pt modelId="{B3C4F4AE-76C4-4B07-8465-50907C54C434}" type="parTrans" cxnId="{0EC804B2-CB1D-4E43-8ABA-348355A9B6C7}">
      <dgm:prSet/>
      <dgm:spPr/>
      <dgm:t>
        <a:bodyPr/>
        <a:lstStyle/>
        <a:p>
          <a:endParaRPr lang="en-US"/>
        </a:p>
      </dgm:t>
    </dgm:pt>
    <dgm:pt modelId="{AA1302E5-49B9-4D5E-BF5C-ECCBADBC124B}" type="sibTrans" cxnId="{0EC804B2-CB1D-4E43-8ABA-348355A9B6C7}">
      <dgm:prSet/>
      <dgm:spPr/>
      <dgm:t>
        <a:bodyPr/>
        <a:lstStyle/>
        <a:p>
          <a:endParaRPr lang="en-US"/>
        </a:p>
      </dgm:t>
    </dgm:pt>
    <dgm:pt modelId="{D6EA0041-7B07-43D7-A2CD-24CF4245B7DE}">
      <dgm:prSet/>
      <dgm:spPr/>
      <dgm:t>
        <a:bodyPr/>
        <a:lstStyle/>
        <a:p>
          <a:r>
            <a:rPr lang="nl-NL"/>
            <a:t>Obstipatie</a:t>
          </a:r>
          <a:endParaRPr lang="en-US"/>
        </a:p>
      </dgm:t>
    </dgm:pt>
    <dgm:pt modelId="{D9517F93-5A39-4985-8148-13557681DFBB}" type="parTrans" cxnId="{B770E2EA-EB26-48B5-8597-13384B65A952}">
      <dgm:prSet/>
      <dgm:spPr/>
      <dgm:t>
        <a:bodyPr/>
        <a:lstStyle/>
        <a:p>
          <a:endParaRPr lang="en-US"/>
        </a:p>
      </dgm:t>
    </dgm:pt>
    <dgm:pt modelId="{A93ABFF4-9F0C-4E7F-9D35-5C49D264DA97}" type="sibTrans" cxnId="{B770E2EA-EB26-48B5-8597-13384B65A952}">
      <dgm:prSet/>
      <dgm:spPr/>
      <dgm:t>
        <a:bodyPr/>
        <a:lstStyle/>
        <a:p>
          <a:endParaRPr lang="en-US"/>
        </a:p>
      </dgm:t>
    </dgm:pt>
    <dgm:pt modelId="{0FB900BA-ECE1-4DF2-B034-5F18DBF4DD54}">
      <dgm:prSet/>
      <dgm:spPr/>
      <dgm:t>
        <a:bodyPr/>
        <a:lstStyle/>
        <a:p>
          <a:r>
            <a:rPr lang="nl-NL"/>
            <a:t>Verwardheid</a:t>
          </a:r>
          <a:endParaRPr lang="en-US"/>
        </a:p>
      </dgm:t>
    </dgm:pt>
    <dgm:pt modelId="{B256EE2D-43DA-4184-81BE-F9026446A4CE}" type="parTrans" cxnId="{9E98B8B2-7691-45A4-817F-ED48B42C271E}">
      <dgm:prSet/>
      <dgm:spPr/>
      <dgm:t>
        <a:bodyPr/>
        <a:lstStyle/>
        <a:p>
          <a:endParaRPr lang="en-US"/>
        </a:p>
      </dgm:t>
    </dgm:pt>
    <dgm:pt modelId="{DE8BF46E-A3A7-4618-9A0F-62591833D7C8}" type="sibTrans" cxnId="{9E98B8B2-7691-45A4-817F-ED48B42C271E}">
      <dgm:prSet/>
      <dgm:spPr/>
      <dgm:t>
        <a:bodyPr/>
        <a:lstStyle/>
        <a:p>
          <a:endParaRPr lang="en-US"/>
        </a:p>
      </dgm:t>
    </dgm:pt>
    <dgm:pt modelId="{D3019A90-0BB6-42AE-B86B-4B4D1D7BE7A8}">
      <dgm:prSet/>
      <dgm:spPr/>
      <dgm:t>
        <a:bodyPr/>
        <a:lstStyle/>
        <a:p>
          <a:r>
            <a:rPr lang="nl-NL"/>
            <a:t>Depressie/somberheid/eenzaamheid</a:t>
          </a:r>
          <a:endParaRPr lang="en-US"/>
        </a:p>
      </dgm:t>
    </dgm:pt>
    <dgm:pt modelId="{6D4A369E-B302-4225-9033-46D444965507}" type="parTrans" cxnId="{A542F239-2CFE-4C57-974A-56E3DBDD9064}">
      <dgm:prSet/>
      <dgm:spPr/>
      <dgm:t>
        <a:bodyPr/>
        <a:lstStyle/>
        <a:p>
          <a:endParaRPr lang="en-US"/>
        </a:p>
      </dgm:t>
    </dgm:pt>
    <dgm:pt modelId="{1D376740-695C-47B6-BF9A-967F031611D0}" type="sibTrans" cxnId="{A542F239-2CFE-4C57-974A-56E3DBDD9064}">
      <dgm:prSet/>
      <dgm:spPr/>
      <dgm:t>
        <a:bodyPr/>
        <a:lstStyle/>
        <a:p>
          <a:endParaRPr lang="en-US"/>
        </a:p>
      </dgm:t>
    </dgm:pt>
    <dgm:pt modelId="{73DE2551-B496-4974-A166-29F29CE6EDED}">
      <dgm:prSet/>
      <dgm:spPr/>
      <dgm:t>
        <a:bodyPr/>
        <a:lstStyle/>
        <a:p>
          <a:r>
            <a:rPr lang="nl-NL"/>
            <a:t>Misselijkheid/braken</a:t>
          </a:r>
          <a:endParaRPr lang="en-US"/>
        </a:p>
      </dgm:t>
    </dgm:pt>
    <dgm:pt modelId="{00FA4C2D-2BB0-4A5D-A313-45667610ECCE}" type="parTrans" cxnId="{4891DED9-F8A7-4AA5-BD3E-8870B1AA8643}">
      <dgm:prSet/>
      <dgm:spPr/>
      <dgm:t>
        <a:bodyPr/>
        <a:lstStyle/>
        <a:p>
          <a:endParaRPr lang="en-US"/>
        </a:p>
      </dgm:t>
    </dgm:pt>
    <dgm:pt modelId="{9B107C4C-983E-4A7D-853C-266361F474D5}" type="sibTrans" cxnId="{4891DED9-F8A7-4AA5-BD3E-8870B1AA8643}">
      <dgm:prSet/>
      <dgm:spPr/>
      <dgm:t>
        <a:bodyPr/>
        <a:lstStyle/>
        <a:p>
          <a:endParaRPr lang="en-US"/>
        </a:p>
      </dgm:t>
    </dgm:pt>
    <dgm:pt modelId="{BD858AAF-3B7D-4BD7-9476-BB2CA0A243D7}">
      <dgm:prSet/>
      <dgm:spPr/>
      <dgm:t>
        <a:bodyPr/>
        <a:lstStyle/>
        <a:p>
          <a:r>
            <a:rPr lang="nl-NL" dirty="0"/>
            <a:t>Mondproblemen</a:t>
          </a:r>
          <a:endParaRPr lang="en-US" dirty="0"/>
        </a:p>
      </dgm:t>
    </dgm:pt>
    <dgm:pt modelId="{D512405A-4E24-40D0-BDE9-81AACE3A5090}" type="parTrans" cxnId="{9B288E71-756F-4D19-B914-E85ED0BF5E8C}">
      <dgm:prSet/>
      <dgm:spPr/>
      <dgm:t>
        <a:bodyPr/>
        <a:lstStyle/>
        <a:p>
          <a:endParaRPr lang="en-US"/>
        </a:p>
      </dgm:t>
    </dgm:pt>
    <dgm:pt modelId="{40916F70-A7F5-4D04-8D55-89211AE2FF9D}" type="sibTrans" cxnId="{9B288E71-756F-4D19-B914-E85ED0BF5E8C}">
      <dgm:prSet/>
      <dgm:spPr/>
      <dgm:t>
        <a:bodyPr/>
        <a:lstStyle/>
        <a:p>
          <a:endParaRPr lang="en-US"/>
        </a:p>
      </dgm:t>
    </dgm:pt>
    <dgm:pt modelId="{E0485AD3-EC99-4E8B-AA86-FA2CA2E7EBB1}">
      <dgm:prSet/>
      <dgm:spPr/>
      <dgm:t>
        <a:bodyPr/>
        <a:lstStyle/>
        <a:p>
          <a:r>
            <a:rPr lang="nl-NL"/>
            <a:t>Wonden</a:t>
          </a:r>
          <a:endParaRPr lang="en-US"/>
        </a:p>
      </dgm:t>
    </dgm:pt>
    <dgm:pt modelId="{B85B6181-1E6E-4C66-9DD5-B31B677339F5}" type="parTrans" cxnId="{2FE751C0-9476-44B6-A69F-B00C76B12B6D}">
      <dgm:prSet/>
      <dgm:spPr/>
      <dgm:t>
        <a:bodyPr/>
        <a:lstStyle/>
        <a:p>
          <a:endParaRPr lang="en-US"/>
        </a:p>
      </dgm:t>
    </dgm:pt>
    <dgm:pt modelId="{B4935DA9-4423-427C-A1B2-7A08AAAF83B2}" type="sibTrans" cxnId="{2FE751C0-9476-44B6-A69F-B00C76B12B6D}">
      <dgm:prSet/>
      <dgm:spPr/>
      <dgm:t>
        <a:bodyPr/>
        <a:lstStyle/>
        <a:p>
          <a:endParaRPr lang="en-US"/>
        </a:p>
      </dgm:t>
    </dgm:pt>
    <dgm:pt modelId="{980064AC-33FD-489F-92CE-1FE48724F1A8}">
      <dgm:prSet/>
      <dgm:spPr/>
      <dgm:t>
        <a:bodyPr/>
        <a:lstStyle/>
        <a:p>
          <a:r>
            <a:rPr lang="nl-NL" dirty="0"/>
            <a:t>Jeuk/zweten/hik </a:t>
          </a:r>
          <a:endParaRPr lang="en-US" dirty="0"/>
        </a:p>
      </dgm:t>
    </dgm:pt>
    <dgm:pt modelId="{A1D24F32-7622-4128-91E9-6F38AB552A41}" type="parTrans" cxnId="{95BD1D4E-5093-4C9A-AED2-B705A95F553B}">
      <dgm:prSet/>
      <dgm:spPr/>
      <dgm:t>
        <a:bodyPr/>
        <a:lstStyle/>
        <a:p>
          <a:endParaRPr lang="en-US"/>
        </a:p>
      </dgm:t>
    </dgm:pt>
    <dgm:pt modelId="{00D76176-7EB5-4234-9AF8-382DBE549C71}" type="sibTrans" cxnId="{95BD1D4E-5093-4C9A-AED2-B705A95F553B}">
      <dgm:prSet/>
      <dgm:spPr/>
      <dgm:t>
        <a:bodyPr/>
        <a:lstStyle/>
        <a:p>
          <a:endParaRPr lang="en-US"/>
        </a:p>
      </dgm:t>
    </dgm:pt>
    <dgm:pt modelId="{394EC321-111D-4385-86CB-1F496003FFD1}" type="pres">
      <dgm:prSet presAssocID="{FCD37AB8-EB1E-43D2-A765-5078928FC784}" presName="vert0" presStyleCnt="0">
        <dgm:presLayoutVars>
          <dgm:dir/>
          <dgm:animOne val="branch"/>
          <dgm:animLvl val="lvl"/>
        </dgm:presLayoutVars>
      </dgm:prSet>
      <dgm:spPr/>
    </dgm:pt>
    <dgm:pt modelId="{D2AA4EF9-BCE5-47F0-BAC6-B3815417F3F3}" type="pres">
      <dgm:prSet presAssocID="{79D18EE1-F24C-452B-B7EA-4127ED9D9E6D}" presName="thickLine" presStyleLbl="alignNode1" presStyleIdx="0" presStyleCnt="12"/>
      <dgm:spPr/>
    </dgm:pt>
    <dgm:pt modelId="{5BFE2A3B-14C1-4F64-B7BE-74ADE4D0EE55}" type="pres">
      <dgm:prSet presAssocID="{79D18EE1-F24C-452B-B7EA-4127ED9D9E6D}" presName="horz1" presStyleCnt="0"/>
      <dgm:spPr/>
    </dgm:pt>
    <dgm:pt modelId="{B52FDB37-0C3D-4A59-A6DA-C9CE89BFC18D}" type="pres">
      <dgm:prSet presAssocID="{79D18EE1-F24C-452B-B7EA-4127ED9D9E6D}" presName="tx1" presStyleLbl="revTx" presStyleIdx="0" presStyleCnt="12"/>
      <dgm:spPr/>
    </dgm:pt>
    <dgm:pt modelId="{2A22534E-4D57-45F3-889E-B4C4E8273796}" type="pres">
      <dgm:prSet presAssocID="{79D18EE1-F24C-452B-B7EA-4127ED9D9E6D}" presName="vert1" presStyleCnt="0"/>
      <dgm:spPr/>
    </dgm:pt>
    <dgm:pt modelId="{1F48E396-7454-4381-9AAE-5B887C7F28E2}" type="pres">
      <dgm:prSet presAssocID="{0F9B7C06-1BE1-44C7-AD2D-E48D8515BBB1}" presName="thickLine" presStyleLbl="alignNode1" presStyleIdx="1" presStyleCnt="12"/>
      <dgm:spPr/>
    </dgm:pt>
    <dgm:pt modelId="{B6E96323-91C6-494D-A606-CD49F0FED5E4}" type="pres">
      <dgm:prSet presAssocID="{0F9B7C06-1BE1-44C7-AD2D-E48D8515BBB1}" presName="horz1" presStyleCnt="0"/>
      <dgm:spPr/>
    </dgm:pt>
    <dgm:pt modelId="{555B309C-538E-4229-961B-36D22282DCA2}" type="pres">
      <dgm:prSet presAssocID="{0F9B7C06-1BE1-44C7-AD2D-E48D8515BBB1}" presName="tx1" presStyleLbl="revTx" presStyleIdx="1" presStyleCnt="12"/>
      <dgm:spPr/>
    </dgm:pt>
    <dgm:pt modelId="{2EA34C7D-9021-4E6E-9FFB-238CDB886009}" type="pres">
      <dgm:prSet presAssocID="{0F9B7C06-1BE1-44C7-AD2D-E48D8515BBB1}" presName="vert1" presStyleCnt="0"/>
      <dgm:spPr/>
    </dgm:pt>
    <dgm:pt modelId="{A22974AE-8C2E-4B42-B64F-B2A5C788D77E}" type="pres">
      <dgm:prSet presAssocID="{342A76A1-3478-40FF-9EEE-11A5A324C507}" presName="thickLine" presStyleLbl="alignNode1" presStyleIdx="2" presStyleCnt="12"/>
      <dgm:spPr/>
    </dgm:pt>
    <dgm:pt modelId="{F97387D8-BC19-4B67-B0DC-C659B6A25E96}" type="pres">
      <dgm:prSet presAssocID="{342A76A1-3478-40FF-9EEE-11A5A324C507}" presName="horz1" presStyleCnt="0"/>
      <dgm:spPr/>
    </dgm:pt>
    <dgm:pt modelId="{4CD4B4C1-6AD1-4541-98BB-F61A053CFC32}" type="pres">
      <dgm:prSet presAssocID="{342A76A1-3478-40FF-9EEE-11A5A324C507}" presName="tx1" presStyleLbl="revTx" presStyleIdx="2" presStyleCnt="12"/>
      <dgm:spPr/>
    </dgm:pt>
    <dgm:pt modelId="{5735CCA9-4C0F-4F35-A6D0-38BBC260D7C6}" type="pres">
      <dgm:prSet presAssocID="{342A76A1-3478-40FF-9EEE-11A5A324C507}" presName="vert1" presStyleCnt="0"/>
      <dgm:spPr/>
    </dgm:pt>
    <dgm:pt modelId="{C9DEB3DB-0BD9-4583-9479-92B168E0F481}" type="pres">
      <dgm:prSet presAssocID="{FE2CAC3E-ED4C-4EF4-B7FE-DABA6F95A073}" presName="thickLine" presStyleLbl="alignNode1" presStyleIdx="3" presStyleCnt="12"/>
      <dgm:spPr/>
    </dgm:pt>
    <dgm:pt modelId="{539CF164-6F32-44F7-80D0-87ADB6F862CF}" type="pres">
      <dgm:prSet presAssocID="{FE2CAC3E-ED4C-4EF4-B7FE-DABA6F95A073}" presName="horz1" presStyleCnt="0"/>
      <dgm:spPr/>
    </dgm:pt>
    <dgm:pt modelId="{655690C7-AAA8-44A2-821A-42A5A3EA27D5}" type="pres">
      <dgm:prSet presAssocID="{FE2CAC3E-ED4C-4EF4-B7FE-DABA6F95A073}" presName="tx1" presStyleLbl="revTx" presStyleIdx="3" presStyleCnt="12"/>
      <dgm:spPr/>
    </dgm:pt>
    <dgm:pt modelId="{62E8EF50-525F-4A2A-BBF4-D0959B535B80}" type="pres">
      <dgm:prSet presAssocID="{FE2CAC3E-ED4C-4EF4-B7FE-DABA6F95A073}" presName="vert1" presStyleCnt="0"/>
      <dgm:spPr/>
    </dgm:pt>
    <dgm:pt modelId="{FB607995-1A65-4111-8D94-8F1DA3FF9616}" type="pres">
      <dgm:prSet presAssocID="{F1A455F6-BF75-40A1-BE8F-36F0F972DFF8}" presName="thickLine" presStyleLbl="alignNode1" presStyleIdx="4" presStyleCnt="12"/>
      <dgm:spPr/>
    </dgm:pt>
    <dgm:pt modelId="{253E5175-465B-4473-9974-4F6937DF0F42}" type="pres">
      <dgm:prSet presAssocID="{F1A455F6-BF75-40A1-BE8F-36F0F972DFF8}" presName="horz1" presStyleCnt="0"/>
      <dgm:spPr/>
    </dgm:pt>
    <dgm:pt modelId="{035F967A-57E3-4BA1-9AE6-9D62FFD4334C}" type="pres">
      <dgm:prSet presAssocID="{F1A455F6-BF75-40A1-BE8F-36F0F972DFF8}" presName="tx1" presStyleLbl="revTx" presStyleIdx="4" presStyleCnt="12"/>
      <dgm:spPr/>
    </dgm:pt>
    <dgm:pt modelId="{2C7A67FB-DD88-426B-B3AB-36CBED214EDC}" type="pres">
      <dgm:prSet presAssocID="{F1A455F6-BF75-40A1-BE8F-36F0F972DFF8}" presName="vert1" presStyleCnt="0"/>
      <dgm:spPr/>
    </dgm:pt>
    <dgm:pt modelId="{341424AE-9BB5-43EB-A48D-4D2712CE9378}" type="pres">
      <dgm:prSet presAssocID="{D6EA0041-7B07-43D7-A2CD-24CF4245B7DE}" presName="thickLine" presStyleLbl="alignNode1" presStyleIdx="5" presStyleCnt="12"/>
      <dgm:spPr/>
    </dgm:pt>
    <dgm:pt modelId="{CA54EC01-8C53-4F43-9A7F-FEF3288EA1A2}" type="pres">
      <dgm:prSet presAssocID="{D6EA0041-7B07-43D7-A2CD-24CF4245B7DE}" presName="horz1" presStyleCnt="0"/>
      <dgm:spPr/>
    </dgm:pt>
    <dgm:pt modelId="{65913C3D-F957-4BAC-94FF-68CB17F9A987}" type="pres">
      <dgm:prSet presAssocID="{D6EA0041-7B07-43D7-A2CD-24CF4245B7DE}" presName="tx1" presStyleLbl="revTx" presStyleIdx="5" presStyleCnt="12"/>
      <dgm:spPr/>
    </dgm:pt>
    <dgm:pt modelId="{4D92F342-7DD4-4263-B73C-D1889302590E}" type="pres">
      <dgm:prSet presAssocID="{D6EA0041-7B07-43D7-A2CD-24CF4245B7DE}" presName="vert1" presStyleCnt="0"/>
      <dgm:spPr/>
    </dgm:pt>
    <dgm:pt modelId="{01613F9E-FCCC-4529-BFED-3677D2055E37}" type="pres">
      <dgm:prSet presAssocID="{0FB900BA-ECE1-4DF2-B034-5F18DBF4DD54}" presName="thickLine" presStyleLbl="alignNode1" presStyleIdx="6" presStyleCnt="12"/>
      <dgm:spPr/>
    </dgm:pt>
    <dgm:pt modelId="{CE4F6489-BD5F-456D-9D29-3A0C6FB4DAFD}" type="pres">
      <dgm:prSet presAssocID="{0FB900BA-ECE1-4DF2-B034-5F18DBF4DD54}" presName="horz1" presStyleCnt="0"/>
      <dgm:spPr/>
    </dgm:pt>
    <dgm:pt modelId="{9C7D23E7-7D0F-440C-94E0-37C039FE7E3C}" type="pres">
      <dgm:prSet presAssocID="{0FB900BA-ECE1-4DF2-B034-5F18DBF4DD54}" presName="tx1" presStyleLbl="revTx" presStyleIdx="6" presStyleCnt="12"/>
      <dgm:spPr/>
    </dgm:pt>
    <dgm:pt modelId="{574A2FDF-E3C0-4B5F-A5FE-F8F11507C26C}" type="pres">
      <dgm:prSet presAssocID="{0FB900BA-ECE1-4DF2-B034-5F18DBF4DD54}" presName="vert1" presStyleCnt="0"/>
      <dgm:spPr/>
    </dgm:pt>
    <dgm:pt modelId="{9D46400E-0290-4141-9D61-34734BF6E650}" type="pres">
      <dgm:prSet presAssocID="{D3019A90-0BB6-42AE-B86B-4B4D1D7BE7A8}" presName="thickLine" presStyleLbl="alignNode1" presStyleIdx="7" presStyleCnt="12"/>
      <dgm:spPr/>
    </dgm:pt>
    <dgm:pt modelId="{8356757D-FAE4-42EF-AB11-714F8DFC3CEA}" type="pres">
      <dgm:prSet presAssocID="{D3019A90-0BB6-42AE-B86B-4B4D1D7BE7A8}" presName="horz1" presStyleCnt="0"/>
      <dgm:spPr/>
    </dgm:pt>
    <dgm:pt modelId="{73D526DA-00ED-434A-A35C-EBA77213D831}" type="pres">
      <dgm:prSet presAssocID="{D3019A90-0BB6-42AE-B86B-4B4D1D7BE7A8}" presName="tx1" presStyleLbl="revTx" presStyleIdx="7" presStyleCnt="12"/>
      <dgm:spPr/>
    </dgm:pt>
    <dgm:pt modelId="{1DAEAA49-6C62-4B71-8BFB-50468E086678}" type="pres">
      <dgm:prSet presAssocID="{D3019A90-0BB6-42AE-B86B-4B4D1D7BE7A8}" presName="vert1" presStyleCnt="0"/>
      <dgm:spPr/>
    </dgm:pt>
    <dgm:pt modelId="{0A2984A2-008E-4B4E-AAF8-4FA9D0F505A3}" type="pres">
      <dgm:prSet presAssocID="{73DE2551-B496-4974-A166-29F29CE6EDED}" presName="thickLine" presStyleLbl="alignNode1" presStyleIdx="8" presStyleCnt="12"/>
      <dgm:spPr/>
    </dgm:pt>
    <dgm:pt modelId="{37AF828D-F872-42FE-868B-763BFDF9A4E0}" type="pres">
      <dgm:prSet presAssocID="{73DE2551-B496-4974-A166-29F29CE6EDED}" presName="horz1" presStyleCnt="0"/>
      <dgm:spPr/>
    </dgm:pt>
    <dgm:pt modelId="{F5A02CFC-1453-4CA3-B530-D9B10ED7C6B3}" type="pres">
      <dgm:prSet presAssocID="{73DE2551-B496-4974-A166-29F29CE6EDED}" presName="tx1" presStyleLbl="revTx" presStyleIdx="8" presStyleCnt="12"/>
      <dgm:spPr/>
    </dgm:pt>
    <dgm:pt modelId="{0A1FDAE2-B885-41C5-8DF4-76A8618BC67D}" type="pres">
      <dgm:prSet presAssocID="{73DE2551-B496-4974-A166-29F29CE6EDED}" presName="vert1" presStyleCnt="0"/>
      <dgm:spPr/>
    </dgm:pt>
    <dgm:pt modelId="{7F83C908-7893-467A-AB38-ACBED2C8A4E7}" type="pres">
      <dgm:prSet presAssocID="{BD858AAF-3B7D-4BD7-9476-BB2CA0A243D7}" presName="thickLine" presStyleLbl="alignNode1" presStyleIdx="9" presStyleCnt="12"/>
      <dgm:spPr/>
    </dgm:pt>
    <dgm:pt modelId="{F2577F1D-979D-4356-B63B-216AACC55C5D}" type="pres">
      <dgm:prSet presAssocID="{BD858AAF-3B7D-4BD7-9476-BB2CA0A243D7}" presName="horz1" presStyleCnt="0"/>
      <dgm:spPr/>
    </dgm:pt>
    <dgm:pt modelId="{453495CD-7ABA-4162-9386-607B885D08D7}" type="pres">
      <dgm:prSet presAssocID="{BD858AAF-3B7D-4BD7-9476-BB2CA0A243D7}" presName="tx1" presStyleLbl="revTx" presStyleIdx="9" presStyleCnt="12"/>
      <dgm:spPr/>
    </dgm:pt>
    <dgm:pt modelId="{225D6797-3F6D-452B-BAE0-BC5F522BA6A4}" type="pres">
      <dgm:prSet presAssocID="{BD858AAF-3B7D-4BD7-9476-BB2CA0A243D7}" presName="vert1" presStyleCnt="0"/>
      <dgm:spPr/>
    </dgm:pt>
    <dgm:pt modelId="{5D1AD91E-29B3-4C98-AEEE-BA3BAC1F79B0}" type="pres">
      <dgm:prSet presAssocID="{E0485AD3-EC99-4E8B-AA86-FA2CA2E7EBB1}" presName="thickLine" presStyleLbl="alignNode1" presStyleIdx="10" presStyleCnt="12"/>
      <dgm:spPr/>
    </dgm:pt>
    <dgm:pt modelId="{402FBA1D-109E-48B6-99D4-B5CA0D473808}" type="pres">
      <dgm:prSet presAssocID="{E0485AD3-EC99-4E8B-AA86-FA2CA2E7EBB1}" presName="horz1" presStyleCnt="0"/>
      <dgm:spPr/>
    </dgm:pt>
    <dgm:pt modelId="{F0E3076C-7A5C-4E73-B1C4-F731705A01F0}" type="pres">
      <dgm:prSet presAssocID="{E0485AD3-EC99-4E8B-AA86-FA2CA2E7EBB1}" presName="tx1" presStyleLbl="revTx" presStyleIdx="10" presStyleCnt="12"/>
      <dgm:spPr/>
    </dgm:pt>
    <dgm:pt modelId="{2F1D6F77-AD78-475E-81D8-DED384EA9795}" type="pres">
      <dgm:prSet presAssocID="{E0485AD3-EC99-4E8B-AA86-FA2CA2E7EBB1}" presName="vert1" presStyleCnt="0"/>
      <dgm:spPr/>
    </dgm:pt>
    <dgm:pt modelId="{2AB596DF-FB9C-421A-AE1C-F613C0F89758}" type="pres">
      <dgm:prSet presAssocID="{980064AC-33FD-489F-92CE-1FE48724F1A8}" presName="thickLine" presStyleLbl="alignNode1" presStyleIdx="11" presStyleCnt="12"/>
      <dgm:spPr/>
    </dgm:pt>
    <dgm:pt modelId="{EB160C9F-808F-4B3A-8232-A98148F9677D}" type="pres">
      <dgm:prSet presAssocID="{980064AC-33FD-489F-92CE-1FE48724F1A8}" presName="horz1" presStyleCnt="0"/>
      <dgm:spPr/>
    </dgm:pt>
    <dgm:pt modelId="{8C0FE4EB-CA68-4D39-A404-E4D82AE3D37D}" type="pres">
      <dgm:prSet presAssocID="{980064AC-33FD-489F-92CE-1FE48724F1A8}" presName="tx1" presStyleLbl="revTx" presStyleIdx="11" presStyleCnt="12"/>
      <dgm:spPr/>
    </dgm:pt>
    <dgm:pt modelId="{D43258F4-20C6-4FD0-9DF7-45FDC68A7A39}" type="pres">
      <dgm:prSet presAssocID="{980064AC-33FD-489F-92CE-1FE48724F1A8}" presName="vert1" presStyleCnt="0"/>
      <dgm:spPr/>
    </dgm:pt>
  </dgm:ptLst>
  <dgm:cxnLst>
    <dgm:cxn modelId="{A542F239-2CFE-4C57-974A-56E3DBDD9064}" srcId="{FCD37AB8-EB1E-43D2-A765-5078928FC784}" destId="{D3019A90-0BB6-42AE-B86B-4B4D1D7BE7A8}" srcOrd="7" destOrd="0" parTransId="{6D4A369E-B302-4225-9033-46D444965507}" sibTransId="{1D376740-695C-47B6-BF9A-967F031611D0}"/>
    <dgm:cxn modelId="{D766913C-06CF-42BA-8E7B-3DB1C5970B09}" type="presOf" srcId="{D6EA0041-7B07-43D7-A2CD-24CF4245B7DE}" destId="{65913C3D-F957-4BAC-94FF-68CB17F9A987}" srcOrd="0" destOrd="0" presId="urn:microsoft.com/office/officeart/2008/layout/LinedList"/>
    <dgm:cxn modelId="{95BD1D4E-5093-4C9A-AED2-B705A95F553B}" srcId="{FCD37AB8-EB1E-43D2-A765-5078928FC784}" destId="{980064AC-33FD-489F-92CE-1FE48724F1A8}" srcOrd="11" destOrd="0" parTransId="{A1D24F32-7622-4128-91E9-6F38AB552A41}" sibTransId="{00D76176-7EB5-4234-9AF8-382DBE549C71}"/>
    <dgm:cxn modelId="{F9950E71-0B28-4131-AA5F-ED7A5FA10F24}" srcId="{FCD37AB8-EB1E-43D2-A765-5078928FC784}" destId="{342A76A1-3478-40FF-9EEE-11A5A324C507}" srcOrd="2" destOrd="0" parTransId="{825157EE-7B62-4582-A65E-D9256A92672F}" sibTransId="{5570A9DF-E4B8-49E0-B526-CC02E3A407A2}"/>
    <dgm:cxn modelId="{9B288E71-756F-4D19-B914-E85ED0BF5E8C}" srcId="{FCD37AB8-EB1E-43D2-A765-5078928FC784}" destId="{BD858AAF-3B7D-4BD7-9476-BB2CA0A243D7}" srcOrd="9" destOrd="0" parTransId="{D512405A-4E24-40D0-BDE9-81AACE3A5090}" sibTransId="{40916F70-A7F5-4D04-8D55-89211AE2FF9D}"/>
    <dgm:cxn modelId="{B7C24F52-AB02-4120-B173-6F8E98405D81}" type="presOf" srcId="{BD858AAF-3B7D-4BD7-9476-BB2CA0A243D7}" destId="{453495CD-7ABA-4162-9386-607B885D08D7}" srcOrd="0" destOrd="0" presId="urn:microsoft.com/office/officeart/2008/layout/LinedList"/>
    <dgm:cxn modelId="{F9E73857-6312-4B2F-A2E9-267D15CD5FFC}" type="presOf" srcId="{F1A455F6-BF75-40A1-BE8F-36F0F972DFF8}" destId="{035F967A-57E3-4BA1-9AE6-9D62FFD4334C}" srcOrd="0" destOrd="0" presId="urn:microsoft.com/office/officeart/2008/layout/LinedList"/>
    <dgm:cxn modelId="{B801A57D-A71B-41EB-91FB-270A9B30054E}" type="presOf" srcId="{FE2CAC3E-ED4C-4EF4-B7FE-DABA6F95A073}" destId="{655690C7-AAA8-44A2-821A-42A5A3EA27D5}" srcOrd="0" destOrd="0" presId="urn:microsoft.com/office/officeart/2008/layout/LinedList"/>
    <dgm:cxn modelId="{06822083-0D63-437A-B3AC-794D8DAA25B0}" type="presOf" srcId="{E0485AD3-EC99-4E8B-AA86-FA2CA2E7EBB1}" destId="{F0E3076C-7A5C-4E73-B1C4-F731705A01F0}" srcOrd="0" destOrd="0" presId="urn:microsoft.com/office/officeart/2008/layout/LinedList"/>
    <dgm:cxn modelId="{1B541A8C-3B31-45BB-848D-C08FA1C53B6E}" srcId="{FCD37AB8-EB1E-43D2-A765-5078928FC784}" destId="{79D18EE1-F24C-452B-B7EA-4127ED9D9E6D}" srcOrd="0" destOrd="0" parTransId="{8E012D5B-B9FA-407C-A0F2-BB9DB6AF1ECD}" sibTransId="{1E16941D-6C14-4FFE-915E-D4FFE08B2956}"/>
    <dgm:cxn modelId="{95D9F19C-F3EA-44FA-BEB3-65A65EA6DB44}" type="presOf" srcId="{79D18EE1-F24C-452B-B7EA-4127ED9D9E6D}" destId="{B52FDB37-0C3D-4A59-A6DA-C9CE89BFC18D}" srcOrd="0" destOrd="0" presId="urn:microsoft.com/office/officeart/2008/layout/LinedList"/>
    <dgm:cxn modelId="{0E24C99E-BFF9-4DE5-9D4C-6A034EBC651E}" type="presOf" srcId="{D3019A90-0BB6-42AE-B86B-4B4D1D7BE7A8}" destId="{73D526DA-00ED-434A-A35C-EBA77213D831}" srcOrd="0" destOrd="0" presId="urn:microsoft.com/office/officeart/2008/layout/LinedList"/>
    <dgm:cxn modelId="{45A973A6-57D2-4DCA-9953-62334188E62D}" type="presOf" srcId="{342A76A1-3478-40FF-9EEE-11A5A324C507}" destId="{4CD4B4C1-6AD1-4541-98BB-F61A053CFC32}" srcOrd="0" destOrd="0" presId="urn:microsoft.com/office/officeart/2008/layout/LinedList"/>
    <dgm:cxn modelId="{086456B1-2A10-49AA-9E24-BF0853116866}" type="presOf" srcId="{980064AC-33FD-489F-92CE-1FE48724F1A8}" destId="{8C0FE4EB-CA68-4D39-A404-E4D82AE3D37D}" srcOrd="0" destOrd="0" presId="urn:microsoft.com/office/officeart/2008/layout/LinedList"/>
    <dgm:cxn modelId="{0EC804B2-CB1D-4E43-8ABA-348355A9B6C7}" srcId="{FCD37AB8-EB1E-43D2-A765-5078928FC784}" destId="{F1A455F6-BF75-40A1-BE8F-36F0F972DFF8}" srcOrd="4" destOrd="0" parTransId="{B3C4F4AE-76C4-4B07-8465-50907C54C434}" sibTransId="{AA1302E5-49B9-4D5E-BF5C-ECCBADBC124B}"/>
    <dgm:cxn modelId="{9E98B8B2-7691-45A4-817F-ED48B42C271E}" srcId="{FCD37AB8-EB1E-43D2-A765-5078928FC784}" destId="{0FB900BA-ECE1-4DF2-B034-5F18DBF4DD54}" srcOrd="6" destOrd="0" parTransId="{B256EE2D-43DA-4184-81BE-F9026446A4CE}" sibTransId="{DE8BF46E-A3A7-4618-9A0F-62591833D7C8}"/>
    <dgm:cxn modelId="{D0CEC0B4-7032-4926-A7F2-36482F27D4E8}" type="presOf" srcId="{0FB900BA-ECE1-4DF2-B034-5F18DBF4DD54}" destId="{9C7D23E7-7D0F-440C-94E0-37C039FE7E3C}" srcOrd="0" destOrd="0" presId="urn:microsoft.com/office/officeart/2008/layout/LinedList"/>
    <dgm:cxn modelId="{2FE751C0-9476-44B6-A69F-B00C76B12B6D}" srcId="{FCD37AB8-EB1E-43D2-A765-5078928FC784}" destId="{E0485AD3-EC99-4E8B-AA86-FA2CA2E7EBB1}" srcOrd="10" destOrd="0" parTransId="{B85B6181-1E6E-4C66-9DD5-B31B677339F5}" sibTransId="{B4935DA9-4423-427C-A1B2-7A08AAAF83B2}"/>
    <dgm:cxn modelId="{DFDA0EC9-6E3E-422B-9DD1-F039574D275A}" type="presOf" srcId="{73DE2551-B496-4974-A166-29F29CE6EDED}" destId="{F5A02CFC-1453-4CA3-B530-D9B10ED7C6B3}" srcOrd="0" destOrd="0" presId="urn:microsoft.com/office/officeart/2008/layout/LinedList"/>
    <dgm:cxn modelId="{B5EC43CA-75F9-41F8-B5AB-907491ADA542}" type="presOf" srcId="{0F9B7C06-1BE1-44C7-AD2D-E48D8515BBB1}" destId="{555B309C-538E-4229-961B-36D22282DCA2}" srcOrd="0" destOrd="0" presId="urn:microsoft.com/office/officeart/2008/layout/LinedList"/>
    <dgm:cxn modelId="{4891DED9-F8A7-4AA5-BD3E-8870B1AA8643}" srcId="{FCD37AB8-EB1E-43D2-A765-5078928FC784}" destId="{73DE2551-B496-4974-A166-29F29CE6EDED}" srcOrd="8" destOrd="0" parTransId="{00FA4C2D-2BB0-4A5D-A313-45667610ECCE}" sibTransId="{9B107C4C-983E-4A7D-853C-266361F474D5}"/>
    <dgm:cxn modelId="{F183B6E9-6697-494D-88EE-F6737FF2D55C}" srcId="{FCD37AB8-EB1E-43D2-A765-5078928FC784}" destId="{FE2CAC3E-ED4C-4EF4-B7FE-DABA6F95A073}" srcOrd="3" destOrd="0" parTransId="{132E9953-C5F5-411D-823E-41077026F544}" sibTransId="{2F1828F6-44FE-45A4-9803-4890811D687C}"/>
    <dgm:cxn modelId="{B770E2EA-EB26-48B5-8597-13384B65A952}" srcId="{FCD37AB8-EB1E-43D2-A765-5078928FC784}" destId="{D6EA0041-7B07-43D7-A2CD-24CF4245B7DE}" srcOrd="5" destOrd="0" parTransId="{D9517F93-5A39-4985-8148-13557681DFBB}" sibTransId="{A93ABFF4-9F0C-4E7F-9D35-5C49D264DA97}"/>
    <dgm:cxn modelId="{21A03FEF-C78E-467A-B431-D68785A08644}" type="presOf" srcId="{FCD37AB8-EB1E-43D2-A765-5078928FC784}" destId="{394EC321-111D-4385-86CB-1F496003FFD1}" srcOrd="0" destOrd="0" presId="urn:microsoft.com/office/officeart/2008/layout/LinedList"/>
    <dgm:cxn modelId="{BCC3A6F6-C6B5-406C-B99C-DF13569C8C82}" srcId="{FCD37AB8-EB1E-43D2-A765-5078928FC784}" destId="{0F9B7C06-1BE1-44C7-AD2D-E48D8515BBB1}" srcOrd="1" destOrd="0" parTransId="{846D09BF-6208-41B0-9F05-082D9FCCBF2C}" sibTransId="{272D4CAD-7BD9-4E74-8C17-71AA354622EC}"/>
    <dgm:cxn modelId="{E35349A6-D5E2-49D7-84A5-97382C586F67}" type="presParOf" srcId="{394EC321-111D-4385-86CB-1F496003FFD1}" destId="{D2AA4EF9-BCE5-47F0-BAC6-B3815417F3F3}" srcOrd="0" destOrd="0" presId="urn:microsoft.com/office/officeart/2008/layout/LinedList"/>
    <dgm:cxn modelId="{785A3076-36C4-43CC-BCCF-873608554EEB}" type="presParOf" srcId="{394EC321-111D-4385-86CB-1F496003FFD1}" destId="{5BFE2A3B-14C1-4F64-B7BE-74ADE4D0EE55}" srcOrd="1" destOrd="0" presId="urn:microsoft.com/office/officeart/2008/layout/LinedList"/>
    <dgm:cxn modelId="{71CA6D86-B2B7-4D1D-ACDC-A46F74707A14}" type="presParOf" srcId="{5BFE2A3B-14C1-4F64-B7BE-74ADE4D0EE55}" destId="{B52FDB37-0C3D-4A59-A6DA-C9CE89BFC18D}" srcOrd="0" destOrd="0" presId="urn:microsoft.com/office/officeart/2008/layout/LinedList"/>
    <dgm:cxn modelId="{5ACF646D-02DE-4DDD-9686-5D658C37479B}" type="presParOf" srcId="{5BFE2A3B-14C1-4F64-B7BE-74ADE4D0EE55}" destId="{2A22534E-4D57-45F3-889E-B4C4E8273796}" srcOrd="1" destOrd="0" presId="urn:microsoft.com/office/officeart/2008/layout/LinedList"/>
    <dgm:cxn modelId="{6113F425-7BF2-40C8-BF77-72BFC9B0BD16}" type="presParOf" srcId="{394EC321-111D-4385-86CB-1F496003FFD1}" destId="{1F48E396-7454-4381-9AAE-5B887C7F28E2}" srcOrd="2" destOrd="0" presId="urn:microsoft.com/office/officeart/2008/layout/LinedList"/>
    <dgm:cxn modelId="{37E8063B-D545-4FF6-A464-B231EE80A134}" type="presParOf" srcId="{394EC321-111D-4385-86CB-1F496003FFD1}" destId="{B6E96323-91C6-494D-A606-CD49F0FED5E4}" srcOrd="3" destOrd="0" presId="urn:microsoft.com/office/officeart/2008/layout/LinedList"/>
    <dgm:cxn modelId="{F45DC927-C3DF-43E2-95CE-68C32AC8AFCA}" type="presParOf" srcId="{B6E96323-91C6-494D-A606-CD49F0FED5E4}" destId="{555B309C-538E-4229-961B-36D22282DCA2}" srcOrd="0" destOrd="0" presId="urn:microsoft.com/office/officeart/2008/layout/LinedList"/>
    <dgm:cxn modelId="{FE2AF990-18D8-4A6B-86E4-EA6C0159F7B0}" type="presParOf" srcId="{B6E96323-91C6-494D-A606-CD49F0FED5E4}" destId="{2EA34C7D-9021-4E6E-9FFB-238CDB886009}" srcOrd="1" destOrd="0" presId="urn:microsoft.com/office/officeart/2008/layout/LinedList"/>
    <dgm:cxn modelId="{83F4B725-5EDD-4592-ABD5-DC1ED4BE4A8A}" type="presParOf" srcId="{394EC321-111D-4385-86CB-1F496003FFD1}" destId="{A22974AE-8C2E-4B42-B64F-B2A5C788D77E}" srcOrd="4" destOrd="0" presId="urn:microsoft.com/office/officeart/2008/layout/LinedList"/>
    <dgm:cxn modelId="{0B2E1BA4-17AC-4DEA-B8D3-9D9438FAE1C8}" type="presParOf" srcId="{394EC321-111D-4385-86CB-1F496003FFD1}" destId="{F97387D8-BC19-4B67-B0DC-C659B6A25E96}" srcOrd="5" destOrd="0" presId="urn:microsoft.com/office/officeart/2008/layout/LinedList"/>
    <dgm:cxn modelId="{3C14667F-D00C-477B-A957-ECB3140EA7E4}" type="presParOf" srcId="{F97387D8-BC19-4B67-B0DC-C659B6A25E96}" destId="{4CD4B4C1-6AD1-4541-98BB-F61A053CFC32}" srcOrd="0" destOrd="0" presId="urn:microsoft.com/office/officeart/2008/layout/LinedList"/>
    <dgm:cxn modelId="{0C9EE314-4905-4BE1-A4D0-8288FC44656B}" type="presParOf" srcId="{F97387D8-BC19-4B67-B0DC-C659B6A25E96}" destId="{5735CCA9-4C0F-4F35-A6D0-38BBC260D7C6}" srcOrd="1" destOrd="0" presId="urn:microsoft.com/office/officeart/2008/layout/LinedList"/>
    <dgm:cxn modelId="{BA6696FC-0DAE-4D70-BA14-C46ED4F55C23}" type="presParOf" srcId="{394EC321-111D-4385-86CB-1F496003FFD1}" destId="{C9DEB3DB-0BD9-4583-9479-92B168E0F481}" srcOrd="6" destOrd="0" presId="urn:microsoft.com/office/officeart/2008/layout/LinedList"/>
    <dgm:cxn modelId="{757927BF-408E-4DCF-B0CD-D57972090D32}" type="presParOf" srcId="{394EC321-111D-4385-86CB-1F496003FFD1}" destId="{539CF164-6F32-44F7-80D0-87ADB6F862CF}" srcOrd="7" destOrd="0" presId="urn:microsoft.com/office/officeart/2008/layout/LinedList"/>
    <dgm:cxn modelId="{3AE52BEE-6556-4C33-9B98-678AD79A18A4}" type="presParOf" srcId="{539CF164-6F32-44F7-80D0-87ADB6F862CF}" destId="{655690C7-AAA8-44A2-821A-42A5A3EA27D5}" srcOrd="0" destOrd="0" presId="urn:microsoft.com/office/officeart/2008/layout/LinedList"/>
    <dgm:cxn modelId="{F5F29B59-EDC4-46B7-ABD2-113703BD4B1A}" type="presParOf" srcId="{539CF164-6F32-44F7-80D0-87ADB6F862CF}" destId="{62E8EF50-525F-4A2A-BBF4-D0959B535B80}" srcOrd="1" destOrd="0" presId="urn:microsoft.com/office/officeart/2008/layout/LinedList"/>
    <dgm:cxn modelId="{490D90F7-64C3-499B-889F-5C8500045F41}" type="presParOf" srcId="{394EC321-111D-4385-86CB-1F496003FFD1}" destId="{FB607995-1A65-4111-8D94-8F1DA3FF9616}" srcOrd="8" destOrd="0" presId="urn:microsoft.com/office/officeart/2008/layout/LinedList"/>
    <dgm:cxn modelId="{7A23D5DA-DFAC-4E93-AEBB-4C0F63FDAC7F}" type="presParOf" srcId="{394EC321-111D-4385-86CB-1F496003FFD1}" destId="{253E5175-465B-4473-9974-4F6937DF0F42}" srcOrd="9" destOrd="0" presId="urn:microsoft.com/office/officeart/2008/layout/LinedList"/>
    <dgm:cxn modelId="{ACD99EB2-6B65-452B-99EE-DF8800C39BCF}" type="presParOf" srcId="{253E5175-465B-4473-9974-4F6937DF0F42}" destId="{035F967A-57E3-4BA1-9AE6-9D62FFD4334C}" srcOrd="0" destOrd="0" presId="urn:microsoft.com/office/officeart/2008/layout/LinedList"/>
    <dgm:cxn modelId="{828AB69C-1585-4057-9698-4117D4CE4449}" type="presParOf" srcId="{253E5175-465B-4473-9974-4F6937DF0F42}" destId="{2C7A67FB-DD88-426B-B3AB-36CBED214EDC}" srcOrd="1" destOrd="0" presId="urn:microsoft.com/office/officeart/2008/layout/LinedList"/>
    <dgm:cxn modelId="{7AB01EF2-6297-4BA3-A1D9-E54D42B4EA26}" type="presParOf" srcId="{394EC321-111D-4385-86CB-1F496003FFD1}" destId="{341424AE-9BB5-43EB-A48D-4D2712CE9378}" srcOrd="10" destOrd="0" presId="urn:microsoft.com/office/officeart/2008/layout/LinedList"/>
    <dgm:cxn modelId="{0A9175E8-4784-41A6-8F26-832A5150DAF3}" type="presParOf" srcId="{394EC321-111D-4385-86CB-1F496003FFD1}" destId="{CA54EC01-8C53-4F43-9A7F-FEF3288EA1A2}" srcOrd="11" destOrd="0" presId="urn:microsoft.com/office/officeart/2008/layout/LinedList"/>
    <dgm:cxn modelId="{7D7D1F00-1CFF-4FA7-B6C0-273B2C9C132E}" type="presParOf" srcId="{CA54EC01-8C53-4F43-9A7F-FEF3288EA1A2}" destId="{65913C3D-F957-4BAC-94FF-68CB17F9A987}" srcOrd="0" destOrd="0" presId="urn:microsoft.com/office/officeart/2008/layout/LinedList"/>
    <dgm:cxn modelId="{0B6C2DF3-0BFE-413A-9C7A-2F365FEE2B7F}" type="presParOf" srcId="{CA54EC01-8C53-4F43-9A7F-FEF3288EA1A2}" destId="{4D92F342-7DD4-4263-B73C-D1889302590E}" srcOrd="1" destOrd="0" presId="urn:microsoft.com/office/officeart/2008/layout/LinedList"/>
    <dgm:cxn modelId="{416FE63F-66AD-4E48-8AD0-15926B8F5DB8}" type="presParOf" srcId="{394EC321-111D-4385-86CB-1F496003FFD1}" destId="{01613F9E-FCCC-4529-BFED-3677D2055E37}" srcOrd="12" destOrd="0" presId="urn:microsoft.com/office/officeart/2008/layout/LinedList"/>
    <dgm:cxn modelId="{6035BABC-277B-49CF-A925-25AB3BAA3992}" type="presParOf" srcId="{394EC321-111D-4385-86CB-1F496003FFD1}" destId="{CE4F6489-BD5F-456D-9D29-3A0C6FB4DAFD}" srcOrd="13" destOrd="0" presId="urn:microsoft.com/office/officeart/2008/layout/LinedList"/>
    <dgm:cxn modelId="{B4EE9742-4F1A-42AC-8E66-77ECD874618A}" type="presParOf" srcId="{CE4F6489-BD5F-456D-9D29-3A0C6FB4DAFD}" destId="{9C7D23E7-7D0F-440C-94E0-37C039FE7E3C}" srcOrd="0" destOrd="0" presId="urn:microsoft.com/office/officeart/2008/layout/LinedList"/>
    <dgm:cxn modelId="{A6061C54-C3D2-49BC-A55A-1C8CFFF3BF0B}" type="presParOf" srcId="{CE4F6489-BD5F-456D-9D29-3A0C6FB4DAFD}" destId="{574A2FDF-E3C0-4B5F-A5FE-F8F11507C26C}" srcOrd="1" destOrd="0" presId="urn:microsoft.com/office/officeart/2008/layout/LinedList"/>
    <dgm:cxn modelId="{F7694EE9-F8ED-4DEA-A760-FC74B4FD92CB}" type="presParOf" srcId="{394EC321-111D-4385-86CB-1F496003FFD1}" destId="{9D46400E-0290-4141-9D61-34734BF6E650}" srcOrd="14" destOrd="0" presId="urn:microsoft.com/office/officeart/2008/layout/LinedList"/>
    <dgm:cxn modelId="{B3212E00-9A67-4229-8FAA-6832EFD4427E}" type="presParOf" srcId="{394EC321-111D-4385-86CB-1F496003FFD1}" destId="{8356757D-FAE4-42EF-AB11-714F8DFC3CEA}" srcOrd="15" destOrd="0" presId="urn:microsoft.com/office/officeart/2008/layout/LinedList"/>
    <dgm:cxn modelId="{9056865C-FE79-4F86-AE53-8D12178BA2DE}" type="presParOf" srcId="{8356757D-FAE4-42EF-AB11-714F8DFC3CEA}" destId="{73D526DA-00ED-434A-A35C-EBA77213D831}" srcOrd="0" destOrd="0" presId="urn:microsoft.com/office/officeart/2008/layout/LinedList"/>
    <dgm:cxn modelId="{7C1C9941-4B22-494E-84AE-648677C67E73}" type="presParOf" srcId="{8356757D-FAE4-42EF-AB11-714F8DFC3CEA}" destId="{1DAEAA49-6C62-4B71-8BFB-50468E086678}" srcOrd="1" destOrd="0" presId="urn:microsoft.com/office/officeart/2008/layout/LinedList"/>
    <dgm:cxn modelId="{5F4A3256-E52B-4E74-BF03-534AF956F351}" type="presParOf" srcId="{394EC321-111D-4385-86CB-1F496003FFD1}" destId="{0A2984A2-008E-4B4E-AAF8-4FA9D0F505A3}" srcOrd="16" destOrd="0" presId="urn:microsoft.com/office/officeart/2008/layout/LinedList"/>
    <dgm:cxn modelId="{397F9540-B9ED-4270-BC7A-B357819E7FAB}" type="presParOf" srcId="{394EC321-111D-4385-86CB-1F496003FFD1}" destId="{37AF828D-F872-42FE-868B-763BFDF9A4E0}" srcOrd="17" destOrd="0" presId="urn:microsoft.com/office/officeart/2008/layout/LinedList"/>
    <dgm:cxn modelId="{6F8ADFC6-19D2-44D3-A0A7-2C1DC2B8131A}" type="presParOf" srcId="{37AF828D-F872-42FE-868B-763BFDF9A4E0}" destId="{F5A02CFC-1453-4CA3-B530-D9B10ED7C6B3}" srcOrd="0" destOrd="0" presId="urn:microsoft.com/office/officeart/2008/layout/LinedList"/>
    <dgm:cxn modelId="{C3660F91-2755-4337-94BA-246F80784977}" type="presParOf" srcId="{37AF828D-F872-42FE-868B-763BFDF9A4E0}" destId="{0A1FDAE2-B885-41C5-8DF4-76A8618BC67D}" srcOrd="1" destOrd="0" presId="urn:microsoft.com/office/officeart/2008/layout/LinedList"/>
    <dgm:cxn modelId="{16E31958-CD88-4326-A1E7-D340406983CE}" type="presParOf" srcId="{394EC321-111D-4385-86CB-1F496003FFD1}" destId="{7F83C908-7893-467A-AB38-ACBED2C8A4E7}" srcOrd="18" destOrd="0" presId="urn:microsoft.com/office/officeart/2008/layout/LinedList"/>
    <dgm:cxn modelId="{ACD24D8F-5ABA-4973-B384-1B165898DDB7}" type="presParOf" srcId="{394EC321-111D-4385-86CB-1F496003FFD1}" destId="{F2577F1D-979D-4356-B63B-216AACC55C5D}" srcOrd="19" destOrd="0" presId="urn:microsoft.com/office/officeart/2008/layout/LinedList"/>
    <dgm:cxn modelId="{8D8C438B-6690-469C-98EC-7FBB89F44DBE}" type="presParOf" srcId="{F2577F1D-979D-4356-B63B-216AACC55C5D}" destId="{453495CD-7ABA-4162-9386-607B885D08D7}" srcOrd="0" destOrd="0" presId="urn:microsoft.com/office/officeart/2008/layout/LinedList"/>
    <dgm:cxn modelId="{DE27C4F3-EACF-4B26-B709-3B471DE619EE}" type="presParOf" srcId="{F2577F1D-979D-4356-B63B-216AACC55C5D}" destId="{225D6797-3F6D-452B-BAE0-BC5F522BA6A4}" srcOrd="1" destOrd="0" presId="urn:microsoft.com/office/officeart/2008/layout/LinedList"/>
    <dgm:cxn modelId="{B47E61E5-C3AB-4674-8168-D384686D97CA}" type="presParOf" srcId="{394EC321-111D-4385-86CB-1F496003FFD1}" destId="{5D1AD91E-29B3-4C98-AEEE-BA3BAC1F79B0}" srcOrd="20" destOrd="0" presId="urn:microsoft.com/office/officeart/2008/layout/LinedList"/>
    <dgm:cxn modelId="{8475EEC4-7076-49CF-AF44-79E50DCD77F7}" type="presParOf" srcId="{394EC321-111D-4385-86CB-1F496003FFD1}" destId="{402FBA1D-109E-48B6-99D4-B5CA0D473808}" srcOrd="21" destOrd="0" presId="urn:microsoft.com/office/officeart/2008/layout/LinedList"/>
    <dgm:cxn modelId="{1718DB42-C207-4DD4-B795-70738B133474}" type="presParOf" srcId="{402FBA1D-109E-48B6-99D4-B5CA0D473808}" destId="{F0E3076C-7A5C-4E73-B1C4-F731705A01F0}" srcOrd="0" destOrd="0" presId="urn:microsoft.com/office/officeart/2008/layout/LinedList"/>
    <dgm:cxn modelId="{634CE050-BCDF-4089-B0DD-12D5BE42FD5B}" type="presParOf" srcId="{402FBA1D-109E-48B6-99D4-B5CA0D473808}" destId="{2F1D6F77-AD78-475E-81D8-DED384EA9795}" srcOrd="1" destOrd="0" presId="urn:microsoft.com/office/officeart/2008/layout/LinedList"/>
    <dgm:cxn modelId="{CF337540-40AC-4558-8007-85930627D413}" type="presParOf" srcId="{394EC321-111D-4385-86CB-1F496003FFD1}" destId="{2AB596DF-FB9C-421A-AE1C-F613C0F89758}" srcOrd="22" destOrd="0" presId="urn:microsoft.com/office/officeart/2008/layout/LinedList"/>
    <dgm:cxn modelId="{8DC523DE-3723-4376-B418-CAD7513ABBC1}" type="presParOf" srcId="{394EC321-111D-4385-86CB-1F496003FFD1}" destId="{EB160C9F-808F-4B3A-8232-A98148F9677D}" srcOrd="23" destOrd="0" presId="urn:microsoft.com/office/officeart/2008/layout/LinedList"/>
    <dgm:cxn modelId="{E2465B20-5E92-498B-B5FD-F416DE9FAB1E}" type="presParOf" srcId="{EB160C9F-808F-4B3A-8232-A98148F9677D}" destId="{8C0FE4EB-CA68-4D39-A404-E4D82AE3D37D}" srcOrd="0" destOrd="0" presId="urn:microsoft.com/office/officeart/2008/layout/LinedList"/>
    <dgm:cxn modelId="{E03FC152-0673-40C8-A5F0-169174D3EBA1}" type="presParOf" srcId="{EB160C9F-808F-4B3A-8232-A98148F9677D}" destId="{D43258F4-20C6-4FD0-9DF7-45FDC68A7A39}"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06CA50-96D0-4DBC-AE8A-0896D018F977}">
      <dsp:nvSpPr>
        <dsp:cNvPr id="0" name=""/>
        <dsp:cNvSpPr/>
      </dsp:nvSpPr>
      <dsp:spPr>
        <a:xfrm>
          <a:off x="1423797" y="25989"/>
          <a:ext cx="1059408" cy="1059408"/>
        </a:xfrm>
        <a:prstGeom prst="ellipse">
          <a:avLst/>
        </a:prstGeom>
        <a:solidFill>
          <a:srgbClr val="009CB4"/>
        </a:solidFill>
        <a:ln>
          <a:noFill/>
        </a:ln>
        <a:effectLst/>
      </dsp:spPr>
      <dsp:style>
        <a:lnRef idx="0">
          <a:scrgbClr r="0" g="0" b="0"/>
        </a:lnRef>
        <a:fillRef idx="1">
          <a:scrgbClr r="0" g="0" b="0"/>
        </a:fillRef>
        <a:effectRef idx="0">
          <a:scrgbClr r="0" g="0" b="0"/>
        </a:effectRef>
        <a:fontRef idx="minor"/>
      </dsp:style>
    </dsp:sp>
    <dsp:sp modelId="{EACB632B-F6C3-4513-A7B0-3ED102E614C7}">
      <dsp:nvSpPr>
        <dsp:cNvPr id="0" name=""/>
        <dsp:cNvSpPr/>
      </dsp:nvSpPr>
      <dsp:spPr>
        <a:xfrm>
          <a:off x="1646277" y="217755"/>
          <a:ext cx="614457" cy="61445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74BC631-F0A0-412E-B988-8FACC97653E4}">
      <dsp:nvSpPr>
        <dsp:cNvPr id="0" name=""/>
        <dsp:cNvSpPr/>
      </dsp:nvSpPr>
      <dsp:spPr>
        <a:xfrm>
          <a:off x="2718919" y="31361"/>
          <a:ext cx="2497177" cy="10594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nl-NL" sz="1600" kern="1200" dirty="0"/>
            <a:t>Proces van in gesprek gaan, vooruitdenken, plannen en organiseren van gewenste passende zorg in de palliatieve fase.</a:t>
          </a:r>
          <a:endParaRPr lang="en-US" sz="1600" kern="1200" dirty="0"/>
        </a:p>
      </dsp:txBody>
      <dsp:txXfrm>
        <a:off x="2718919" y="31361"/>
        <a:ext cx="2497177" cy="1059408"/>
      </dsp:txXfrm>
    </dsp:sp>
    <dsp:sp modelId="{BD087037-9491-45F3-A38B-10D400EFAABB}">
      <dsp:nvSpPr>
        <dsp:cNvPr id="0" name=""/>
        <dsp:cNvSpPr/>
      </dsp:nvSpPr>
      <dsp:spPr>
        <a:xfrm>
          <a:off x="5627163" y="25989"/>
          <a:ext cx="1059408" cy="1059408"/>
        </a:xfrm>
        <a:prstGeom prst="ellipse">
          <a:avLst/>
        </a:prstGeom>
        <a:solidFill>
          <a:srgbClr val="009CB4"/>
        </a:solidFill>
        <a:ln>
          <a:noFill/>
        </a:ln>
        <a:effectLst/>
      </dsp:spPr>
      <dsp:style>
        <a:lnRef idx="0">
          <a:scrgbClr r="0" g="0" b="0"/>
        </a:lnRef>
        <a:fillRef idx="1">
          <a:scrgbClr r="0" g="0" b="0"/>
        </a:fillRef>
        <a:effectRef idx="0">
          <a:scrgbClr r="0" g="0" b="0"/>
        </a:effectRef>
        <a:fontRef idx="minor"/>
      </dsp:style>
    </dsp:sp>
    <dsp:sp modelId="{3F2A5DDC-EAC4-42D0-981B-6FF1A832D055}">
      <dsp:nvSpPr>
        <dsp:cNvPr id="0" name=""/>
        <dsp:cNvSpPr/>
      </dsp:nvSpPr>
      <dsp:spPr>
        <a:xfrm>
          <a:off x="5849638" y="217755"/>
          <a:ext cx="614457" cy="61445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B32D00F-798D-4916-8320-672B12445F8D}">
      <dsp:nvSpPr>
        <dsp:cNvPr id="0" name=""/>
        <dsp:cNvSpPr/>
      </dsp:nvSpPr>
      <dsp:spPr>
        <a:xfrm>
          <a:off x="7026435" y="7291"/>
          <a:ext cx="2497177" cy="10594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nl-NL" sz="1600" kern="1200" dirty="0"/>
            <a:t>Gezamenlijke besluitvorming tussen zorgvrager, naasten en zorgprofessionals</a:t>
          </a:r>
          <a:endParaRPr lang="en-US" sz="1600" kern="1200" dirty="0"/>
        </a:p>
      </dsp:txBody>
      <dsp:txXfrm>
        <a:off x="7026435" y="7291"/>
        <a:ext cx="2497177" cy="1059408"/>
      </dsp:txXfrm>
    </dsp:sp>
    <dsp:sp modelId="{94EDA317-1560-448E-BE40-745354E237CF}">
      <dsp:nvSpPr>
        <dsp:cNvPr id="0" name=""/>
        <dsp:cNvSpPr/>
      </dsp:nvSpPr>
      <dsp:spPr>
        <a:xfrm>
          <a:off x="1423797" y="1948122"/>
          <a:ext cx="1059408" cy="1059408"/>
        </a:xfrm>
        <a:prstGeom prst="ellipse">
          <a:avLst/>
        </a:prstGeom>
        <a:solidFill>
          <a:srgbClr val="009CB4"/>
        </a:solidFill>
        <a:ln>
          <a:noFill/>
        </a:ln>
        <a:effectLst/>
      </dsp:spPr>
      <dsp:style>
        <a:lnRef idx="0">
          <a:scrgbClr r="0" g="0" b="0"/>
        </a:lnRef>
        <a:fillRef idx="1">
          <a:scrgbClr r="0" g="0" b="0"/>
        </a:fillRef>
        <a:effectRef idx="0">
          <a:scrgbClr r="0" g="0" b="0"/>
        </a:effectRef>
        <a:fontRef idx="minor"/>
      </dsp:style>
    </dsp:sp>
    <dsp:sp modelId="{75C6450C-465E-4D4D-B45E-1B1491AAE858}">
      <dsp:nvSpPr>
        <dsp:cNvPr id="0" name=""/>
        <dsp:cNvSpPr/>
      </dsp:nvSpPr>
      <dsp:spPr>
        <a:xfrm>
          <a:off x="1630922" y="2139896"/>
          <a:ext cx="614457" cy="61445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7AB706F-587D-4B75-80B1-F43E87AE588A}">
      <dsp:nvSpPr>
        <dsp:cNvPr id="0" name=""/>
        <dsp:cNvSpPr/>
      </dsp:nvSpPr>
      <dsp:spPr>
        <a:xfrm>
          <a:off x="2694871" y="1917421"/>
          <a:ext cx="2497177" cy="10594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nl-NL" sz="1600" kern="1200" dirty="0"/>
            <a:t>Timing: verschilt per persoon maar bij voorkeur als de palliatieve fase is gestart</a:t>
          </a:r>
          <a:endParaRPr lang="en-US" sz="1600" kern="1200" dirty="0"/>
        </a:p>
      </dsp:txBody>
      <dsp:txXfrm>
        <a:off x="2694871" y="1917421"/>
        <a:ext cx="2497177" cy="1059408"/>
      </dsp:txXfrm>
    </dsp:sp>
    <dsp:sp modelId="{C8B9E391-87ED-418B-8DE5-AAF223D64853}">
      <dsp:nvSpPr>
        <dsp:cNvPr id="0" name=""/>
        <dsp:cNvSpPr/>
      </dsp:nvSpPr>
      <dsp:spPr>
        <a:xfrm>
          <a:off x="1395694" y="3801229"/>
          <a:ext cx="1059408" cy="1059408"/>
        </a:xfrm>
        <a:prstGeom prst="ellipse">
          <a:avLst/>
        </a:prstGeom>
        <a:solidFill>
          <a:srgbClr val="009CB4"/>
        </a:solidFill>
        <a:ln>
          <a:noFill/>
        </a:ln>
        <a:effectLst/>
      </dsp:spPr>
      <dsp:style>
        <a:lnRef idx="0">
          <a:scrgbClr r="0" g="0" b="0"/>
        </a:lnRef>
        <a:fillRef idx="1">
          <a:scrgbClr r="0" g="0" b="0"/>
        </a:fillRef>
        <a:effectRef idx="0">
          <a:scrgbClr r="0" g="0" b="0"/>
        </a:effectRef>
        <a:fontRef idx="minor"/>
      </dsp:style>
    </dsp:sp>
    <dsp:sp modelId="{B2D3EF96-A167-4BE1-8D88-AD2D8C22AB4D}">
      <dsp:nvSpPr>
        <dsp:cNvPr id="0" name=""/>
        <dsp:cNvSpPr/>
      </dsp:nvSpPr>
      <dsp:spPr>
        <a:xfrm>
          <a:off x="1633560" y="4011299"/>
          <a:ext cx="614457" cy="61445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1472C2D-46F5-4EC3-AED9-AEB60F6545E9}">
      <dsp:nvSpPr>
        <dsp:cNvPr id="0" name=""/>
        <dsp:cNvSpPr/>
      </dsp:nvSpPr>
      <dsp:spPr>
        <a:xfrm>
          <a:off x="6913587" y="1917421"/>
          <a:ext cx="2497177" cy="10594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nl-NL" sz="1600" kern="1200" dirty="0"/>
            <a:t>Gespreksonderwerpen: huidig een toekomstige levensdoelen en keuzes die daarbij passen (o.a. over zorg én behandeling)</a:t>
          </a:r>
          <a:endParaRPr lang="en-US" sz="1600" kern="1200" dirty="0"/>
        </a:p>
      </dsp:txBody>
      <dsp:txXfrm>
        <a:off x="6913587" y="1917421"/>
        <a:ext cx="2497177" cy="1059408"/>
      </dsp:txXfrm>
    </dsp:sp>
    <dsp:sp modelId="{B32A6A23-1EA1-4079-B388-BE8532701E84}">
      <dsp:nvSpPr>
        <dsp:cNvPr id="0" name=""/>
        <dsp:cNvSpPr/>
      </dsp:nvSpPr>
      <dsp:spPr>
        <a:xfrm>
          <a:off x="5636472" y="1878641"/>
          <a:ext cx="1059408" cy="1059408"/>
        </a:xfrm>
        <a:prstGeom prst="ellipse">
          <a:avLst/>
        </a:prstGeom>
        <a:solidFill>
          <a:srgbClr val="009CB4"/>
        </a:solidFill>
        <a:ln>
          <a:noFill/>
        </a:ln>
        <a:effectLst/>
      </dsp:spPr>
      <dsp:style>
        <a:lnRef idx="0">
          <a:scrgbClr r="0" g="0" b="0"/>
        </a:lnRef>
        <a:fillRef idx="1">
          <a:scrgbClr r="0" g="0" b="0"/>
        </a:fillRef>
        <a:effectRef idx="0">
          <a:scrgbClr r="0" g="0" b="0"/>
        </a:effectRef>
        <a:fontRef idx="minor"/>
      </dsp:style>
    </dsp:sp>
    <dsp:sp modelId="{767F8021-9129-4052-A6DE-F626B6752F5C}">
      <dsp:nvSpPr>
        <dsp:cNvPr id="0" name=""/>
        <dsp:cNvSpPr/>
      </dsp:nvSpPr>
      <dsp:spPr>
        <a:xfrm>
          <a:off x="5865895" y="2086295"/>
          <a:ext cx="614457" cy="61445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65D9022-1C3D-43C1-A810-534B03E00116}">
      <dsp:nvSpPr>
        <dsp:cNvPr id="0" name=""/>
        <dsp:cNvSpPr/>
      </dsp:nvSpPr>
      <dsp:spPr>
        <a:xfrm>
          <a:off x="2694871" y="3918326"/>
          <a:ext cx="2497177" cy="8404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nl-NL" sz="1600" kern="1200" dirty="0"/>
            <a:t>Uitvoering: vast onderdeel in de palliatieve fase, op meerdere momenten evalueren</a:t>
          </a:r>
          <a:endParaRPr lang="en-US" sz="1600" kern="1200" dirty="0"/>
        </a:p>
      </dsp:txBody>
      <dsp:txXfrm>
        <a:off x="2694871" y="3918326"/>
        <a:ext cx="2497177" cy="840460"/>
      </dsp:txXfrm>
    </dsp:sp>
    <dsp:sp modelId="{4B5B685D-A20B-4C82-BD5F-905F32D83E2A}">
      <dsp:nvSpPr>
        <dsp:cNvPr id="0" name=""/>
        <dsp:cNvSpPr/>
      </dsp:nvSpPr>
      <dsp:spPr>
        <a:xfrm>
          <a:off x="5627163" y="3808852"/>
          <a:ext cx="1059408" cy="1059408"/>
        </a:xfrm>
        <a:prstGeom prst="ellipse">
          <a:avLst/>
        </a:prstGeom>
        <a:solidFill>
          <a:srgbClr val="009CB4"/>
        </a:solidFill>
        <a:ln>
          <a:noFill/>
        </a:ln>
        <a:effectLst/>
      </dsp:spPr>
      <dsp:style>
        <a:lnRef idx="0">
          <a:scrgbClr r="0" g="0" b="0"/>
        </a:lnRef>
        <a:fillRef idx="1">
          <a:scrgbClr r="0" g="0" b="0"/>
        </a:fillRef>
        <a:effectRef idx="0">
          <a:scrgbClr r="0" g="0" b="0"/>
        </a:effectRef>
        <a:fontRef idx="minor"/>
      </dsp:style>
    </dsp:sp>
    <dsp:sp modelId="{9BD83299-FEFA-4732-A168-D437B56EFD01}">
      <dsp:nvSpPr>
        <dsp:cNvPr id="0" name=""/>
        <dsp:cNvSpPr/>
      </dsp:nvSpPr>
      <dsp:spPr>
        <a:xfrm>
          <a:off x="5849638" y="3985262"/>
          <a:ext cx="614457" cy="614457"/>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015BF4-774F-49A3-9093-7358A7C1200E}">
      <dsp:nvSpPr>
        <dsp:cNvPr id="0" name=""/>
        <dsp:cNvSpPr/>
      </dsp:nvSpPr>
      <dsp:spPr>
        <a:xfrm>
          <a:off x="6913587" y="3808852"/>
          <a:ext cx="2497177" cy="10594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nl-NL" sz="1600" kern="1200" dirty="0"/>
            <a:t>Vastleggen en overdragen </a:t>
          </a:r>
          <a:endParaRPr lang="en-US" sz="1600" kern="1200" dirty="0"/>
        </a:p>
      </dsp:txBody>
      <dsp:txXfrm>
        <a:off x="6913587" y="3808852"/>
        <a:ext cx="2497177" cy="10594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1EB835-A876-40BC-A8C0-95C996573AAC}">
      <dsp:nvSpPr>
        <dsp:cNvPr id="0" name=""/>
        <dsp:cNvSpPr/>
      </dsp:nvSpPr>
      <dsp:spPr>
        <a:xfrm>
          <a:off x="0" y="280038"/>
          <a:ext cx="8596312" cy="3528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8650E60-D25F-4223-A5A4-6E2BC0FB646E}">
      <dsp:nvSpPr>
        <dsp:cNvPr id="0" name=""/>
        <dsp:cNvSpPr/>
      </dsp:nvSpPr>
      <dsp:spPr>
        <a:xfrm>
          <a:off x="429815" y="73398"/>
          <a:ext cx="6017418" cy="41328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444" tIns="0" rIns="227444" bIns="0" numCol="1" spcCol="1270" anchor="ctr" anchorCtr="0">
          <a:noAutofit/>
        </a:bodyPr>
        <a:lstStyle/>
        <a:p>
          <a:pPr marL="0" lvl="0" indent="0" algn="l" defTabSz="622300">
            <a:lnSpc>
              <a:spcPct val="90000"/>
            </a:lnSpc>
            <a:spcBef>
              <a:spcPct val="0"/>
            </a:spcBef>
            <a:spcAft>
              <a:spcPct val="35000"/>
            </a:spcAft>
            <a:buNone/>
          </a:pPr>
          <a:r>
            <a:rPr lang="nl-NL" sz="1400" kern="1200" dirty="0"/>
            <a:t>Richt zich op kwaliteit van de laatste levensfase</a:t>
          </a:r>
          <a:endParaRPr lang="en-US" sz="1400" kern="1200" dirty="0"/>
        </a:p>
      </dsp:txBody>
      <dsp:txXfrm>
        <a:off x="449990" y="93573"/>
        <a:ext cx="5977068" cy="372930"/>
      </dsp:txXfrm>
    </dsp:sp>
    <dsp:sp modelId="{0F7F6E61-B07E-4342-A159-495AF8EFF34A}">
      <dsp:nvSpPr>
        <dsp:cNvPr id="0" name=""/>
        <dsp:cNvSpPr/>
      </dsp:nvSpPr>
      <dsp:spPr>
        <a:xfrm>
          <a:off x="0" y="915078"/>
          <a:ext cx="8596312" cy="352800"/>
        </a:xfrm>
        <a:prstGeom prst="rect">
          <a:avLst/>
        </a:prstGeom>
        <a:noFill/>
        <a:ln w="12700" cap="flat" cmpd="sng" algn="ctr">
          <a:solidFill>
            <a:srgbClr val="0F254C"/>
          </a:solidFill>
          <a:prstDash val="solid"/>
          <a:miter lim="800000"/>
        </a:ln>
        <a:effectLst/>
      </dsp:spPr>
      <dsp:style>
        <a:lnRef idx="2">
          <a:scrgbClr r="0" g="0" b="0"/>
        </a:lnRef>
        <a:fillRef idx="1">
          <a:scrgbClr r="0" g="0" b="0"/>
        </a:fillRef>
        <a:effectRef idx="0">
          <a:scrgbClr r="0" g="0" b="0"/>
        </a:effectRef>
        <a:fontRef idx="minor"/>
      </dsp:style>
    </dsp:sp>
    <dsp:sp modelId="{630C6015-01F5-4EDA-BFE1-FA1F001D9FC5}">
      <dsp:nvSpPr>
        <dsp:cNvPr id="0" name=""/>
        <dsp:cNvSpPr/>
      </dsp:nvSpPr>
      <dsp:spPr>
        <a:xfrm>
          <a:off x="429815" y="708438"/>
          <a:ext cx="6017418" cy="413280"/>
        </a:xfrm>
        <a:prstGeom prst="roundRect">
          <a:avLst/>
        </a:prstGeom>
        <a:solidFill>
          <a:srgbClr val="0F254C"/>
        </a:solidFill>
        <a:ln w="12700" cap="flat" cmpd="sng" algn="ctr">
          <a:solidFill>
            <a:srgbClr val="00374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444" tIns="0" rIns="227444" bIns="0" numCol="1" spcCol="1270" anchor="ctr" anchorCtr="0">
          <a:noAutofit/>
        </a:bodyPr>
        <a:lstStyle/>
        <a:p>
          <a:pPr marL="0" lvl="0" indent="0" algn="l" defTabSz="622300">
            <a:lnSpc>
              <a:spcPct val="90000"/>
            </a:lnSpc>
            <a:spcBef>
              <a:spcPct val="0"/>
            </a:spcBef>
            <a:spcAft>
              <a:spcPct val="35000"/>
            </a:spcAft>
            <a:buNone/>
          </a:pPr>
          <a:r>
            <a:rPr lang="nl-NL" sz="1400" kern="1200" dirty="0"/>
            <a:t>Taakverdeling; wie doet wat?</a:t>
          </a:r>
          <a:endParaRPr lang="en-US" sz="1400" kern="1200" dirty="0"/>
        </a:p>
      </dsp:txBody>
      <dsp:txXfrm>
        <a:off x="449990" y="728613"/>
        <a:ext cx="5977068" cy="372930"/>
      </dsp:txXfrm>
    </dsp:sp>
    <dsp:sp modelId="{EB2B8293-2D09-4B2B-A299-5BA2F15DC7C5}">
      <dsp:nvSpPr>
        <dsp:cNvPr id="0" name=""/>
        <dsp:cNvSpPr/>
      </dsp:nvSpPr>
      <dsp:spPr>
        <a:xfrm>
          <a:off x="0" y="1550118"/>
          <a:ext cx="8596312" cy="35280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B0A228C-2D03-4E14-8842-7F24E65F5AAF}">
      <dsp:nvSpPr>
        <dsp:cNvPr id="0" name=""/>
        <dsp:cNvSpPr/>
      </dsp:nvSpPr>
      <dsp:spPr>
        <a:xfrm>
          <a:off x="429815" y="1343478"/>
          <a:ext cx="6017418" cy="41328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444" tIns="0" rIns="227444" bIns="0" numCol="1" spcCol="1270" anchor="ctr" anchorCtr="0">
          <a:noAutofit/>
        </a:bodyPr>
        <a:lstStyle/>
        <a:p>
          <a:pPr marL="0" lvl="0" indent="0" algn="l" defTabSz="622300">
            <a:lnSpc>
              <a:spcPct val="90000"/>
            </a:lnSpc>
            <a:spcBef>
              <a:spcPct val="0"/>
            </a:spcBef>
            <a:spcAft>
              <a:spcPct val="35000"/>
            </a:spcAft>
            <a:buNone/>
          </a:pPr>
          <a:r>
            <a:rPr lang="nl-NL" sz="1400" kern="1200" dirty="0"/>
            <a:t>Uitwisselen van observaties en ervaringen</a:t>
          </a:r>
          <a:endParaRPr lang="en-US" sz="1400" kern="1200" dirty="0"/>
        </a:p>
      </dsp:txBody>
      <dsp:txXfrm>
        <a:off x="449990" y="1363653"/>
        <a:ext cx="5977068" cy="372930"/>
      </dsp:txXfrm>
    </dsp:sp>
    <dsp:sp modelId="{BEDF442D-5F60-4493-962D-69406A602126}">
      <dsp:nvSpPr>
        <dsp:cNvPr id="0" name=""/>
        <dsp:cNvSpPr/>
      </dsp:nvSpPr>
      <dsp:spPr>
        <a:xfrm>
          <a:off x="0" y="2185158"/>
          <a:ext cx="8596312" cy="3528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0D2B362-3D91-46F0-97E0-85FFB4A1D682}">
      <dsp:nvSpPr>
        <dsp:cNvPr id="0" name=""/>
        <dsp:cNvSpPr/>
      </dsp:nvSpPr>
      <dsp:spPr>
        <a:xfrm>
          <a:off x="429815" y="1978518"/>
          <a:ext cx="6017418" cy="413280"/>
        </a:xfrm>
        <a:prstGeom prst="roundRect">
          <a:avLst/>
        </a:prstGeom>
        <a:solidFill>
          <a:srgbClr val="009CB4"/>
        </a:solidFill>
        <a:ln w="12700" cap="flat" cmpd="sng" algn="ctr">
          <a:solidFill>
            <a:srgbClr val="009CB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444" tIns="0" rIns="227444" bIns="0" numCol="1" spcCol="1270" anchor="ctr" anchorCtr="0">
          <a:noAutofit/>
        </a:bodyPr>
        <a:lstStyle/>
        <a:p>
          <a:pPr marL="0" lvl="0" indent="0" algn="l" defTabSz="622300">
            <a:lnSpc>
              <a:spcPct val="90000"/>
            </a:lnSpc>
            <a:spcBef>
              <a:spcPct val="0"/>
            </a:spcBef>
            <a:spcAft>
              <a:spcPct val="35000"/>
            </a:spcAft>
            <a:buNone/>
          </a:pPr>
          <a:r>
            <a:rPr lang="nl-NL" sz="1400" kern="1200"/>
            <a:t>Afspraken maken</a:t>
          </a:r>
          <a:endParaRPr lang="en-US" sz="1400" kern="1200"/>
        </a:p>
      </dsp:txBody>
      <dsp:txXfrm>
        <a:off x="449990" y="1998693"/>
        <a:ext cx="5977068" cy="372930"/>
      </dsp:txXfrm>
    </dsp:sp>
    <dsp:sp modelId="{B3FC6B19-2446-49E9-A8E8-CC823CF77A5D}">
      <dsp:nvSpPr>
        <dsp:cNvPr id="0" name=""/>
        <dsp:cNvSpPr/>
      </dsp:nvSpPr>
      <dsp:spPr>
        <a:xfrm>
          <a:off x="0" y="2820198"/>
          <a:ext cx="8596312" cy="352800"/>
        </a:xfrm>
        <a:prstGeom prst="rect">
          <a:avLst/>
        </a:prstGeom>
        <a:solidFill>
          <a:schemeClr val="lt1">
            <a:alpha val="90000"/>
            <a:hueOff val="0"/>
            <a:satOff val="0"/>
            <a:lumOff val="0"/>
            <a:alphaOff val="0"/>
          </a:schemeClr>
        </a:solidFill>
        <a:ln w="12700" cap="flat" cmpd="sng" algn="ctr">
          <a:solidFill>
            <a:srgbClr val="0F254C"/>
          </a:solidFill>
          <a:prstDash val="solid"/>
          <a:miter lim="800000"/>
        </a:ln>
        <a:effectLst/>
      </dsp:spPr>
      <dsp:style>
        <a:lnRef idx="2">
          <a:scrgbClr r="0" g="0" b="0"/>
        </a:lnRef>
        <a:fillRef idx="1">
          <a:scrgbClr r="0" g="0" b="0"/>
        </a:fillRef>
        <a:effectRef idx="0">
          <a:scrgbClr r="0" g="0" b="0"/>
        </a:effectRef>
        <a:fontRef idx="minor"/>
      </dsp:style>
    </dsp:sp>
    <dsp:sp modelId="{FC19D7F3-013E-4E7C-B68D-56E8E4C9A369}">
      <dsp:nvSpPr>
        <dsp:cNvPr id="0" name=""/>
        <dsp:cNvSpPr/>
      </dsp:nvSpPr>
      <dsp:spPr>
        <a:xfrm>
          <a:off x="429815" y="2613558"/>
          <a:ext cx="6017418" cy="413280"/>
        </a:xfrm>
        <a:prstGeom prst="roundRect">
          <a:avLst/>
        </a:prstGeom>
        <a:solidFill>
          <a:srgbClr val="0F254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444" tIns="0" rIns="227444" bIns="0" numCol="1" spcCol="1270" anchor="ctr" anchorCtr="0">
          <a:noAutofit/>
        </a:bodyPr>
        <a:lstStyle/>
        <a:p>
          <a:pPr marL="0" lvl="0" indent="0" algn="l" defTabSz="622300">
            <a:lnSpc>
              <a:spcPct val="90000"/>
            </a:lnSpc>
            <a:spcBef>
              <a:spcPct val="0"/>
            </a:spcBef>
            <a:spcAft>
              <a:spcPct val="35000"/>
            </a:spcAft>
            <a:buNone/>
          </a:pPr>
          <a:r>
            <a:rPr lang="nl-NL" sz="1400" kern="1200" dirty="0"/>
            <a:t>Signaleren van veranderingen en hoe hiermee om te gaan</a:t>
          </a:r>
          <a:endParaRPr lang="en-US" sz="1400" kern="1200" dirty="0"/>
        </a:p>
      </dsp:txBody>
      <dsp:txXfrm>
        <a:off x="449990" y="2633733"/>
        <a:ext cx="5977068" cy="372930"/>
      </dsp:txXfrm>
    </dsp:sp>
    <dsp:sp modelId="{D7A142C3-8F9F-4FC1-B14A-84B962200604}">
      <dsp:nvSpPr>
        <dsp:cNvPr id="0" name=""/>
        <dsp:cNvSpPr/>
      </dsp:nvSpPr>
      <dsp:spPr>
        <a:xfrm>
          <a:off x="0" y="3455238"/>
          <a:ext cx="8596312" cy="3528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D83B29E-7672-4D18-B36B-FC5FD84B264A}">
      <dsp:nvSpPr>
        <dsp:cNvPr id="0" name=""/>
        <dsp:cNvSpPr/>
      </dsp:nvSpPr>
      <dsp:spPr>
        <a:xfrm>
          <a:off x="429815" y="3248598"/>
          <a:ext cx="6017418" cy="41328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444" tIns="0" rIns="227444" bIns="0" numCol="1" spcCol="1270" anchor="ctr" anchorCtr="0">
          <a:noAutofit/>
        </a:bodyPr>
        <a:lstStyle/>
        <a:p>
          <a:pPr marL="0" lvl="0" indent="0" algn="l" defTabSz="622300">
            <a:lnSpc>
              <a:spcPct val="90000"/>
            </a:lnSpc>
            <a:spcBef>
              <a:spcPct val="0"/>
            </a:spcBef>
            <a:spcAft>
              <a:spcPct val="35000"/>
            </a:spcAft>
            <a:buNone/>
          </a:pPr>
          <a:r>
            <a:rPr lang="nl-NL" sz="1400" kern="1200" dirty="0"/>
            <a:t>Richt zich zowel op de zorgvrager als op de naasten</a:t>
          </a:r>
          <a:endParaRPr lang="en-US" sz="1400" kern="1200" dirty="0"/>
        </a:p>
      </dsp:txBody>
      <dsp:txXfrm>
        <a:off x="449990" y="3268773"/>
        <a:ext cx="5977068" cy="37293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AA4EF9-BCE5-47F0-BAC6-B3815417F3F3}">
      <dsp:nvSpPr>
        <dsp:cNvPr id="0" name=""/>
        <dsp:cNvSpPr/>
      </dsp:nvSpPr>
      <dsp:spPr>
        <a:xfrm>
          <a:off x="0" y="1831"/>
          <a:ext cx="6240462" cy="0"/>
        </a:xfrm>
        <a:prstGeom prst="lin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6350" cap="flat" cmpd="sng" algn="ctr">
          <a:solidFill>
            <a:schemeClr val="accent5">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B52FDB37-0C3D-4A59-A6DA-C9CE89BFC18D}">
      <dsp:nvSpPr>
        <dsp:cNvPr id="0" name=""/>
        <dsp:cNvSpPr/>
      </dsp:nvSpPr>
      <dsp:spPr>
        <a:xfrm>
          <a:off x="0" y="1831"/>
          <a:ext cx="6240462" cy="3122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nl-NL" sz="1400" kern="1200"/>
            <a:t>Moeheid/zwakheid/weinig energie</a:t>
          </a:r>
          <a:endParaRPr lang="en-US" sz="1400" kern="1200"/>
        </a:p>
      </dsp:txBody>
      <dsp:txXfrm>
        <a:off x="0" y="1831"/>
        <a:ext cx="6240462" cy="312299"/>
      </dsp:txXfrm>
    </dsp:sp>
    <dsp:sp modelId="{1F48E396-7454-4381-9AAE-5B887C7F28E2}">
      <dsp:nvSpPr>
        <dsp:cNvPr id="0" name=""/>
        <dsp:cNvSpPr/>
      </dsp:nvSpPr>
      <dsp:spPr>
        <a:xfrm>
          <a:off x="0" y="314131"/>
          <a:ext cx="6240462" cy="0"/>
        </a:xfrm>
        <a:prstGeom prst="line">
          <a:avLst/>
        </a:prstGeom>
        <a:gradFill rotWithShape="0">
          <a:gsLst>
            <a:gs pos="0">
              <a:schemeClr val="accent5">
                <a:hueOff val="-614413"/>
                <a:satOff val="-1584"/>
                <a:lumOff val="-1070"/>
                <a:alphaOff val="0"/>
                <a:satMod val="103000"/>
                <a:lumMod val="102000"/>
                <a:tint val="94000"/>
              </a:schemeClr>
            </a:gs>
            <a:gs pos="50000">
              <a:schemeClr val="accent5">
                <a:hueOff val="-614413"/>
                <a:satOff val="-1584"/>
                <a:lumOff val="-1070"/>
                <a:alphaOff val="0"/>
                <a:satMod val="110000"/>
                <a:lumMod val="100000"/>
                <a:shade val="100000"/>
              </a:schemeClr>
            </a:gs>
            <a:gs pos="100000">
              <a:schemeClr val="accent5">
                <a:hueOff val="-614413"/>
                <a:satOff val="-1584"/>
                <a:lumOff val="-1070"/>
                <a:alphaOff val="0"/>
                <a:lumMod val="99000"/>
                <a:satMod val="120000"/>
                <a:shade val="78000"/>
              </a:schemeClr>
            </a:gs>
          </a:gsLst>
          <a:lin ang="5400000" scaled="0"/>
        </a:gradFill>
        <a:ln w="6350" cap="flat" cmpd="sng" algn="ctr">
          <a:solidFill>
            <a:schemeClr val="accent5">
              <a:hueOff val="-614413"/>
              <a:satOff val="-1584"/>
              <a:lumOff val="-107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555B309C-538E-4229-961B-36D22282DCA2}">
      <dsp:nvSpPr>
        <dsp:cNvPr id="0" name=""/>
        <dsp:cNvSpPr/>
      </dsp:nvSpPr>
      <dsp:spPr>
        <a:xfrm>
          <a:off x="0" y="314131"/>
          <a:ext cx="6240462" cy="3122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nl-NL" sz="1400" kern="1200"/>
            <a:t>Fysieke en psychische pijn</a:t>
          </a:r>
          <a:endParaRPr lang="en-US" sz="1400" kern="1200"/>
        </a:p>
      </dsp:txBody>
      <dsp:txXfrm>
        <a:off x="0" y="314131"/>
        <a:ext cx="6240462" cy="312299"/>
      </dsp:txXfrm>
    </dsp:sp>
    <dsp:sp modelId="{A22974AE-8C2E-4B42-B64F-B2A5C788D77E}">
      <dsp:nvSpPr>
        <dsp:cNvPr id="0" name=""/>
        <dsp:cNvSpPr/>
      </dsp:nvSpPr>
      <dsp:spPr>
        <a:xfrm>
          <a:off x="0" y="626431"/>
          <a:ext cx="6240462" cy="0"/>
        </a:xfrm>
        <a:prstGeom prst="line">
          <a:avLst/>
        </a:prstGeom>
        <a:gradFill rotWithShape="0">
          <a:gsLst>
            <a:gs pos="0">
              <a:schemeClr val="accent5">
                <a:hueOff val="-1228826"/>
                <a:satOff val="-3167"/>
                <a:lumOff val="-2139"/>
                <a:alphaOff val="0"/>
                <a:satMod val="103000"/>
                <a:lumMod val="102000"/>
                <a:tint val="94000"/>
              </a:schemeClr>
            </a:gs>
            <a:gs pos="50000">
              <a:schemeClr val="accent5">
                <a:hueOff val="-1228826"/>
                <a:satOff val="-3167"/>
                <a:lumOff val="-2139"/>
                <a:alphaOff val="0"/>
                <a:satMod val="110000"/>
                <a:lumMod val="100000"/>
                <a:shade val="100000"/>
              </a:schemeClr>
            </a:gs>
            <a:gs pos="100000">
              <a:schemeClr val="accent5">
                <a:hueOff val="-1228826"/>
                <a:satOff val="-3167"/>
                <a:lumOff val="-2139"/>
                <a:alphaOff val="0"/>
                <a:lumMod val="99000"/>
                <a:satMod val="120000"/>
                <a:shade val="78000"/>
              </a:schemeClr>
            </a:gs>
          </a:gsLst>
          <a:lin ang="5400000" scaled="0"/>
        </a:gradFill>
        <a:ln w="6350" cap="flat" cmpd="sng" algn="ctr">
          <a:solidFill>
            <a:schemeClr val="accent5">
              <a:hueOff val="-1228826"/>
              <a:satOff val="-3167"/>
              <a:lumOff val="-2139"/>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4CD4B4C1-6AD1-4541-98BB-F61A053CFC32}">
      <dsp:nvSpPr>
        <dsp:cNvPr id="0" name=""/>
        <dsp:cNvSpPr/>
      </dsp:nvSpPr>
      <dsp:spPr>
        <a:xfrm>
          <a:off x="0" y="626431"/>
          <a:ext cx="6240462" cy="3122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nl-NL" sz="1400" kern="1200"/>
            <a:t>Gebrek aan eetlust</a:t>
          </a:r>
          <a:endParaRPr lang="en-US" sz="1400" kern="1200"/>
        </a:p>
      </dsp:txBody>
      <dsp:txXfrm>
        <a:off x="0" y="626431"/>
        <a:ext cx="6240462" cy="312299"/>
      </dsp:txXfrm>
    </dsp:sp>
    <dsp:sp modelId="{C9DEB3DB-0BD9-4583-9479-92B168E0F481}">
      <dsp:nvSpPr>
        <dsp:cNvPr id="0" name=""/>
        <dsp:cNvSpPr/>
      </dsp:nvSpPr>
      <dsp:spPr>
        <a:xfrm>
          <a:off x="0" y="938731"/>
          <a:ext cx="6240462" cy="0"/>
        </a:xfrm>
        <a:prstGeom prst="line">
          <a:avLst/>
        </a:prstGeom>
        <a:gradFill rotWithShape="0">
          <a:gsLst>
            <a:gs pos="0">
              <a:schemeClr val="accent5">
                <a:hueOff val="-1843239"/>
                <a:satOff val="-4751"/>
                <a:lumOff val="-3209"/>
                <a:alphaOff val="0"/>
                <a:satMod val="103000"/>
                <a:lumMod val="102000"/>
                <a:tint val="94000"/>
              </a:schemeClr>
            </a:gs>
            <a:gs pos="50000">
              <a:schemeClr val="accent5">
                <a:hueOff val="-1843239"/>
                <a:satOff val="-4751"/>
                <a:lumOff val="-3209"/>
                <a:alphaOff val="0"/>
                <a:satMod val="110000"/>
                <a:lumMod val="100000"/>
                <a:shade val="100000"/>
              </a:schemeClr>
            </a:gs>
            <a:gs pos="100000">
              <a:schemeClr val="accent5">
                <a:hueOff val="-1843239"/>
                <a:satOff val="-4751"/>
                <a:lumOff val="-3209"/>
                <a:alphaOff val="0"/>
                <a:lumMod val="99000"/>
                <a:satMod val="120000"/>
                <a:shade val="78000"/>
              </a:schemeClr>
            </a:gs>
          </a:gsLst>
          <a:lin ang="5400000" scaled="0"/>
        </a:gradFill>
        <a:ln w="6350" cap="flat" cmpd="sng" algn="ctr">
          <a:solidFill>
            <a:schemeClr val="accent5">
              <a:hueOff val="-1843239"/>
              <a:satOff val="-4751"/>
              <a:lumOff val="-3209"/>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655690C7-AAA8-44A2-821A-42A5A3EA27D5}">
      <dsp:nvSpPr>
        <dsp:cNvPr id="0" name=""/>
        <dsp:cNvSpPr/>
      </dsp:nvSpPr>
      <dsp:spPr>
        <a:xfrm>
          <a:off x="0" y="938731"/>
          <a:ext cx="6240462" cy="3122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nl-NL" sz="1400" kern="1200"/>
            <a:t>Angst/spanning</a:t>
          </a:r>
          <a:endParaRPr lang="en-US" sz="1400" kern="1200"/>
        </a:p>
      </dsp:txBody>
      <dsp:txXfrm>
        <a:off x="0" y="938731"/>
        <a:ext cx="6240462" cy="312299"/>
      </dsp:txXfrm>
    </dsp:sp>
    <dsp:sp modelId="{FB607995-1A65-4111-8D94-8F1DA3FF9616}">
      <dsp:nvSpPr>
        <dsp:cNvPr id="0" name=""/>
        <dsp:cNvSpPr/>
      </dsp:nvSpPr>
      <dsp:spPr>
        <a:xfrm>
          <a:off x="0" y="1251031"/>
          <a:ext cx="6240462" cy="0"/>
        </a:xfrm>
        <a:prstGeom prst="line">
          <a:avLst/>
        </a:prstGeom>
        <a:gradFill rotWithShape="0">
          <a:gsLst>
            <a:gs pos="0">
              <a:schemeClr val="accent5">
                <a:hueOff val="-2457652"/>
                <a:satOff val="-6334"/>
                <a:lumOff val="-4278"/>
                <a:alphaOff val="0"/>
                <a:satMod val="103000"/>
                <a:lumMod val="102000"/>
                <a:tint val="94000"/>
              </a:schemeClr>
            </a:gs>
            <a:gs pos="50000">
              <a:schemeClr val="accent5">
                <a:hueOff val="-2457652"/>
                <a:satOff val="-6334"/>
                <a:lumOff val="-4278"/>
                <a:alphaOff val="0"/>
                <a:satMod val="110000"/>
                <a:lumMod val="100000"/>
                <a:shade val="100000"/>
              </a:schemeClr>
            </a:gs>
            <a:gs pos="100000">
              <a:schemeClr val="accent5">
                <a:hueOff val="-2457652"/>
                <a:satOff val="-6334"/>
                <a:lumOff val="-4278"/>
                <a:alphaOff val="0"/>
                <a:lumMod val="99000"/>
                <a:satMod val="120000"/>
                <a:shade val="78000"/>
              </a:schemeClr>
            </a:gs>
          </a:gsLst>
          <a:lin ang="5400000" scaled="0"/>
        </a:gradFill>
        <a:ln w="6350" cap="flat" cmpd="sng" algn="ctr">
          <a:solidFill>
            <a:schemeClr val="accent5">
              <a:hueOff val="-2457652"/>
              <a:satOff val="-6334"/>
              <a:lumOff val="-4278"/>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035F967A-57E3-4BA1-9AE6-9D62FFD4334C}">
      <dsp:nvSpPr>
        <dsp:cNvPr id="0" name=""/>
        <dsp:cNvSpPr/>
      </dsp:nvSpPr>
      <dsp:spPr>
        <a:xfrm>
          <a:off x="0" y="1251031"/>
          <a:ext cx="6240462" cy="3122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nl-NL" sz="1400" kern="1200" dirty="0"/>
            <a:t>Dyspneu (benauwdheid)</a:t>
          </a:r>
          <a:endParaRPr lang="en-US" sz="1400" kern="1200" dirty="0"/>
        </a:p>
      </dsp:txBody>
      <dsp:txXfrm>
        <a:off x="0" y="1251031"/>
        <a:ext cx="6240462" cy="312299"/>
      </dsp:txXfrm>
    </dsp:sp>
    <dsp:sp modelId="{341424AE-9BB5-43EB-A48D-4D2712CE9378}">
      <dsp:nvSpPr>
        <dsp:cNvPr id="0" name=""/>
        <dsp:cNvSpPr/>
      </dsp:nvSpPr>
      <dsp:spPr>
        <a:xfrm>
          <a:off x="0" y="1563331"/>
          <a:ext cx="6240462" cy="0"/>
        </a:xfrm>
        <a:prstGeom prst="line">
          <a:avLst/>
        </a:prstGeom>
        <a:gradFill rotWithShape="0">
          <a:gsLst>
            <a:gs pos="0">
              <a:schemeClr val="accent5">
                <a:hueOff val="-3072065"/>
                <a:satOff val="-7918"/>
                <a:lumOff val="-5348"/>
                <a:alphaOff val="0"/>
                <a:satMod val="103000"/>
                <a:lumMod val="102000"/>
                <a:tint val="94000"/>
              </a:schemeClr>
            </a:gs>
            <a:gs pos="50000">
              <a:schemeClr val="accent5">
                <a:hueOff val="-3072065"/>
                <a:satOff val="-7918"/>
                <a:lumOff val="-5348"/>
                <a:alphaOff val="0"/>
                <a:satMod val="110000"/>
                <a:lumMod val="100000"/>
                <a:shade val="100000"/>
              </a:schemeClr>
            </a:gs>
            <a:gs pos="100000">
              <a:schemeClr val="accent5">
                <a:hueOff val="-3072065"/>
                <a:satOff val="-7918"/>
                <a:lumOff val="-5348"/>
                <a:alphaOff val="0"/>
                <a:lumMod val="99000"/>
                <a:satMod val="120000"/>
                <a:shade val="78000"/>
              </a:schemeClr>
            </a:gs>
          </a:gsLst>
          <a:lin ang="5400000" scaled="0"/>
        </a:gradFill>
        <a:ln w="6350" cap="flat" cmpd="sng" algn="ctr">
          <a:solidFill>
            <a:schemeClr val="accent5">
              <a:hueOff val="-3072065"/>
              <a:satOff val="-7918"/>
              <a:lumOff val="-5348"/>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65913C3D-F957-4BAC-94FF-68CB17F9A987}">
      <dsp:nvSpPr>
        <dsp:cNvPr id="0" name=""/>
        <dsp:cNvSpPr/>
      </dsp:nvSpPr>
      <dsp:spPr>
        <a:xfrm>
          <a:off x="0" y="1563331"/>
          <a:ext cx="6240462" cy="3122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nl-NL" sz="1400" kern="1200"/>
            <a:t>Obstipatie</a:t>
          </a:r>
          <a:endParaRPr lang="en-US" sz="1400" kern="1200"/>
        </a:p>
      </dsp:txBody>
      <dsp:txXfrm>
        <a:off x="0" y="1563331"/>
        <a:ext cx="6240462" cy="312299"/>
      </dsp:txXfrm>
    </dsp:sp>
    <dsp:sp modelId="{01613F9E-FCCC-4529-BFED-3677D2055E37}">
      <dsp:nvSpPr>
        <dsp:cNvPr id="0" name=""/>
        <dsp:cNvSpPr/>
      </dsp:nvSpPr>
      <dsp:spPr>
        <a:xfrm>
          <a:off x="0" y="1875631"/>
          <a:ext cx="6240462" cy="0"/>
        </a:xfrm>
        <a:prstGeom prst="line">
          <a:avLst/>
        </a:prstGeom>
        <a:gradFill rotWithShape="0">
          <a:gsLst>
            <a:gs pos="0">
              <a:schemeClr val="accent5">
                <a:hueOff val="-3686478"/>
                <a:satOff val="-9501"/>
                <a:lumOff val="-6417"/>
                <a:alphaOff val="0"/>
                <a:satMod val="103000"/>
                <a:lumMod val="102000"/>
                <a:tint val="94000"/>
              </a:schemeClr>
            </a:gs>
            <a:gs pos="50000">
              <a:schemeClr val="accent5">
                <a:hueOff val="-3686478"/>
                <a:satOff val="-9501"/>
                <a:lumOff val="-6417"/>
                <a:alphaOff val="0"/>
                <a:satMod val="110000"/>
                <a:lumMod val="100000"/>
                <a:shade val="100000"/>
              </a:schemeClr>
            </a:gs>
            <a:gs pos="100000">
              <a:schemeClr val="accent5">
                <a:hueOff val="-3686478"/>
                <a:satOff val="-9501"/>
                <a:lumOff val="-6417"/>
                <a:alphaOff val="0"/>
                <a:lumMod val="99000"/>
                <a:satMod val="120000"/>
                <a:shade val="78000"/>
              </a:schemeClr>
            </a:gs>
          </a:gsLst>
          <a:lin ang="5400000" scaled="0"/>
        </a:gradFill>
        <a:ln w="6350" cap="flat" cmpd="sng" algn="ctr">
          <a:solidFill>
            <a:schemeClr val="accent5">
              <a:hueOff val="-3686478"/>
              <a:satOff val="-9501"/>
              <a:lumOff val="-6417"/>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9C7D23E7-7D0F-440C-94E0-37C039FE7E3C}">
      <dsp:nvSpPr>
        <dsp:cNvPr id="0" name=""/>
        <dsp:cNvSpPr/>
      </dsp:nvSpPr>
      <dsp:spPr>
        <a:xfrm>
          <a:off x="0" y="1875631"/>
          <a:ext cx="6240462" cy="3122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nl-NL" sz="1400" kern="1200"/>
            <a:t>Verwardheid</a:t>
          </a:r>
          <a:endParaRPr lang="en-US" sz="1400" kern="1200"/>
        </a:p>
      </dsp:txBody>
      <dsp:txXfrm>
        <a:off x="0" y="1875631"/>
        <a:ext cx="6240462" cy="312299"/>
      </dsp:txXfrm>
    </dsp:sp>
    <dsp:sp modelId="{9D46400E-0290-4141-9D61-34734BF6E650}">
      <dsp:nvSpPr>
        <dsp:cNvPr id="0" name=""/>
        <dsp:cNvSpPr/>
      </dsp:nvSpPr>
      <dsp:spPr>
        <a:xfrm>
          <a:off x="0" y="2187931"/>
          <a:ext cx="6240462" cy="0"/>
        </a:xfrm>
        <a:prstGeom prst="line">
          <a:avLst/>
        </a:prstGeom>
        <a:gradFill rotWithShape="0">
          <a:gsLst>
            <a:gs pos="0">
              <a:schemeClr val="accent5">
                <a:hueOff val="-4300891"/>
                <a:satOff val="-11085"/>
                <a:lumOff val="-7487"/>
                <a:alphaOff val="0"/>
                <a:satMod val="103000"/>
                <a:lumMod val="102000"/>
                <a:tint val="94000"/>
              </a:schemeClr>
            </a:gs>
            <a:gs pos="50000">
              <a:schemeClr val="accent5">
                <a:hueOff val="-4300891"/>
                <a:satOff val="-11085"/>
                <a:lumOff val="-7487"/>
                <a:alphaOff val="0"/>
                <a:satMod val="110000"/>
                <a:lumMod val="100000"/>
                <a:shade val="100000"/>
              </a:schemeClr>
            </a:gs>
            <a:gs pos="100000">
              <a:schemeClr val="accent5">
                <a:hueOff val="-4300891"/>
                <a:satOff val="-11085"/>
                <a:lumOff val="-7487"/>
                <a:alphaOff val="0"/>
                <a:lumMod val="99000"/>
                <a:satMod val="120000"/>
                <a:shade val="78000"/>
              </a:schemeClr>
            </a:gs>
          </a:gsLst>
          <a:lin ang="5400000" scaled="0"/>
        </a:gradFill>
        <a:ln w="6350" cap="flat" cmpd="sng" algn="ctr">
          <a:solidFill>
            <a:schemeClr val="accent5">
              <a:hueOff val="-4300891"/>
              <a:satOff val="-11085"/>
              <a:lumOff val="-7487"/>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73D526DA-00ED-434A-A35C-EBA77213D831}">
      <dsp:nvSpPr>
        <dsp:cNvPr id="0" name=""/>
        <dsp:cNvSpPr/>
      </dsp:nvSpPr>
      <dsp:spPr>
        <a:xfrm>
          <a:off x="0" y="2187931"/>
          <a:ext cx="6240462" cy="3122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nl-NL" sz="1400" kern="1200"/>
            <a:t>Depressie/somberheid/eenzaamheid</a:t>
          </a:r>
          <a:endParaRPr lang="en-US" sz="1400" kern="1200"/>
        </a:p>
      </dsp:txBody>
      <dsp:txXfrm>
        <a:off x="0" y="2187931"/>
        <a:ext cx="6240462" cy="312299"/>
      </dsp:txXfrm>
    </dsp:sp>
    <dsp:sp modelId="{0A2984A2-008E-4B4E-AAF8-4FA9D0F505A3}">
      <dsp:nvSpPr>
        <dsp:cNvPr id="0" name=""/>
        <dsp:cNvSpPr/>
      </dsp:nvSpPr>
      <dsp:spPr>
        <a:xfrm>
          <a:off x="0" y="2500231"/>
          <a:ext cx="6240462" cy="0"/>
        </a:xfrm>
        <a:prstGeom prst="line">
          <a:avLst/>
        </a:prstGeom>
        <a:gradFill rotWithShape="0">
          <a:gsLst>
            <a:gs pos="0">
              <a:schemeClr val="accent5">
                <a:hueOff val="-4915304"/>
                <a:satOff val="-12668"/>
                <a:lumOff val="-8556"/>
                <a:alphaOff val="0"/>
                <a:satMod val="103000"/>
                <a:lumMod val="102000"/>
                <a:tint val="94000"/>
              </a:schemeClr>
            </a:gs>
            <a:gs pos="50000">
              <a:schemeClr val="accent5">
                <a:hueOff val="-4915304"/>
                <a:satOff val="-12668"/>
                <a:lumOff val="-8556"/>
                <a:alphaOff val="0"/>
                <a:satMod val="110000"/>
                <a:lumMod val="100000"/>
                <a:shade val="100000"/>
              </a:schemeClr>
            </a:gs>
            <a:gs pos="100000">
              <a:schemeClr val="accent5">
                <a:hueOff val="-4915304"/>
                <a:satOff val="-12668"/>
                <a:lumOff val="-8556"/>
                <a:alphaOff val="0"/>
                <a:lumMod val="99000"/>
                <a:satMod val="120000"/>
                <a:shade val="78000"/>
              </a:schemeClr>
            </a:gs>
          </a:gsLst>
          <a:lin ang="5400000" scaled="0"/>
        </a:gradFill>
        <a:ln w="6350" cap="flat" cmpd="sng" algn="ctr">
          <a:solidFill>
            <a:schemeClr val="accent5">
              <a:hueOff val="-4915304"/>
              <a:satOff val="-12668"/>
              <a:lumOff val="-8556"/>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F5A02CFC-1453-4CA3-B530-D9B10ED7C6B3}">
      <dsp:nvSpPr>
        <dsp:cNvPr id="0" name=""/>
        <dsp:cNvSpPr/>
      </dsp:nvSpPr>
      <dsp:spPr>
        <a:xfrm>
          <a:off x="0" y="2500231"/>
          <a:ext cx="6240462" cy="3122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nl-NL" sz="1400" kern="1200"/>
            <a:t>Misselijkheid/braken</a:t>
          </a:r>
          <a:endParaRPr lang="en-US" sz="1400" kern="1200"/>
        </a:p>
      </dsp:txBody>
      <dsp:txXfrm>
        <a:off x="0" y="2500231"/>
        <a:ext cx="6240462" cy="312299"/>
      </dsp:txXfrm>
    </dsp:sp>
    <dsp:sp modelId="{7F83C908-7893-467A-AB38-ACBED2C8A4E7}">
      <dsp:nvSpPr>
        <dsp:cNvPr id="0" name=""/>
        <dsp:cNvSpPr/>
      </dsp:nvSpPr>
      <dsp:spPr>
        <a:xfrm>
          <a:off x="0" y="2812531"/>
          <a:ext cx="6240462" cy="0"/>
        </a:xfrm>
        <a:prstGeom prst="line">
          <a:avLst/>
        </a:prstGeom>
        <a:gradFill rotWithShape="0">
          <a:gsLst>
            <a:gs pos="0">
              <a:schemeClr val="accent5">
                <a:hueOff val="-5529717"/>
                <a:satOff val="-14252"/>
                <a:lumOff val="-9626"/>
                <a:alphaOff val="0"/>
                <a:satMod val="103000"/>
                <a:lumMod val="102000"/>
                <a:tint val="94000"/>
              </a:schemeClr>
            </a:gs>
            <a:gs pos="50000">
              <a:schemeClr val="accent5">
                <a:hueOff val="-5529717"/>
                <a:satOff val="-14252"/>
                <a:lumOff val="-9626"/>
                <a:alphaOff val="0"/>
                <a:satMod val="110000"/>
                <a:lumMod val="100000"/>
                <a:shade val="100000"/>
              </a:schemeClr>
            </a:gs>
            <a:gs pos="100000">
              <a:schemeClr val="accent5">
                <a:hueOff val="-5529717"/>
                <a:satOff val="-14252"/>
                <a:lumOff val="-9626"/>
                <a:alphaOff val="0"/>
                <a:lumMod val="99000"/>
                <a:satMod val="120000"/>
                <a:shade val="78000"/>
              </a:schemeClr>
            </a:gs>
          </a:gsLst>
          <a:lin ang="5400000" scaled="0"/>
        </a:gradFill>
        <a:ln w="6350" cap="flat" cmpd="sng" algn="ctr">
          <a:solidFill>
            <a:schemeClr val="accent5">
              <a:hueOff val="-5529717"/>
              <a:satOff val="-14252"/>
              <a:lumOff val="-9626"/>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453495CD-7ABA-4162-9386-607B885D08D7}">
      <dsp:nvSpPr>
        <dsp:cNvPr id="0" name=""/>
        <dsp:cNvSpPr/>
      </dsp:nvSpPr>
      <dsp:spPr>
        <a:xfrm>
          <a:off x="0" y="2812531"/>
          <a:ext cx="6240462" cy="3122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nl-NL" sz="1400" kern="1200" dirty="0"/>
            <a:t>Mondproblemen</a:t>
          </a:r>
          <a:endParaRPr lang="en-US" sz="1400" kern="1200" dirty="0"/>
        </a:p>
      </dsp:txBody>
      <dsp:txXfrm>
        <a:off x="0" y="2812531"/>
        <a:ext cx="6240462" cy="312299"/>
      </dsp:txXfrm>
    </dsp:sp>
    <dsp:sp modelId="{5D1AD91E-29B3-4C98-AEEE-BA3BAC1F79B0}">
      <dsp:nvSpPr>
        <dsp:cNvPr id="0" name=""/>
        <dsp:cNvSpPr/>
      </dsp:nvSpPr>
      <dsp:spPr>
        <a:xfrm>
          <a:off x="0" y="3124831"/>
          <a:ext cx="6240462" cy="0"/>
        </a:xfrm>
        <a:prstGeom prst="line">
          <a:avLst/>
        </a:prstGeom>
        <a:gradFill rotWithShape="0">
          <a:gsLst>
            <a:gs pos="0">
              <a:schemeClr val="accent5">
                <a:hueOff val="-6144130"/>
                <a:satOff val="-15835"/>
                <a:lumOff val="-10695"/>
                <a:alphaOff val="0"/>
                <a:satMod val="103000"/>
                <a:lumMod val="102000"/>
                <a:tint val="94000"/>
              </a:schemeClr>
            </a:gs>
            <a:gs pos="50000">
              <a:schemeClr val="accent5">
                <a:hueOff val="-6144130"/>
                <a:satOff val="-15835"/>
                <a:lumOff val="-10695"/>
                <a:alphaOff val="0"/>
                <a:satMod val="110000"/>
                <a:lumMod val="100000"/>
                <a:shade val="100000"/>
              </a:schemeClr>
            </a:gs>
            <a:gs pos="100000">
              <a:schemeClr val="accent5">
                <a:hueOff val="-6144130"/>
                <a:satOff val="-15835"/>
                <a:lumOff val="-10695"/>
                <a:alphaOff val="0"/>
                <a:lumMod val="99000"/>
                <a:satMod val="120000"/>
                <a:shade val="78000"/>
              </a:schemeClr>
            </a:gs>
          </a:gsLst>
          <a:lin ang="5400000" scaled="0"/>
        </a:gradFill>
        <a:ln w="6350" cap="flat" cmpd="sng" algn="ctr">
          <a:solidFill>
            <a:schemeClr val="accent5">
              <a:hueOff val="-6144130"/>
              <a:satOff val="-15835"/>
              <a:lumOff val="-10695"/>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F0E3076C-7A5C-4E73-B1C4-F731705A01F0}">
      <dsp:nvSpPr>
        <dsp:cNvPr id="0" name=""/>
        <dsp:cNvSpPr/>
      </dsp:nvSpPr>
      <dsp:spPr>
        <a:xfrm>
          <a:off x="0" y="3124831"/>
          <a:ext cx="6240462" cy="3122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nl-NL" sz="1400" kern="1200"/>
            <a:t>Wonden</a:t>
          </a:r>
          <a:endParaRPr lang="en-US" sz="1400" kern="1200"/>
        </a:p>
      </dsp:txBody>
      <dsp:txXfrm>
        <a:off x="0" y="3124831"/>
        <a:ext cx="6240462" cy="312299"/>
      </dsp:txXfrm>
    </dsp:sp>
    <dsp:sp modelId="{2AB596DF-FB9C-421A-AE1C-F613C0F89758}">
      <dsp:nvSpPr>
        <dsp:cNvPr id="0" name=""/>
        <dsp:cNvSpPr/>
      </dsp:nvSpPr>
      <dsp:spPr>
        <a:xfrm>
          <a:off x="0" y="3437131"/>
          <a:ext cx="6240462" cy="0"/>
        </a:xfrm>
        <a:prstGeom prst="line">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w="6350" cap="flat" cmpd="sng" algn="ctr">
          <a:solidFill>
            <a:schemeClr val="accent5">
              <a:hueOff val="-6758543"/>
              <a:satOff val="-17419"/>
              <a:lumOff val="-11765"/>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8C0FE4EB-CA68-4D39-A404-E4D82AE3D37D}">
      <dsp:nvSpPr>
        <dsp:cNvPr id="0" name=""/>
        <dsp:cNvSpPr/>
      </dsp:nvSpPr>
      <dsp:spPr>
        <a:xfrm>
          <a:off x="0" y="3437131"/>
          <a:ext cx="6240462" cy="3122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nl-NL" sz="1400" kern="1200" dirty="0"/>
            <a:t>Jeuk/zweten/hik </a:t>
          </a:r>
          <a:endParaRPr lang="en-US" sz="1400" kern="1200" dirty="0"/>
        </a:p>
      </dsp:txBody>
      <dsp:txXfrm>
        <a:off x="0" y="3437131"/>
        <a:ext cx="6240462" cy="312299"/>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10T11:01:49.348"/>
    </inkml:context>
    <inkml:brush xml:id="br0">
      <inkml:brushProperty name="width" value="0.05" units="cm"/>
      <inkml:brushProperty name="height" value="0.05" units="cm"/>
      <inkml:brushProperty name="color" value="#E71224"/>
    </inkml:brush>
  </inkml:definitions>
  <inkml:trace contextRef="#ctx0" brushRef="#br0">0 1 24575,'5'0'0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4459EA-9E68-4B15-ADD3-336A8DAC671A}" type="datetimeFigureOut">
              <a:rPr lang="nl-NL" smtClean="0"/>
              <a:t>6-2-2026</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8A1BD9-1485-432A-A1B9-E1F7C6F58217}" type="slidenum">
              <a:rPr lang="nl-NL" smtClean="0"/>
              <a:t>‹nr.›</a:t>
            </a:fld>
            <a:endParaRPr lang="nl-NL"/>
          </a:p>
        </p:txBody>
      </p:sp>
    </p:spTree>
    <p:extLst>
      <p:ext uri="{BB962C8B-B14F-4D97-AF65-F5344CB8AC3E}">
        <p14:creationId xmlns:p14="http://schemas.microsoft.com/office/powerpoint/2010/main" val="26081127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palliaweb.nl/getmedia/e88a4371-9cab-4745-b021-ff251b852be2/Factsheet-Afschaffing-terminaliteitsverklaring.pdf"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palliaweb.nl/getmedia/02b81c30-d9be-4c51-83bf-deb1260ccf7b/Kwaliteitskader_web240620.pdf"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palliaweb.nl/getmedia/a99088af-e07d-4805-a3d2-829ec53eec75/Formulier_Uniform_vastleggen_proactieve_zorgplanning_richtlijn_Proactieve_Zorgplanning_1.pdf" TargetMode="External"/><Relationship Id="rId2" Type="http://schemas.openxmlformats.org/officeDocument/2006/relationships/slide" Target="../slides/slide26.xml"/><Relationship Id="rId1" Type="http://schemas.openxmlformats.org/officeDocument/2006/relationships/notesMaster" Target="../notesMasters/notesMaster1.xml"/><Relationship Id="rId5" Type="http://schemas.openxmlformats.org/officeDocument/2006/relationships/hyperlink" Target="https://overpalliatievezorg.nl/keuzes/wensen-vastleggen" TargetMode="External"/><Relationship Id="rId4" Type="http://schemas.openxmlformats.org/officeDocument/2006/relationships/hyperlink" Target="https://www.thuisarts.nl/"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palliaweb.nl/getattachment/28cf3cfd-01d5-42b8-9200-2bb816ddc09f/Richtlijn_Proactieve_Zorgplanning_Gesprekskaart-(1).pdf" TargetMode="External"/><Relationship Id="rId2" Type="http://schemas.openxmlformats.org/officeDocument/2006/relationships/slide" Target="../slides/slide38.xml"/><Relationship Id="rId1" Type="http://schemas.openxmlformats.org/officeDocument/2006/relationships/notesMaster" Target="../notesMasters/notesMaster1.xml"/><Relationship Id="rId4" Type="http://schemas.openxmlformats.org/officeDocument/2006/relationships/hyperlink" Target="https://www.richtlijnenlangdurigezorg.nl/uploads/side_products/8ef5262796cb62e2a03fa8d0f1d88be2.pdf" TargetMode="Externa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youtu.be/T9JW7QWMISE"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3" Type="http://schemas.openxmlformats.org/officeDocument/2006/relationships/hyperlink" Target="https://www.knmg.nl/download/publieksbrochure-stoppen-met-eten-en-drinken-om-eerder-te-overlijden" TargetMode="External"/><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3" Type="http://schemas.openxmlformats.org/officeDocument/2006/relationships/hyperlink" Target="https://palliaweb.nl/getmedia/af68dbad-b44a-40cd-9743-d340d359ebdd/Boekje-In-gesprek-over-levensvragen-autochtoon-2022.pdf" TargetMode="External"/><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3" Type="http://schemas.openxmlformats.org/officeDocument/2006/relationships/hyperlink" Target="mailto:cura@amsterdamumc.nl" TargetMode="External"/><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3" Type="http://schemas.openxmlformats.org/officeDocument/2006/relationships/hyperlink" Target="https://palliaweb.nl/patz/peper-voor-de-patz/achtergrondinformatie/theoretische-modellen-over-rouw" TargetMode="External"/><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3" Type="http://schemas.openxmlformats.org/officeDocument/2006/relationships/hyperlink" Target="https://palliaweb.nl/patz/peper-voor-de-patz/achtergrondinformatie/theoretische-modellen-over-rouw" TargetMode="External"/><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3" Type="http://schemas.openxmlformats.org/officeDocument/2006/relationships/hyperlink" Target="https://www.zorgvoorbeter.nl/thema-s/communiceren-in-de-zorg/hoe-voer-je-een-goed-gesprek/praten-over-rouw-en-verlies" TargetMode="External"/><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3" Type="http://schemas.openxmlformats.org/officeDocument/2006/relationships/hyperlink" Target="https://www.zorgvoorbeter.nl/thema-s/communiceren-in-de-zorg/hoe-voer-je-een-goed-gesprek/praten-over-rouw-en-verlies" TargetMode="External"/><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ltLang="nl-NL" dirty="0">
                <a:ea typeface="Geneva"/>
                <a:cs typeface="Geneva"/>
              </a:rPr>
              <a:t>Versie: december 2025</a:t>
            </a:r>
          </a:p>
          <a:p>
            <a:endParaRPr lang="nl-NL" altLang="nl-NL" dirty="0">
              <a:ea typeface="Geneva"/>
              <a:cs typeface="Geneva"/>
            </a:endParaRPr>
          </a:p>
          <a:p>
            <a:r>
              <a:rPr lang="nl-NL" altLang="nl-NL" dirty="0">
                <a:ea typeface="Geneva"/>
                <a:cs typeface="Geneva"/>
              </a:rPr>
              <a:t>Met dank aan: </a:t>
            </a:r>
          </a:p>
          <a:p>
            <a:pPr marL="171450" indent="-171450">
              <a:buFontTx/>
              <a:buChar char="-"/>
            </a:pPr>
            <a:r>
              <a:rPr lang="nl-NL" altLang="nl-NL" dirty="0">
                <a:ea typeface="Geneva"/>
                <a:cs typeface="Geneva"/>
              </a:rPr>
              <a:t>Sonja Verlinde, MBO-docent Nova College en </a:t>
            </a:r>
            <a:r>
              <a:rPr lang="nl-NL" altLang="nl-NL" dirty="0" err="1">
                <a:ea typeface="Geneva"/>
                <a:cs typeface="Geneva"/>
              </a:rPr>
              <a:t>linking</a:t>
            </a:r>
            <a:r>
              <a:rPr lang="nl-NL" altLang="nl-NL" dirty="0">
                <a:ea typeface="Geneva"/>
                <a:cs typeface="Geneva"/>
              </a:rPr>
              <a:t> pin mbo Nova College, UNO Amsterdam</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altLang="nl-NL" dirty="0">
                <a:ea typeface="Geneva"/>
                <a:cs typeface="Geneva"/>
              </a:rPr>
              <a:t>Joke Christiaan, MBO-docent Nova College en </a:t>
            </a:r>
            <a:r>
              <a:rPr lang="nl-NL" altLang="nl-NL" dirty="0" err="1">
                <a:ea typeface="Geneva"/>
                <a:cs typeface="Geneva"/>
              </a:rPr>
              <a:t>linking</a:t>
            </a:r>
            <a:r>
              <a:rPr lang="nl-NL" altLang="nl-NL" dirty="0">
                <a:ea typeface="Geneva"/>
                <a:cs typeface="Geneva"/>
              </a:rPr>
              <a:t> pin mbo Nova College, UNO Amsterdam</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altLang="nl-NL" dirty="0">
                <a:ea typeface="Geneva"/>
                <a:cs typeface="Geneva"/>
              </a:rPr>
              <a:t>Patricia Jepma, onderwijsadviseur UNO Amsterdam en </a:t>
            </a:r>
            <a:r>
              <a:rPr lang="nl-NL" altLang="nl-NL" dirty="0" err="1">
                <a:ea typeface="Geneva"/>
                <a:cs typeface="Geneva"/>
              </a:rPr>
              <a:t>linking</a:t>
            </a:r>
            <a:r>
              <a:rPr lang="nl-NL" altLang="nl-NL" dirty="0">
                <a:ea typeface="Geneva"/>
                <a:cs typeface="Geneva"/>
              </a:rPr>
              <a:t> pin als postdoc onderzoeker afdeling Ouderengeneeskunde, Amsterdam UMC</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Deze lessenserie kan gebruikt worden voor het keuzedeel K1006 “verdieping palliatieve zorg”</a:t>
            </a:r>
          </a:p>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1</a:t>
            </a:fld>
            <a:endParaRPr lang="nl-NL"/>
          </a:p>
        </p:txBody>
      </p:sp>
    </p:spTree>
    <p:extLst>
      <p:ext uri="{BB962C8B-B14F-4D97-AF65-F5344CB8AC3E}">
        <p14:creationId xmlns:p14="http://schemas.microsoft.com/office/powerpoint/2010/main" val="2639087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i="1" dirty="0"/>
              <a:t>Model van Lynn en Adamson: van Cure naar Care (bron: Boom uitgevers)</a:t>
            </a:r>
          </a:p>
          <a:p>
            <a:pPr algn="l"/>
            <a:r>
              <a:rPr lang="nl-NL" b="0" i="0" dirty="0">
                <a:solidFill>
                  <a:srgbClr val="354053"/>
                </a:solidFill>
                <a:effectLst/>
                <a:latin typeface="Roboto-Light"/>
              </a:rPr>
              <a:t>Jarenlang was de palliatieve zorg gelijk aan de terminale zorg. Daarbij werd palliatieve (terminale) zorg pas ingezet als er geen medische, op genezing gerichte behandeling (cure) meer mogelijk was.</a:t>
            </a:r>
          </a:p>
          <a:p>
            <a:pPr algn="l"/>
            <a:r>
              <a:rPr lang="nl-NL" b="0" i="0" dirty="0">
                <a:solidFill>
                  <a:srgbClr val="354053"/>
                </a:solidFill>
                <a:effectLst/>
                <a:latin typeface="Roboto-Light"/>
              </a:rPr>
              <a:t>In 2003 presenteerden Lynn en Adamson een nieuw zorgmodel: 'van cure naar care'. Dit model is in 2007 ook in Nederland overgenomen. Hierdoor zie je nu dat er veel meer sprake is van een geleidelijke overgang van </a:t>
            </a:r>
            <a:r>
              <a:rPr lang="nl-NL" b="1" i="0" dirty="0">
                <a:solidFill>
                  <a:srgbClr val="354053"/>
                </a:solidFill>
                <a:effectLst/>
                <a:latin typeface="Roboto-Bold"/>
              </a:rPr>
              <a:t>curatieve</a:t>
            </a:r>
            <a:r>
              <a:rPr lang="nl-NL" b="0" i="0" dirty="0">
                <a:solidFill>
                  <a:srgbClr val="354053"/>
                </a:solidFill>
                <a:effectLst/>
                <a:latin typeface="Roboto-Light"/>
              </a:rPr>
              <a:t> naar </a:t>
            </a:r>
            <a:r>
              <a:rPr lang="nl-NL" b="1" i="0" dirty="0">
                <a:solidFill>
                  <a:srgbClr val="354053"/>
                </a:solidFill>
                <a:effectLst/>
                <a:latin typeface="Roboto-Light"/>
              </a:rPr>
              <a:t>palliatieve</a:t>
            </a:r>
            <a:r>
              <a:rPr lang="nl-NL" b="0" i="0" dirty="0">
                <a:solidFill>
                  <a:srgbClr val="354053"/>
                </a:solidFill>
                <a:effectLst/>
                <a:latin typeface="Roboto-Light"/>
              </a:rPr>
              <a:t> zorg. Het nieuwe zorgmodel besteedt daarbij veel meer aandacht aan nazorg.</a:t>
            </a:r>
          </a:p>
          <a:p>
            <a:endParaRPr lang="nl-NL" i="1" dirty="0"/>
          </a:p>
          <a:p>
            <a:pPr algn="l"/>
            <a:r>
              <a:rPr lang="nl-NL" b="0" i="0" dirty="0">
                <a:solidFill>
                  <a:srgbClr val="354053"/>
                </a:solidFill>
                <a:effectLst/>
                <a:latin typeface="Roboto-Light"/>
              </a:rPr>
              <a:t>De geschiedenis van wat nu palliatieve zorg heet, gaat terug tot de 4e eeuw. In die periode werd voor het eerst de naam </a:t>
            </a:r>
            <a:r>
              <a:rPr lang="nl-NL" b="1" i="0" dirty="0">
                <a:solidFill>
                  <a:srgbClr val="354053"/>
                </a:solidFill>
                <a:effectLst/>
                <a:latin typeface="Roboto-Bold"/>
              </a:rPr>
              <a:t>hospice</a:t>
            </a:r>
            <a:r>
              <a:rPr lang="nl-NL" b="0" i="0" dirty="0">
                <a:solidFill>
                  <a:srgbClr val="354053"/>
                </a:solidFill>
                <a:effectLst/>
                <a:latin typeface="Roboto-Light"/>
              </a:rPr>
              <a:t> gebruikt. Oorspronkelijk waren het rusthuizen voor vermoeide </a:t>
            </a:r>
            <a:r>
              <a:rPr lang="nl-NL" b="1" i="0" dirty="0">
                <a:solidFill>
                  <a:srgbClr val="354053"/>
                </a:solidFill>
                <a:effectLst/>
                <a:latin typeface="Roboto-Bold"/>
              </a:rPr>
              <a:t>pelgrimsreizigers</a:t>
            </a:r>
            <a:r>
              <a:rPr lang="nl-NL" b="0" i="0" dirty="0">
                <a:solidFill>
                  <a:srgbClr val="354053"/>
                </a:solidFill>
                <a:effectLst/>
                <a:latin typeface="Roboto-Light"/>
              </a:rPr>
              <a:t> in Europa. Maar pelgrims konden er niet alleen uitrusten, ze kregen steeds vaker fysieke verzorging. Ook omwonenden gingen steeds vaker naar een hospice om zorg te vragen.</a:t>
            </a:r>
          </a:p>
          <a:p>
            <a:pPr algn="l"/>
            <a:r>
              <a:rPr lang="nl-NL" b="0" i="0" dirty="0">
                <a:solidFill>
                  <a:srgbClr val="354053"/>
                </a:solidFill>
                <a:effectLst/>
                <a:latin typeface="Roboto-Light"/>
              </a:rPr>
              <a:t>Het hospice zoals wij dit nu kennen, is ontstaan na de oorlog. In 1967 werd het eerste hospice in gebruik genomen: het St. </a:t>
            </a:r>
            <a:r>
              <a:rPr lang="nl-NL" b="0" i="0" dirty="0" err="1">
                <a:solidFill>
                  <a:srgbClr val="354053"/>
                </a:solidFill>
                <a:effectLst/>
                <a:latin typeface="Roboto-Light"/>
              </a:rPr>
              <a:t>Christopher’s</a:t>
            </a:r>
            <a:r>
              <a:rPr lang="nl-NL" b="0" i="0" dirty="0">
                <a:solidFill>
                  <a:srgbClr val="354053"/>
                </a:solidFill>
                <a:effectLst/>
                <a:latin typeface="Roboto-Light"/>
              </a:rPr>
              <a:t> Hospice in Londen. Het werd opgericht door een Engelse verpleegkundige en arts: Dame </a:t>
            </a:r>
            <a:r>
              <a:rPr lang="nl-NL" b="0" i="0" dirty="0" err="1">
                <a:solidFill>
                  <a:srgbClr val="354053"/>
                </a:solidFill>
                <a:effectLst/>
                <a:latin typeface="Roboto-Light"/>
              </a:rPr>
              <a:t>Cicely</a:t>
            </a:r>
            <a:r>
              <a:rPr lang="nl-NL" b="0" i="0" dirty="0">
                <a:solidFill>
                  <a:srgbClr val="354053"/>
                </a:solidFill>
                <a:effectLst/>
                <a:latin typeface="Roboto-Light"/>
              </a:rPr>
              <a:t> </a:t>
            </a:r>
            <a:r>
              <a:rPr lang="nl-NL" b="0" i="0" dirty="0" err="1">
                <a:solidFill>
                  <a:srgbClr val="354053"/>
                </a:solidFill>
                <a:effectLst/>
                <a:latin typeface="Roboto-Light"/>
              </a:rPr>
              <a:t>Saunders</a:t>
            </a:r>
            <a:r>
              <a:rPr lang="nl-NL" b="0" i="0" dirty="0">
                <a:solidFill>
                  <a:srgbClr val="354053"/>
                </a:solidFill>
                <a:effectLst/>
                <a:latin typeface="Roboto-Light"/>
              </a:rPr>
              <a:t>. In dit hospice kwamen mensen terecht die ongeneeslijk ziek waren, maar voor wie geen mogelijkheid bestond om thuis te sterven. De zorg en aandacht in de ziekenhuizen waren daar niet op ingericht. In het hospice kregen de mensen wel de zorg en aandacht die ze verdienden.</a:t>
            </a:r>
          </a:p>
          <a:p>
            <a:pPr algn="l"/>
            <a:r>
              <a:rPr lang="nl-NL" b="0" i="0" dirty="0">
                <a:solidFill>
                  <a:srgbClr val="354053"/>
                </a:solidFill>
                <a:effectLst/>
                <a:latin typeface="Roboto-Light"/>
              </a:rPr>
              <a:t>Vanuit hier is de palliatieve zorg ontstaan zoals we die nu kennen. Eerst op andere plekken in Groot-Brittannië, daarna in de Verenigde Staten, Canada en Australië en pas in de jaren tachtig namen ook Europese landen deze visie over.</a:t>
            </a:r>
          </a:p>
          <a:p>
            <a:pPr algn="l"/>
            <a:endParaRPr lang="nl-NL" b="0" i="0" dirty="0">
              <a:solidFill>
                <a:srgbClr val="354053"/>
              </a:solidFill>
              <a:effectLst/>
              <a:latin typeface="Roboto-Light"/>
            </a:endParaRPr>
          </a:p>
          <a:p>
            <a:r>
              <a:rPr lang="nl-NL" b="0" i="0" dirty="0">
                <a:solidFill>
                  <a:srgbClr val="354053"/>
                </a:solidFill>
                <a:effectLst/>
                <a:latin typeface="Roboto-Light"/>
              </a:rPr>
              <a:t>Er werd steeds meer kennis opgedaan over bijvoorbeeld pijn- en </a:t>
            </a:r>
            <a:r>
              <a:rPr lang="nl-NL" b="1" i="0" dirty="0">
                <a:solidFill>
                  <a:srgbClr val="354053"/>
                </a:solidFill>
                <a:effectLst/>
                <a:latin typeface="Roboto-Bold"/>
              </a:rPr>
              <a:t>symptoombestrijding</a:t>
            </a:r>
            <a:r>
              <a:rPr lang="nl-NL" b="0" i="0" dirty="0">
                <a:solidFill>
                  <a:srgbClr val="354053"/>
                </a:solidFill>
                <a:effectLst/>
                <a:latin typeface="Roboto-Light"/>
              </a:rPr>
              <a:t> en hoe je die kon inzetten. Ook werd er vaker wetenschappelijk onderzoek uitgevoerd naar het effect van deze vorm van zorg. Hospicemedewerkers deelden hun kennis en gaven onderwijs aan andere zorgmedewerkers. Zo kreeg de palliatieve zorg in de jaren zeventig en tachtig steeds meer vorm. In 1987 werd de palliatieve geneeskunde een erkend specialisme.</a:t>
            </a:r>
            <a:endParaRPr lang="nl-NL" dirty="0"/>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t>Zie voor meer informatie. De Ruijter C. Verdieping palliatieve zorg. Meppel: Boom beroepsonderwijs; 2021. </a:t>
            </a:r>
            <a:r>
              <a:rPr lang="nl-NL" sz="1200" dirty="0" err="1"/>
              <a:t>blz</a:t>
            </a:r>
            <a:r>
              <a:rPr lang="nl-NL" sz="1200" dirty="0"/>
              <a:t> 12-15.</a:t>
            </a:r>
          </a:p>
          <a:p>
            <a:endParaRPr lang="nl-NL" dirty="0"/>
          </a:p>
        </p:txBody>
      </p:sp>
      <p:sp>
        <p:nvSpPr>
          <p:cNvPr id="4" name="Tijdelijke aanduiding voor dianummer 3"/>
          <p:cNvSpPr>
            <a:spLocks noGrp="1"/>
          </p:cNvSpPr>
          <p:nvPr>
            <p:ph type="sldNum" sz="quarter" idx="5"/>
          </p:nvPr>
        </p:nvSpPr>
        <p:spPr/>
        <p:txBody>
          <a:bodyPr/>
          <a:lstStyle/>
          <a:p>
            <a:fld id="{2C52C399-E1AD-4F92-9873-EEFDA5933A60}" type="slidenum">
              <a:rPr lang="nl-NL" smtClean="0"/>
              <a:t>11</a:t>
            </a:fld>
            <a:endParaRPr lang="nl-NL"/>
          </a:p>
        </p:txBody>
      </p:sp>
    </p:spTree>
    <p:extLst>
      <p:ext uri="{BB962C8B-B14F-4D97-AF65-F5344CB8AC3E}">
        <p14:creationId xmlns:p14="http://schemas.microsoft.com/office/powerpoint/2010/main" val="226036023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Bovenstaande websites zijn opgenomen voor zowel docenten als studenten als verdiepingsmateriaal.</a:t>
            </a:r>
          </a:p>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105</a:t>
            </a:fld>
            <a:endParaRPr lang="nl-NL"/>
          </a:p>
        </p:txBody>
      </p:sp>
    </p:spTree>
    <p:extLst>
      <p:ext uri="{BB962C8B-B14F-4D97-AF65-F5344CB8AC3E}">
        <p14:creationId xmlns:p14="http://schemas.microsoft.com/office/powerpoint/2010/main" val="146142254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Deze les is gebaseerd op onderstaande handreiking:</a:t>
            </a:r>
          </a:p>
          <a:p>
            <a:endParaRPr lang="nl-NL" dirty="0"/>
          </a:p>
          <a:p>
            <a:r>
              <a:rPr lang="nl-NL" dirty="0"/>
              <a:t>Amsterdam UMC. Handreiking Onderwijs voor palliatieve zorg aan patiënten met een migratieachtergrond. Amsterdam, 2019.</a:t>
            </a:r>
          </a:p>
          <a:p>
            <a:r>
              <a:rPr lang="nl-NL" b="0" dirty="0"/>
              <a:t>https://palliaweb.nl/getmedia/f628f8da-9348-4c28-b16e-c43d8e24ddf8/Handreiking_Onderwijsmigranten-mbo-3-4-en-hbo_def-1-(1).pdf</a:t>
            </a:r>
          </a:p>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106</a:t>
            </a:fld>
            <a:endParaRPr lang="nl-NL"/>
          </a:p>
        </p:txBody>
      </p:sp>
    </p:spTree>
    <p:extLst>
      <p:ext uri="{BB962C8B-B14F-4D97-AF65-F5344CB8AC3E}">
        <p14:creationId xmlns:p14="http://schemas.microsoft.com/office/powerpoint/2010/main" val="97130245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107</a:t>
            </a:fld>
            <a:endParaRPr lang="nl-NL"/>
          </a:p>
        </p:txBody>
      </p:sp>
    </p:spTree>
    <p:extLst>
      <p:ext uri="{BB962C8B-B14F-4D97-AF65-F5344CB8AC3E}">
        <p14:creationId xmlns:p14="http://schemas.microsoft.com/office/powerpoint/2010/main" val="88652801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Deze e-</a:t>
            </a:r>
            <a:r>
              <a:rPr lang="nl-NL" dirty="0" err="1"/>
              <a:t>learning</a:t>
            </a:r>
            <a:r>
              <a:rPr lang="nl-NL" dirty="0"/>
              <a:t> komt van: </a:t>
            </a:r>
          </a:p>
          <a:p>
            <a:r>
              <a:rPr lang="nl-NL" dirty="0"/>
              <a:t>Amsterdam UMC. E-</a:t>
            </a:r>
            <a:r>
              <a:rPr lang="nl-NL" dirty="0" err="1"/>
              <a:t>learning</a:t>
            </a:r>
            <a:r>
              <a:rPr lang="nl-NL" dirty="0"/>
              <a:t>. Palliatieve zorg aan migranten. ZJ. https://prd04177pznlst01.blob.core.windows.net/files/Palliatieve%20zorg%20migranten/story_html5.html</a:t>
            </a:r>
          </a:p>
          <a:p>
            <a:endParaRPr lang="nl-NL" dirty="0"/>
          </a:p>
          <a:p>
            <a:r>
              <a:rPr lang="nl-NL" dirty="0"/>
              <a:t>Onderstaande informatie over doel, doelgroep, vorm en competenties komt uit: </a:t>
            </a:r>
          </a:p>
          <a:p>
            <a:r>
              <a:rPr lang="nl-NL" dirty="0"/>
              <a:t>Amsterdam UMC. Handreiking Onderwijs voor palliatieve zorg aan patiënten met een migratieachtergrond. Amsterdam, 2019. Blz. 5-6.</a:t>
            </a:r>
          </a:p>
          <a:p>
            <a:r>
              <a:rPr lang="nl-NL" b="0" dirty="0"/>
              <a:t>https://palliaweb.nl/getmedia/f628f8da-9348-4c28-b16e-c43d8e24ddf8/Handreiking_Onderwijsmigranten-mbo-3-4-en-hbo_def-1-(1).pdf</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In deze handreiking is meer informatie te vinden over de e-</a:t>
            </a:r>
            <a:r>
              <a:rPr lang="nl-NL" dirty="0" err="1"/>
              <a:t>learning</a:t>
            </a:r>
            <a:r>
              <a:rPr lang="nl-NL" dirty="0"/>
              <a:t>.</a:t>
            </a:r>
          </a:p>
          <a:p>
            <a:endParaRPr lang="nl-NL" dirty="0"/>
          </a:p>
          <a:p>
            <a:r>
              <a:rPr lang="nl-NL" dirty="0"/>
              <a:t>Studenten hebben een koptelefoon nodig </a:t>
            </a:r>
            <a:r>
              <a:rPr lang="nl-NL" dirty="0" err="1"/>
              <a:t>ivm</a:t>
            </a:r>
            <a:r>
              <a:rPr lang="nl-NL" dirty="0"/>
              <a:t>  filmpjes</a:t>
            </a:r>
          </a:p>
          <a:p>
            <a:endParaRPr lang="nl-NL" dirty="0"/>
          </a:p>
          <a:p>
            <a:r>
              <a:rPr lang="nl-NL" dirty="0"/>
              <a:t>De student doet kennis op over zorg aan migranten en specifieke thema’s m.b.t zorg aan migranten in de laatste levensfase. Deze kennis past de student toe in meerdere casussen. Daarnaast zitten er ook open reflectievragen in die de student aanzetten tot nadenken over eigen waarden en normen en hoe dat hun visie op goede zorg in de laatste levensfase beïnvloedt. </a:t>
            </a:r>
          </a:p>
          <a:p>
            <a:r>
              <a:rPr lang="nl-NL" dirty="0"/>
              <a:t>STUDIELAST 1 uur (als men de gehele e-</a:t>
            </a:r>
            <a:r>
              <a:rPr lang="nl-NL" dirty="0" err="1"/>
              <a:t>learning</a:t>
            </a:r>
            <a:r>
              <a:rPr lang="nl-NL" dirty="0"/>
              <a:t> doorloopt) </a:t>
            </a:r>
          </a:p>
          <a:p>
            <a:r>
              <a:rPr lang="nl-NL" dirty="0"/>
              <a:t>DOELGROEPEN MBO-3-4 en HBO </a:t>
            </a:r>
          </a:p>
          <a:p>
            <a:r>
              <a:rPr lang="nl-NL" dirty="0"/>
              <a:t>VORM E-</a:t>
            </a:r>
            <a:r>
              <a:rPr lang="nl-NL" dirty="0" err="1"/>
              <a:t>learning</a:t>
            </a:r>
            <a:r>
              <a:rPr lang="nl-NL" dirty="0"/>
              <a:t>, individueel</a:t>
            </a:r>
          </a:p>
          <a:p>
            <a:endParaRPr lang="nl-NL" dirty="0"/>
          </a:p>
          <a:p>
            <a:r>
              <a:rPr lang="nl-NL" dirty="0"/>
              <a:t>COMPETENTIES </a:t>
            </a:r>
          </a:p>
          <a:p>
            <a:r>
              <a:rPr lang="nl-NL" dirty="0"/>
              <a:t>- De vier dimensies van palliatieve zorg (fysiek, psychisch, sociaal en spiritueel) komen aan bod. </a:t>
            </a:r>
          </a:p>
          <a:p>
            <a:r>
              <a:rPr lang="nl-NL" dirty="0"/>
              <a:t>- Kennis van en respect voor culturele aspecten, verschillende levensovertuigingen en manieren van omgaan met ziekte en lijden. </a:t>
            </a:r>
          </a:p>
          <a:p>
            <a:r>
              <a:rPr lang="nl-NL" dirty="0"/>
              <a:t>- Aandacht voor sociale omgeving van de patiënt en mantelzorgondersteuning. </a:t>
            </a:r>
          </a:p>
          <a:p>
            <a:r>
              <a:rPr lang="nl-NL" dirty="0"/>
              <a:t>- Bewustzijn van eigen normen, waarden en referentiekader en de mogelijke invloed daarvan op het professionele handelen. </a:t>
            </a:r>
          </a:p>
          <a:p>
            <a:r>
              <a:rPr lang="nl-NL" dirty="0"/>
              <a:t>- Inzicht in eigen visie op de laatste levensfase als voorbereiding op nadenken over ethische vraagstukken. </a:t>
            </a:r>
          </a:p>
          <a:p>
            <a:r>
              <a:rPr lang="nl-NL" dirty="0"/>
              <a:t>- Af te stemmen met patiënt en naasten, bijvoorbeeld m.b.t. de verwachtingen van zorgverlening. </a:t>
            </a:r>
          </a:p>
          <a:p>
            <a:r>
              <a:rPr lang="nl-NL" dirty="0"/>
              <a:t>- Bewustzijn van bestaande taboes op de dood en introductie op communicatie over de laatste levensfase</a:t>
            </a:r>
          </a:p>
          <a:p>
            <a:endParaRPr lang="nl-NL" dirty="0"/>
          </a:p>
          <a:p>
            <a:r>
              <a:rPr lang="nl-NL" dirty="0"/>
              <a:t>Inhoud e-</a:t>
            </a:r>
            <a:r>
              <a:rPr lang="nl-NL" dirty="0" err="1"/>
              <a:t>learning</a:t>
            </a:r>
            <a:r>
              <a:rPr lang="nl-NL" dirty="0"/>
              <a:t> </a:t>
            </a:r>
          </a:p>
          <a:p>
            <a:r>
              <a:rPr lang="nl-NL" dirty="0"/>
              <a:t>De e-</a:t>
            </a:r>
            <a:r>
              <a:rPr lang="nl-NL" dirty="0" err="1"/>
              <a:t>learning</a:t>
            </a:r>
            <a:r>
              <a:rPr lang="nl-NL" dirty="0"/>
              <a:t> bestaat uit verschillende onderdelen waarin een samenstelling van thema’s behandeld wordt. De e-</a:t>
            </a:r>
            <a:r>
              <a:rPr lang="nl-NL" dirty="0" err="1"/>
              <a:t>learning</a:t>
            </a:r>
            <a:r>
              <a:rPr lang="nl-NL" dirty="0"/>
              <a:t> kan chronologisch doorlopen worden, maar ook per onderdeel worden gemaakt. Wanneer de student stopt, kan de student deze weer hervatten op de plek waar de student gebleven was. </a:t>
            </a:r>
          </a:p>
          <a:p>
            <a:r>
              <a:rPr lang="nl-NL" dirty="0"/>
              <a:t>Indeling thema’s </a:t>
            </a:r>
          </a:p>
          <a:p>
            <a:pPr marL="228600" indent="-228600">
              <a:buAutoNum type="arabicPeriod"/>
            </a:pPr>
            <a:r>
              <a:rPr lang="nl-NL" dirty="0"/>
              <a:t>Inleiding zorg aan migranten (15 min) </a:t>
            </a:r>
          </a:p>
          <a:p>
            <a:pPr marL="0" indent="0">
              <a:buNone/>
            </a:pPr>
            <a:r>
              <a:rPr lang="nl-NL" dirty="0"/>
              <a:t>	o (niet-Westerse) Migranten in Nederland, cijfers en achtergrond </a:t>
            </a:r>
          </a:p>
          <a:p>
            <a:pPr marL="0" indent="0">
              <a:buNone/>
            </a:pPr>
            <a:r>
              <a:rPr lang="nl-NL" dirty="0"/>
              <a:t>	o Cultuur en reflectie op cultuurverschillen </a:t>
            </a:r>
          </a:p>
          <a:p>
            <a:pPr marL="0" indent="0">
              <a:buNone/>
            </a:pPr>
            <a:r>
              <a:rPr lang="nl-NL" dirty="0"/>
              <a:t>	o Belangrijke aspecten bij zorg aan migranten: opleidingsniveau, taalbarrière, geloofsovertuiging, generatieverschillen en persoonlijkheid </a:t>
            </a:r>
          </a:p>
          <a:p>
            <a:pPr marL="0" indent="0">
              <a:buNone/>
            </a:pPr>
            <a:r>
              <a:rPr lang="nl-NL" dirty="0"/>
              <a:t>2. Familie en gemeenschap</a:t>
            </a:r>
          </a:p>
          <a:p>
            <a:pPr marL="0" indent="0">
              <a:buNone/>
            </a:pPr>
            <a:r>
              <a:rPr lang="nl-NL" dirty="0"/>
              <a:t>	o Groeiende afhankelijkheid (15 min) 	</a:t>
            </a:r>
          </a:p>
          <a:p>
            <a:pPr marL="0" indent="0">
              <a:buNone/>
            </a:pPr>
            <a:r>
              <a:rPr lang="nl-NL" dirty="0"/>
              <a:t>	o Zorg door familie </a:t>
            </a:r>
          </a:p>
          <a:p>
            <a:pPr marL="0" indent="0">
              <a:buNone/>
            </a:pPr>
            <a:r>
              <a:rPr lang="nl-NL" dirty="0"/>
              <a:t>	o LEARN methode </a:t>
            </a:r>
          </a:p>
          <a:p>
            <a:pPr marL="0" indent="0">
              <a:buNone/>
            </a:pPr>
            <a:r>
              <a:rPr lang="nl-NL" dirty="0"/>
              <a:t>	o Casus 1: (1) omgaan met familieleden (2) aansluiten bij beperkte kennis van ziekten (3) toepassen van de LEARN methode </a:t>
            </a:r>
          </a:p>
          <a:p>
            <a:pPr marL="0" indent="0">
              <a:buNone/>
            </a:pPr>
            <a:r>
              <a:rPr lang="nl-NL" dirty="0"/>
              <a:t>3. Hoop en waardige zorg (15 min) </a:t>
            </a:r>
          </a:p>
          <a:p>
            <a:pPr marL="0" indent="0">
              <a:buNone/>
            </a:pPr>
            <a:r>
              <a:rPr lang="nl-NL" dirty="0"/>
              <a:t>	o Hoop en realisme 	</a:t>
            </a:r>
          </a:p>
          <a:p>
            <a:pPr marL="0" indent="0">
              <a:buNone/>
            </a:pPr>
            <a:r>
              <a:rPr lang="nl-NL" dirty="0"/>
              <a:t>	o Casus 2: (1) waardige zorgverlening (2) omgaan met een taalbarrière </a:t>
            </a:r>
          </a:p>
          <a:p>
            <a:pPr marL="0" indent="0">
              <a:buNone/>
            </a:pPr>
            <a:r>
              <a:rPr lang="nl-NL" dirty="0"/>
              <a:t>	o Communicatie over het levenseinde </a:t>
            </a:r>
          </a:p>
          <a:p>
            <a:pPr marL="0" indent="0">
              <a:buNone/>
            </a:pPr>
            <a:r>
              <a:rPr lang="nl-NL" dirty="0"/>
              <a:t>4. Waardige laatste dagen (15 min) </a:t>
            </a:r>
          </a:p>
          <a:p>
            <a:pPr marL="0" indent="0">
              <a:buNone/>
            </a:pPr>
            <a:r>
              <a:rPr lang="nl-NL" dirty="0"/>
              <a:t>	o Geloofsovertuiging en geloofsbeoefening. </a:t>
            </a:r>
          </a:p>
          <a:p>
            <a:pPr marL="0" indent="0">
              <a:buNone/>
            </a:pPr>
            <a:r>
              <a:rPr lang="nl-NL" dirty="0"/>
              <a:t>	o De laatste dagen &amp; sterven: Bezoek, pijn, doorbehandelen en rituelen </a:t>
            </a:r>
          </a:p>
          <a:p>
            <a:pPr marL="0" indent="0">
              <a:buNone/>
            </a:pPr>
            <a:r>
              <a:rPr lang="nl-NL" dirty="0"/>
              <a:t>	o Casus 3: (1) pijn bestrijding (2) doorbehandelen (3) omgaan met familie </a:t>
            </a:r>
          </a:p>
          <a:p>
            <a:pPr marL="0" indent="0">
              <a:buNone/>
            </a:pPr>
            <a:r>
              <a:rPr lang="nl-NL" dirty="0"/>
              <a:t>	o Na het sterven </a:t>
            </a:r>
          </a:p>
          <a:p>
            <a:pPr marL="0" indent="0">
              <a:buNone/>
            </a:pPr>
            <a:r>
              <a:rPr lang="nl-NL" dirty="0"/>
              <a:t>5. Eindtoets (10 min) </a:t>
            </a:r>
          </a:p>
          <a:p>
            <a:pPr marL="0" indent="0">
              <a:buNone/>
            </a:pPr>
            <a:r>
              <a:rPr lang="nl-NL" dirty="0"/>
              <a:t>6. Meer informatie: Links naar websites met meer informatie over palliatieve zorg aan migranten </a:t>
            </a:r>
          </a:p>
          <a:p>
            <a:pPr marL="0" indent="0">
              <a:buNone/>
            </a:pPr>
            <a:endParaRPr lang="nl-NL" dirty="0"/>
          </a:p>
          <a:p>
            <a:pPr marL="0" indent="0">
              <a:buNone/>
            </a:pPr>
            <a:r>
              <a:rPr lang="nl-NL" dirty="0"/>
              <a:t>Aanbeveling voor MBO-3. </a:t>
            </a:r>
          </a:p>
          <a:p>
            <a:pPr marL="0" indent="0">
              <a:buNone/>
            </a:pPr>
            <a:r>
              <a:rPr lang="nl-NL" dirty="0"/>
              <a:t>Door de hoeveelheid tekst in de e-</a:t>
            </a:r>
            <a:r>
              <a:rPr lang="nl-NL" dirty="0" err="1"/>
              <a:t>learning</a:t>
            </a:r>
            <a:r>
              <a:rPr lang="nl-NL" dirty="0"/>
              <a:t> raden we aan om de e-</a:t>
            </a:r>
            <a:r>
              <a:rPr lang="nl-NL" dirty="0" err="1"/>
              <a:t>learning</a:t>
            </a:r>
            <a:r>
              <a:rPr lang="nl-NL" dirty="0"/>
              <a:t> per deel of een combinatie van delen te behandelen. </a:t>
            </a:r>
          </a:p>
          <a:p>
            <a:pPr marL="0" indent="0">
              <a:buNone/>
            </a:pPr>
            <a:r>
              <a:rPr lang="nl-NL" dirty="0"/>
              <a:t>De derde casus is mogelijk minder relevant voor niveau 3. </a:t>
            </a:r>
          </a:p>
          <a:p>
            <a:pPr marL="0" indent="0">
              <a:buNone/>
            </a:pPr>
            <a:r>
              <a:rPr lang="nl-NL" dirty="0"/>
              <a:t>Deze casus gaat over pijnbestrijding en doorbehandelen in de laatste dagen. Zorgverleners van niveau 3 zijn mogelijk minder betrokken bij deze beslissingen. </a:t>
            </a:r>
          </a:p>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108</a:t>
            </a:fld>
            <a:endParaRPr lang="nl-NL"/>
          </a:p>
        </p:txBody>
      </p:sp>
    </p:spTree>
    <p:extLst>
      <p:ext uri="{BB962C8B-B14F-4D97-AF65-F5344CB8AC3E}">
        <p14:creationId xmlns:p14="http://schemas.microsoft.com/office/powerpoint/2010/main" val="34843943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Onderstaande opdracht komt uit: </a:t>
            </a:r>
          </a:p>
          <a:p>
            <a:r>
              <a:rPr lang="nl-NL" dirty="0"/>
              <a:t>Amsterdam UMC. Handreiking Onderwijs voor palliatieve zorg aan patiënten met een migratieachtergrond. Amsterdam, 2019. Blz. 7-11.</a:t>
            </a:r>
          </a:p>
          <a:p>
            <a:r>
              <a:rPr lang="nl-NL" b="0" dirty="0"/>
              <a:t>https://palliaweb.nl/getmedia/f628f8da-9348-4c28-b16e-c43d8e24ddf8/Handreiking_Onderwijsmigranten-mbo-3-4-en-hbo_def-1-(1).pdf</a:t>
            </a:r>
          </a:p>
          <a:p>
            <a:endParaRPr lang="nl-NL" dirty="0"/>
          </a:p>
          <a:p>
            <a:r>
              <a:rPr lang="nl-NL" dirty="0"/>
              <a:t>Er is zowel een opdracht beschikbaar voor MBO3/4 en HBO.</a:t>
            </a:r>
          </a:p>
          <a:p>
            <a:endParaRPr lang="nl-NL" dirty="0"/>
          </a:p>
          <a:p>
            <a:endParaRPr lang="nl-NL" dirty="0"/>
          </a:p>
          <a:p>
            <a:r>
              <a:rPr lang="nl-NL" dirty="0"/>
              <a:t>Opdrachtbeschrijving voor de student </a:t>
            </a:r>
          </a:p>
          <a:p>
            <a:r>
              <a:rPr lang="nl-NL" dirty="0"/>
              <a:t>Een interview over wensen en behoeften in de laatste levensfase. </a:t>
            </a:r>
          </a:p>
          <a:p>
            <a:r>
              <a:rPr lang="nl-NL" dirty="0"/>
              <a:t>In de e-</a:t>
            </a:r>
            <a:r>
              <a:rPr lang="nl-NL" dirty="0" err="1"/>
              <a:t>learning</a:t>
            </a:r>
            <a:r>
              <a:rPr lang="nl-NL" dirty="0"/>
              <a:t> heb je kennis gemaakt met een aantal thema’s die belangrijk zijn voor een waardige laatste levensfase. Je bent te weten gekomen dat het belang van die thema’s per persoon kunnen verschillen. Cultuur, geloofsovertuiging, een taalbarrière, kennis van ziekten en persoonlijkheid spelen hierbij een rol. </a:t>
            </a:r>
          </a:p>
          <a:p>
            <a:endParaRPr lang="nl-NL" dirty="0"/>
          </a:p>
          <a:p>
            <a:r>
              <a:rPr lang="nl-NL" dirty="0"/>
              <a:t>Opdracht </a:t>
            </a:r>
          </a:p>
          <a:p>
            <a:r>
              <a:rPr lang="nl-NL" dirty="0"/>
              <a:t>Je gaat nu een interview afnemen met een medestudent, vriend(in) of familielid. Je gaat deze persoon interviewen over wat voor hem of haar belangrijk is in de laatste fase van het leven. Kies een persoon met een andere cultuur, afkomst of geloofsovertuiging dan jijzelf. Dit kan iemand zijn die in een ander land geboren is, of iemand waarvan de ouders in een ander land geboren zijn dan jij. Of iemand die een andere geloofsovertuiging heeft dan jij. Ken je die niet, dan kan je ook iemand interviewen die een stuk ouder is dan jij. Het is de bedoeling dat je in het interview kennismaakt met een perspectief dat mogelijk anders is dan die van jou. Je verwerkt je bevinden in een verslag of een vlog </a:t>
            </a:r>
          </a:p>
          <a:p>
            <a:endParaRPr lang="nl-NL" dirty="0"/>
          </a:p>
          <a:p>
            <a:r>
              <a:rPr lang="nl-NL" dirty="0"/>
              <a:t>Het interview </a:t>
            </a:r>
          </a:p>
          <a:p>
            <a:r>
              <a:rPr lang="nl-NL" dirty="0"/>
              <a:t>Bij het afnemen van het interview maak je gebruik van een aantal open vragen over de laatste levensfase. Open vragen zijn vragen die je niet met ‘ja’ of ‘nee’ kunt beantwoorden. Daarna ga je dieper in op wat de persoon vertelt. Het is de bedoeling dat er drie thema’s uit de e-</a:t>
            </a:r>
            <a:r>
              <a:rPr lang="nl-NL" dirty="0" err="1"/>
              <a:t>learning</a:t>
            </a:r>
            <a:r>
              <a:rPr lang="nl-NL" dirty="0"/>
              <a:t> terug komen in je interview. De thema’s staan hieronder kort beschreven. Als de geïnterviewde zelf over één van de thema’s begint dan kun je er op doorvragen. Als de geïnterviewde er niet zelf over begint, kun je zelf de onderwerpen daarna aansnijden. Per thema staan een aantal open vragen beschreven. Deze vragen kun je gebruiken voor het interview. </a:t>
            </a:r>
          </a:p>
          <a:p>
            <a:endParaRPr lang="nl-NL" dirty="0"/>
          </a:p>
          <a:p>
            <a:pPr marL="228600" indent="-228600">
              <a:buAutoNum type="arabicPeriod"/>
            </a:pPr>
            <a:r>
              <a:rPr lang="nl-NL" dirty="0"/>
              <a:t>Maak een lijstje met vragen </a:t>
            </a:r>
          </a:p>
          <a:p>
            <a:pPr marL="0" indent="0">
              <a:buNone/>
            </a:pPr>
            <a:r>
              <a:rPr lang="nl-NL" dirty="0"/>
              <a:t>Maak een lijstje met vragen voor afname van het interview. Gebruik een aantal algemene open vragen en een aantal vragen per thema. </a:t>
            </a:r>
          </a:p>
          <a:p>
            <a:pPr marL="0" indent="0">
              <a:buNone/>
            </a:pPr>
            <a:r>
              <a:rPr lang="nl-NL" dirty="0"/>
              <a:t>Deze open vragen kun je gebruiken </a:t>
            </a:r>
          </a:p>
          <a:p>
            <a:pPr marL="0" indent="0">
              <a:buNone/>
            </a:pPr>
            <a:r>
              <a:rPr lang="nl-NL" dirty="0"/>
              <a:t>	1. Wat is belangrijk voor je in de laatste fase? </a:t>
            </a:r>
          </a:p>
          <a:p>
            <a:pPr marL="0" indent="0">
              <a:buNone/>
            </a:pPr>
            <a:r>
              <a:rPr lang="nl-NL" dirty="0"/>
              <a:t>	2. Wat betekent de laatste fase voor je? </a:t>
            </a:r>
          </a:p>
          <a:p>
            <a:pPr marL="0" indent="0">
              <a:buNone/>
            </a:pPr>
            <a:r>
              <a:rPr lang="nl-NL" dirty="0"/>
              <a:t>	3. Waar zou je kracht uithalen? En, wat heb je daar voor nodig? </a:t>
            </a:r>
          </a:p>
          <a:p>
            <a:pPr marL="0" indent="0">
              <a:buNone/>
            </a:pPr>
            <a:r>
              <a:rPr lang="nl-NL" dirty="0"/>
              <a:t>	4. Is er nog iets dat je zou willen doen? </a:t>
            </a:r>
          </a:p>
          <a:p>
            <a:pPr marL="0" indent="0">
              <a:buNone/>
            </a:pPr>
            <a:r>
              <a:rPr lang="nl-NL" dirty="0"/>
              <a:t>	5. Waar zou je de laatste fase willen doorbrengen? </a:t>
            </a:r>
          </a:p>
          <a:p>
            <a:pPr marL="0" indent="0">
              <a:buNone/>
            </a:pPr>
            <a:r>
              <a:rPr lang="nl-NL" dirty="0"/>
              <a:t>	6. Wat betekent sterven voor je? </a:t>
            </a:r>
          </a:p>
          <a:p>
            <a:pPr marL="0" indent="0">
              <a:buNone/>
            </a:pPr>
            <a:endParaRPr lang="nl-NL" dirty="0"/>
          </a:p>
          <a:p>
            <a:pPr marL="0" indent="0">
              <a:buNone/>
            </a:pPr>
            <a:r>
              <a:rPr lang="nl-NL" dirty="0"/>
              <a:t>Deze thema’s en bijbehorende vragen kan je gebruiken </a:t>
            </a:r>
          </a:p>
          <a:p>
            <a:pPr marL="0" indent="0">
              <a:buNone/>
            </a:pPr>
            <a:r>
              <a:rPr lang="nl-NL" b="1" dirty="0"/>
              <a:t>Afhankelijk worden </a:t>
            </a:r>
          </a:p>
          <a:p>
            <a:pPr marL="0" indent="0">
              <a:buNone/>
            </a:pPr>
            <a:r>
              <a:rPr lang="nl-NL" dirty="0"/>
              <a:t>Door fysieke of mentale achteruitgang afhankelijk worden, is voor veel mensen lastig. Je kan (sommige) dagelijkse bezigheden niet meer zelf uitvoeren. Zo kan het bijvoorbeeld zijn dat je hulp nodig hebt bij het wassen, dat je (lang) moet wachten op hulp of dat je niet meer zelf kunt beslissen over wanneer je naar buiten gaat. </a:t>
            </a:r>
          </a:p>
          <a:p>
            <a:pPr marL="0" indent="0">
              <a:buNone/>
            </a:pPr>
            <a:r>
              <a:rPr lang="nl-NL" dirty="0"/>
              <a:t>Vraag: Veel mensen vinden het lastig om afhankelijk te worden van anderen. Hoe zou jij dat vinden en hoe zou je daar mee om willen gaan? Hoe zou je willen dat anderen daar mee om zouden gaan? </a:t>
            </a:r>
          </a:p>
          <a:p>
            <a:pPr marL="0" indent="0">
              <a:buNone/>
            </a:pPr>
            <a:endParaRPr lang="nl-NL" dirty="0"/>
          </a:p>
          <a:p>
            <a:pPr marL="0" indent="0">
              <a:buNone/>
            </a:pPr>
            <a:r>
              <a:rPr lang="nl-NL" b="1" dirty="0"/>
              <a:t>Religie </a:t>
            </a:r>
          </a:p>
          <a:p>
            <a:pPr marL="0" indent="0">
              <a:buNone/>
            </a:pPr>
            <a:r>
              <a:rPr lang="nl-NL" dirty="0"/>
              <a:t>Voor veel religieuze mensen is hun religie belangrijk in de laatste levensfase. Veel religieuze mensen geloven dat God of Allah bepaalt over wanneer je ziek wordt en wanneer je dood gaat. Het geloof kan erg helpen bij het omgaan met de ziekte en de naderende dood. Verschillende religies hebben een hebben verschillende visies op de betekenis van de laatste levensfase en het sterven. Er horen vaak ook rituelen bij, zowel dagelijkse rituelen als specifieke rituelen in de laatste dagen. </a:t>
            </a:r>
          </a:p>
          <a:p>
            <a:pPr marL="0" indent="0">
              <a:buNone/>
            </a:pPr>
            <a:r>
              <a:rPr lang="nl-NL" dirty="0"/>
              <a:t>Vraag: Voor veel mensen is religie in de laatste fase belangrijk. Welke rol zou religie voor u spelen in de laatste levensfase? Welke rituelen of religieuze regels zou u belangrijk vinden? </a:t>
            </a:r>
          </a:p>
          <a:p>
            <a:pPr marL="0" indent="0">
              <a:buNone/>
            </a:pPr>
            <a:endParaRPr lang="nl-NL" b="1" dirty="0"/>
          </a:p>
          <a:p>
            <a:pPr marL="0" indent="0">
              <a:buNone/>
            </a:pPr>
            <a:r>
              <a:rPr lang="nl-NL" b="1" dirty="0"/>
              <a:t>Hoop behouden </a:t>
            </a:r>
          </a:p>
          <a:p>
            <a:pPr marL="0" indent="0">
              <a:buNone/>
            </a:pPr>
            <a:r>
              <a:rPr lang="nl-NL" dirty="0"/>
              <a:t>Voor veel mensen is het behouden van hoop op een zo lang mogelijk leven, of zelfs een wonder, belangrijk in de laatste fase. Ook dit kan een reden zijn om niet te veel te willen weten over de ziekte en prognose. </a:t>
            </a:r>
          </a:p>
          <a:p>
            <a:pPr marL="0" indent="0">
              <a:buNone/>
            </a:pPr>
            <a:r>
              <a:rPr lang="nl-NL" dirty="0"/>
              <a:t>Vraag: Is behoud van hoop op een zo lang mogelijk leven voor u belangrijk? Zouden er daarom dingen zijn die u liever niet wilt weten? Denk aan: de diagnose, informatie over de ziekte of de prognose. </a:t>
            </a:r>
          </a:p>
          <a:p>
            <a:pPr marL="0" indent="0">
              <a:buNone/>
            </a:pPr>
            <a:endParaRPr lang="nl-NL" dirty="0"/>
          </a:p>
          <a:p>
            <a:pPr marL="0" indent="0">
              <a:buNone/>
            </a:pPr>
            <a:r>
              <a:rPr lang="nl-NL" b="1" dirty="0"/>
              <a:t>Zorg en nabijheid door familie </a:t>
            </a:r>
          </a:p>
          <a:p>
            <a:pPr marL="0" indent="0">
              <a:buNone/>
            </a:pPr>
            <a:r>
              <a:rPr lang="nl-NL" dirty="0"/>
              <a:t>Voor sommige mensen is het belangrijk om in de laatste levensfase verzorgd te worden door familie. Ook kan familie nauw betrokken zijn bij medische keuzes in de laatste levensfase </a:t>
            </a:r>
          </a:p>
          <a:p>
            <a:pPr marL="0" indent="0">
              <a:buNone/>
            </a:pPr>
            <a:r>
              <a:rPr lang="nl-NL" dirty="0"/>
              <a:t>Vraag: Wat zou u van familie verwachten of wensen als u in de laatste fase van uw leven bent? Zou u door een familielid verzorgd willen worden? Waarom wel / niet? Door wie zou je keuzes willen laten maken in de laatste levensfase? Door jouzelf of moeten hier ook anderen bij betrokken zijn? </a:t>
            </a:r>
          </a:p>
          <a:p>
            <a:pPr marL="0" indent="0">
              <a:buNone/>
            </a:pPr>
            <a:endParaRPr lang="nl-NL" dirty="0"/>
          </a:p>
          <a:p>
            <a:pPr marL="0" indent="0">
              <a:buNone/>
            </a:pPr>
            <a:r>
              <a:rPr lang="nl-NL" b="1" dirty="0"/>
              <a:t>Waardige zorg </a:t>
            </a:r>
          </a:p>
          <a:p>
            <a:pPr marL="0" indent="0">
              <a:buNone/>
            </a:pPr>
            <a:r>
              <a:rPr lang="nl-NL" dirty="0"/>
              <a:t>Er zijn verschillende meningen over wat goede of waardige zorg is in de laatste levensfase. Dit zijn een aantal onderwerpen die belangrijk zijn: liefdevolle aandacht, goede hygiëne, respect voor lichamelijke integriteit en de voorkeur voor het gewassen willen worden door een man of een vrouw. </a:t>
            </a:r>
          </a:p>
          <a:p>
            <a:pPr marL="0" indent="0">
              <a:buNone/>
            </a:pPr>
            <a:r>
              <a:rPr lang="nl-NL" dirty="0"/>
              <a:t>Vraag: Wat vindt u goede zorg in de laatste fase van het leven? Heeft u wensen m.b.t. door wie u wel of niet verzorgd / gewassen zou willen worden? Hoe zou u willen dat er om wordt gegaan met pijn? </a:t>
            </a:r>
          </a:p>
          <a:p>
            <a:pPr marL="0" indent="0">
              <a:buNone/>
            </a:pPr>
            <a:endParaRPr lang="nl-NL" dirty="0"/>
          </a:p>
          <a:p>
            <a:pPr marL="0" indent="0">
              <a:buNone/>
            </a:pPr>
            <a:r>
              <a:rPr lang="nl-NL" b="1" dirty="0"/>
              <a:t>Rituelen rondom het levenseinde </a:t>
            </a:r>
          </a:p>
          <a:p>
            <a:pPr marL="0" indent="0">
              <a:buNone/>
            </a:pPr>
            <a:r>
              <a:rPr lang="nl-NL" dirty="0"/>
              <a:t>Voor ieder zijn rituelen rondom het levenseinde belangrijk, zowel vóór het sterven als erna. </a:t>
            </a:r>
          </a:p>
          <a:p>
            <a:pPr marL="0" indent="0">
              <a:buNone/>
            </a:pPr>
            <a:r>
              <a:rPr lang="nl-NL" dirty="0"/>
              <a:t>Vraag: Welke rituelen zou u vóór het sterven willen uitvoeren? Welke rituelen zou u willen dat anderen na uw overlijden zullen uitvoeren? </a:t>
            </a:r>
          </a:p>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109</a:t>
            </a:fld>
            <a:endParaRPr lang="nl-NL"/>
          </a:p>
        </p:txBody>
      </p:sp>
    </p:spTree>
    <p:extLst>
      <p:ext uri="{BB962C8B-B14F-4D97-AF65-F5344CB8AC3E}">
        <p14:creationId xmlns:p14="http://schemas.microsoft.com/office/powerpoint/2010/main" val="380189304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Deze casus komt uit: </a:t>
            </a:r>
          </a:p>
          <a:p>
            <a:r>
              <a:rPr lang="nl-NL" dirty="0"/>
              <a:t>Amsterdam UMC. Handreiking Onderwijs voor palliatieve zorg aan patiënten met een migratieachtergrond. Amsterdam, 2019. Blz. 13.</a:t>
            </a:r>
          </a:p>
          <a:p>
            <a:r>
              <a:rPr lang="nl-NL" b="0" dirty="0"/>
              <a:t>https://palliaweb.nl/getmedia/f628f8da-9348-4c28-b16e-c43d8e24ddf8/Handreiking_Onderwijsmigranten-mbo-3-4-en-hbo_def-1-(1).pdf</a:t>
            </a:r>
          </a:p>
          <a:p>
            <a:endParaRPr lang="nl-NL" dirty="0"/>
          </a:p>
          <a:p>
            <a:endParaRPr lang="nl-NL" dirty="0"/>
          </a:p>
          <a:p>
            <a:endParaRPr lang="nl-NL" dirty="0"/>
          </a:p>
          <a:p>
            <a:r>
              <a:rPr lang="nl-NL" dirty="0"/>
              <a:t>CASUSBESPREKING </a:t>
            </a:r>
          </a:p>
          <a:p>
            <a:r>
              <a:rPr lang="nl-NL" dirty="0"/>
              <a:t>INHOUD </a:t>
            </a:r>
          </a:p>
          <a:p>
            <a:r>
              <a:rPr lang="nl-NL" dirty="0"/>
              <a:t>De studenten bespreken aan de hand van vragen samen een casus. Er wordt dieper ingegaan op hoe te reageren op dilemma’s die men kan ervaren bij palliatieve zorg aan patiënten met een migratieachtergrond en het uitwisselen en reflectie op eigen waarden en normen ten aanzien van het levenseinde. </a:t>
            </a:r>
          </a:p>
          <a:p>
            <a:r>
              <a:rPr lang="nl-NL" dirty="0"/>
              <a:t>DUUR 45 min </a:t>
            </a:r>
          </a:p>
          <a:p>
            <a:r>
              <a:rPr lang="nl-NL" dirty="0"/>
              <a:t>DOELGROEP MBO-3-4, HBO </a:t>
            </a:r>
          </a:p>
          <a:p>
            <a:r>
              <a:rPr lang="nl-NL" dirty="0"/>
              <a:t>VORM Klassikale bespreking. Onderdelen kunnen ook in groepjes uitgevoerd worden. </a:t>
            </a:r>
          </a:p>
          <a:p>
            <a:r>
              <a:rPr lang="nl-NL" dirty="0"/>
              <a:t>COMPETENTIES </a:t>
            </a:r>
          </a:p>
          <a:p>
            <a:r>
              <a:rPr lang="nl-NL" dirty="0"/>
              <a:t>- De vier dimensies (fysiek, psychisch, sociaal en spiritueel) komen aan bod in de casus. </a:t>
            </a:r>
          </a:p>
          <a:p>
            <a:r>
              <a:rPr lang="nl-NL" dirty="0"/>
              <a:t>- Kennis van en respect voor culturele aspecten, verschillende levensovertuigingen en manieren van omgaan met ziekte en lijden. </a:t>
            </a:r>
          </a:p>
          <a:p>
            <a:r>
              <a:rPr lang="nl-NL" dirty="0"/>
              <a:t>- Bewustzijn van eigen normen, waarden en referentiekader en de mogelijke invloed daarvan op het professionele handelen. </a:t>
            </a:r>
          </a:p>
          <a:p>
            <a:r>
              <a:rPr lang="nl-NL" dirty="0"/>
              <a:t>- Aandacht voor sociale omgeving van de patiënt en mantelzorgondersteuning. </a:t>
            </a:r>
          </a:p>
          <a:p>
            <a:r>
              <a:rPr lang="nl-NL" dirty="0"/>
              <a:t>- Af te stemmen met patiënt en naasten en communicatie over het levenseinde. </a:t>
            </a:r>
          </a:p>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110</a:t>
            </a:fld>
            <a:endParaRPr lang="nl-NL"/>
          </a:p>
        </p:txBody>
      </p:sp>
    </p:spTree>
    <p:extLst>
      <p:ext uri="{BB962C8B-B14F-4D97-AF65-F5344CB8AC3E}">
        <p14:creationId xmlns:p14="http://schemas.microsoft.com/office/powerpoint/2010/main" val="19912189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Deze casus en de uitwerking komen uit: </a:t>
            </a:r>
          </a:p>
          <a:p>
            <a:r>
              <a:rPr lang="nl-NL" dirty="0"/>
              <a:t>Amsterdam UMC. Handreiking Onderwijs voor palliatieve zorg aan patiënten met een migratieachtergrond. Amsterdam, 2019. Blz. 13-22. </a:t>
            </a:r>
          </a:p>
          <a:p>
            <a:r>
              <a:rPr lang="nl-NL" b="0" dirty="0"/>
              <a:t>https://palliaweb.nl/getmedia/f628f8da-9348-4c28-b16e-c43d8e24ddf8/Handreiking_Onderwijsmigranten-mbo-3-4-en-hbo_def-1-(1).pdf</a:t>
            </a:r>
          </a:p>
          <a:p>
            <a:endParaRPr lang="nl-NL" dirty="0"/>
          </a:p>
          <a:p>
            <a:r>
              <a:rPr lang="nl-NL" dirty="0"/>
              <a:t>Er is zowel een uitwerking voor de docent als een uitwerkformulier voor studenten bijgevoegd (aparte formulieren beschikbaar voor MBO3/4 en HBO).</a:t>
            </a:r>
          </a:p>
          <a:p>
            <a:endParaRPr lang="nl-NL" dirty="0"/>
          </a:p>
          <a:p>
            <a:r>
              <a:rPr lang="nl-NL" dirty="0"/>
              <a:t>Bespreek vraag 1 en 2 klassikaal. </a:t>
            </a:r>
          </a:p>
          <a:p>
            <a:pPr marL="228600" indent="-228600">
              <a:buAutoNum type="arabicPeriod"/>
            </a:pPr>
            <a:r>
              <a:rPr lang="nl-NL" dirty="0"/>
              <a:t>Welke dilemma’s doen zich hier voor? Welke waarden zijn hier met elkaar in conflict?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b="1"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b="1" dirty="0"/>
              <a:t>Antwoorden voor de docent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Dilemma 1. Op wens van familie wordt er geen morfine gegeven aan patiënt die veel pijn heeft, terwijl je niet weet of patiënt dit zelf gewild zou hebben.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Dilemma 2. Op wens van de familie geeft de arts de opdracht om een neussonde in te plaatsen, terwijl jij het idee hebt dat patiënt dit zelf niet wilt.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Waarden: Autonomie van de patiënt (m.b.t. het maken van beslissingen en het vormgeven aan de eigen laatste fase)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Belang en expertise van de familie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Respecteren van cultuur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Niet schaden: in acht nemen van de mogelijke complicaties bij het plaatsen van een neussonde.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Lijden verlichten </a:t>
            </a:r>
          </a:p>
          <a:p>
            <a:pPr marL="0" indent="0">
              <a:buNone/>
            </a:pPr>
            <a:endParaRPr lang="nl-NL" dirty="0"/>
          </a:p>
          <a:p>
            <a:pPr marL="0" indent="0">
              <a:buNone/>
            </a:pPr>
            <a:r>
              <a:rPr lang="nl-NL" dirty="0"/>
              <a:t>2. Wie spelen er in deze casus een rol en wat is voor hen belangrijk? </a:t>
            </a:r>
          </a:p>
          <a:p>
            <a:pPr marL="0" indent="0">
              <a:buNone/>
            </a:pPr>
            <a:endParaRPr lang="nl-NL" dirty="0"/>
          </a:p>
          <a:p>
            <a:pPr marL="0" indent="0">
              <a:buNone/>
            </a:pPr>
            <a:r>
              <a:rPr lang="nl-NL" b="1" dirty="0"/>
              <a:t>Antwoorden voor de docent </a:t>
            </a:r>
          </a:p>
          <a:p>
            <a:pPr marL="0" indent="0">
              <a:buNone/>
            </a:pPr>
            <a:r>
              <a:rPr lang="nl-NL" dirty="0"/>
              <a:t>Arts – Een levenseinde dat past bij de patiënt en goede zorg leveren. </a:t>
            </a:r>
          </a:p>
          <a:p>
            <a:pPr marL="0" indent="0">
              <a:buNone/>
            </a:pPr>
            <a:r>
              <a:rPr lang="nl-NL" dirty="0"/>
              <a:t>Patiënt – Door familie en vrienden omringd worden. Hoop behouden. Afscheid kunnen nemen. Geloofsbeleving en –beoefening (dagelijks 5x het gebed). </a:t>
            </a:r>
          </a:p>
          <a:p>
            <a:pPr marL="0" indent="0">
              <a:buNone/>
            </a:pPr>
            <a:r>
              <a:rPr lang="nl-NL" dirty="0"/>
              <a:t>Directe familieleden: vrouw, zoon en dochter – Willen de patiënt hoop geven. Willen de beste beslissingen maken voor meneer, voor henzelf en in relatie tot Allah. </a:t>
            </a:r>
          </a:p>
          <a:p>
            <a:pPr marL="0" indent="0">
              <a:buNone/>
            </a:pPr>
            <a:r>
              <a:rPr lang="nl-NL" dirty="0"/>
              <a:t>Bezoekende familieleden en kennissen - Patiënt bijstaan en hoop geven. Directe familieleden bijstaan en advies geven. Bezoekende familieleden en kennissen weten over het algemeen minder over de situatie van de patiënt. </a:t>
            </a:r>
          </a:p>
          <a:p>
            <a:pPr marL="0" indent="0">
              <a:buNone/>
            </a:pPr>
            <a:r>
              <a:rPr lang="nl-NL" dirty="0"/>
              <a:t>Verpleegkundige: Zorg geven waarvan jij denkt dat die past bij wat de patiënt wil.</a:t>
            </a:r>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111</a:t>
            </a:fld>
            <a:endParaRPr lang="nl-NL"/>
          </a:p>
        </p:txBody>
      </p:sp>
    </p:spTree>
    <p:extLst>
      <p:ext uri="{BB962C8B-B14F-4D97-AF65-F5344CB8AC3E}">
        <p14:creationId xmlns:p14="http://schemas.microsoft.com/office/powerpoint/2010/main" val="266233440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Deze casus en de uitwerking komen uit: </a:t>
            </a:r>
          </a:p>
          <a:p>
            <a:r>
              <a:rPr lang="nl-NL" dirty="0"/>
              <a:t>Amsterdam UMC. Handreiking Onderwijs voor palliatieve zorg aan patiënten met een migratieachtergrond. Amsterdam, 2019. Blz. 13-22. </a:t>
            </a:r>
          </a:p>
          <a:p>
            <a:r>
              <a:rPr lang="nl-NL" b="0" dirty="0"/>
              <a:t>https://palliaweb.nl/getmedia/f628f8da-9348-4c28-b16e-c43d8e24ddf8/Handreiking_Onderwijsmigranten-mbo-3-4-en-hbo_def-1-(1).pdf</a:t>
            </a:r>
          </a:p>
          <a:p>
            <a:endParaRPr lang="nl-NL" dirty="0"/>
          </a:p>
          <a:p>
            <a:r>
              <a:rPr lang="nl-NL" dirty="0"/>
              <a:t>Er is zowel een uitwerking voor de docent als een uitwerkformulier voor studenten bijgevoegd (aparte formulieren beschikbaar voor MBO3/4 en HBO).</a:t>
            </a:r>
          </a:p>
          <a:p>
            <a:endParaRPr lang="nl-NL" dirty="0"/>
          </a:p>
          <a:p>
            <a:endParaRPr lang="nl-NL" dirty="0"/>
          </a:p>
          <a:p>
            <a:r>
              <a:rPr lang="nl-NL" dirty="0"/>
              <a:t>Extra informatie docent:</a:t>
            </a:r>
          </a:p>
          <a:p>
            <a:r>
              <a:rPr lang="nl-NL" b="1" dirty="0"/>
              <a:t>Vraag 2:</a:t>
            </a:r>
          </a:p>
          <a:p>
            <a:r>
              <a:rPr lang="nl-NL" dirty="0"/>
              <a:t>Voorbeelden:</a:t>
            </a:r>
          </a:p>
          <a:p>
            <a:r>
              <a:rPr lang="nl-NL" dirty="0"/>
              <a:t>God/Allah bepaalt over leven, ziekte en dood</a:t>
            </a:r>
          </a:p>
          <a:p>
            <a:r>
              <a:rPr lang="nl-NL" dirty="0"/>
              <a:t>Vlak voor het overlijden met het hoofd richting Mekka liggen</a:t>
            </a:r>
          </a:p>
          <a:p>
            <a:r>
              <a:rPr lang="nl-NL" dirty="0"/>
              <a:t>Vlak voor het overlijden de geloofsbelijdenis uitspreken. Een Imam is hierbij betrokken. De Imam leest ook voor uit de Koran</a:t>
            </a:r>
          </a:p>
          <a:p>
            <a:r>
              <a:rPr lang="nl-NL" dirty="0"/>
              <a:t>Vaak wordt morfine geweigerd, omdat men graag helder voor Allah wil verschijnen</a:t>
            </a:r>
          </a:p>
          <a:p>
            <a:r>
              <a:rPr lang="nl-NL" dirty="0"/>
              <a:t>De dood is een overgang naar een beter bestaan.</a:t>
            </a:r>
          </a:p>
          <a:p>
            <a:endParaRPr lang="nl-NL" dirty="0"/>
          </a:p>
          <a:p>
            <a:r>
              <a:rPr lang="nl-NL" b="1" dirty="0"/>
              <a:t>Vraag 3</a:t>
            </a:r>
            <a:r>
              <a:rPr lang="nl-NL" dirty="0"/>
              <a:t>:</a:t>
            </a:r>
          </a:p>
          <a:p>
            <a:r>
              <a:rPr lang="nl-NL" dirty="0"/>
              <a:t>Er is een grote kans dat dochter niet tegen de zorgvrager en zijn vrouw heeft verteld dat de arts denkt dat de zorgvrager niet beter zou worden van het plaatsen van een neussonde. Dochter kan het lastig hebben gevonden om dit te vertellen, omdat ze graag wil dat vader en moeder hoop houden. Daarnaast is het een erg lastig bericht voor dochter om zo’n bericht te vertellen aan haar vader en moeder.</a:t>
            </a:r>
          </a:p>
          <a:p>
            <a:endParaRPr lang="nl-NL" dirty="0"/>
          </a:p>
          <a:p>
            <a:r>
              <a:rPr lang="nl-NL" b="1" dirty="0"/>
              <a:t>Vraag 4:</a:t>
            </a:r>
          </a:p>
          <a:p>
            <a:pPr marL="228600" indent="-228600">
              <a:buAutoNum type="alphaLcParenR"/>
            </a:pPr>
            <a:r>
              <a:rPr lang="nl-NL" dirty="0"/>
              <a:t>Vind je dat de patiënt en zijn vrouw moeten weten dat meneer in zijn laatste dagen zit? </a:t>
            </a:r>
          </a:p>
          <a:p>
            <a:pPr marL="0" indent="0">
              <a:buNone/>
            </a:pPr>
            <a:r>
              <a:rPr lang="nl-NL" dirty="0"/>
              <a:t>	- Zo ja, hoe zou je dit dan kenbaar maken. Wie betrek je hierbij en welke woorden kies je? </a:t>
            </a:r>
          </a:p>
          <a:p>
            <a:pPr marL="0" indent="0">
              <a:buNone/>
            </a:pPr>
            <a:r>
              <a:rPr lang="nl-NL" dirty="0"/>
              <a:t>	- Zo nee, waarom niet? </a:t>
            </a:r>
          </a:p>
          <a:p>
            <a:pPr marL="0" indent="0">
              <a:buNone/>
            </a:pPr>
            <a:r>
              <a:rPr lang="nl-NL" dirty="0"/>
              <a:t>b) Wat vind je ervan dat de beslissingen via de familie gaan? Hoe kan je hier mee om gaan? </a:t>
            </a:r>
          </a:p>
          <a:p>
            <a:pPr marL="0" indent="0">
              <a:buNone/>
            </a:pPr>
            <a:r>
              <a:rPr lang="nl-NL" dirty="0"/>
              <a:t>c) Hoe zie je jouw eigen rol in verhouding tot die van de arts? Wat moet jij doen en wat moet de arts doen? Is er nog iets dat je van de arts wilt weten?</a:t>
            </a:r>
          </a:p>
          <a:p>
            <a:pPr marL="0" indent="0">
              <a:buNone/>
            </a:pPr>
            <a:endParaRPr lang="nl-NL" dirty="0"/>
          </a:p>
          <a:p>
            <a:pPr marL="0" indent="0">
              <a:buNone/>
            </a:pPr>
            <a:r>
              <a:rPr lang="nl-NL" dirty="0"/>
              <a:t>Denk bij oplossingen aan het inschakelen van een professionele tolk, een islamitisch geestelijk verzorger of een zorgconsulent. Iemand met kennis van de Islam werkt vaak het vertrouwen dat er een goede keuze gemaakt zal worden die voldoet aan de Islamitische richtlijnen.</a:t>
            </a:r>
          </a:p>
          <a:p>
            <a:pPr marL="0" indent="0">
              <a:buNone/>
            </a:pPr>
            <a:r>
              <a:rPr lang="nl-NL" dirty="0"/>
              <a:t>De mogelijke gevolgen van het vertellen dat de zorgvrager niet meer lang te leven heeft, is dat het overkomt alsof je op de plek van God/Allah gaat zitten. Hier zal de arts in zijn/haar bewoording rekening mee moeten houden. Het is verstandig om geen uitspraak te doen over het aantal dagen/weken dat meneer nog te leven heeft. Hier kan je zelf rekening mee houden en ja kan dit ook met de arts bespreken. </a:t>
            </a:r>
          </a:p>
          <a:p>
            <a:pPr marL="0" indent="0">
              <a:buNone/>
            </a:pPr>
            <a:endParaRPr lang="nl-NL" dirty="0"/>
          </a:p>
          <a:p>
            <a:pPr marL="0" indent="0">
              <a:buNone/>
            </a:pPr>
            <a:r>
              <a:rPr lang="nl-NL" b="1" dirty="0"/>
              <a:t>Vraag 5:</a:t>
            </a:r>
          </a:p>
          <a:p>
            <a:pPr marL="0" indent="0">
              <a:buNone/>
            </a:pPr>
            <a:r>
              <a:rPr lang="nl-NL" dirty="0"/>
              <a:t>De arts had een professionele tolk in moeten schakelen om het gesprek met de zorgvrager en familie aan te gaan over wensen in de laatste fase. Op een </a:t>
            </a:r>
            <a:r>
              <a:rPr lang="nl-NL" dirty="0" err="1"/>
              <a:t>eerdet</a:t>
            </a:r>
            <a:r>
              <a:rPr lang="nl-NL" dirty="0"/>
              <a:t> moment had met zorgvrager besproken kunnen worden of hij beslissingen via de familie wil laten lopen of dat hij zelf liever de beslissingen neemt. </a:t>
            </a:r>
          </a:p>
          <a:p>
            <a:pPr marL="0" indent="0">
              <a:buNone/>
            </a:pPr>
            <a:endParaRPr lang="nl-NL" dirty="0"/>
          </a:p>
          <a:p>
            <a:pPr marL="0" indent="0">
              <a:buNone/>
            </a:pPr>
            <a:r>
              <a:rPr lang="nl-NL" dirty="0"/>
              <a:t>Bespreek na afloop de oplossingen van de verschillende groepjes.</a:t>
            </a:r>
          </a:p>
          <a:p>
            <a:pPr marL="228600" indent="-228600">
              <a:buAutoNum type="arabicPeriod"/>
            </a:pPr>
            <a:r>
              <a:rPr lang="nl-NL" dirty="0"/>
              <a:t>Welke verschillen zijn er tussen de groepjes?</a:t>
            </a:r>
          </a:p>
          <a:p>
            <a:pPr marL="228600" indent="-228600">
              <a:buAutoNum type="arabicPeriod"/>
            </a:pPr>
            <a:r>
              <a:rPr lang="nl-NL" dirty="0"/>
              <a:t>Wordt er meegegaan met de warden van zorgvrager en familie of met de eigen waarden? Wat is precies het verschil tussen deze waarden?</a:t>
            </a:r>
          </a:p>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112</a:t>
            </a:fld>
            <a:endParaRPr lang="nl-NL"/>
          </a:p>
        </p:txBody>
      </p:sp>
    </p:spTree>
    <p:extLst>
      <p:ext uri="{BB962C8B-B14F-4D97-AF65-F5344CB8AC3E}">
        <p14:creationId xmlns:p14="http://schemas.microsoft.com/office/powerpoint/2010/main" val="95556243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Pharos</a:t>
            </a:r>
            <a:r>
              <a:rPr lang="nl-NL" dirty="0"/>
              <a:t>. Filmpje ‘Het einde nadert’. 2019. https://www.youtube.com/watch?v=pNjTxs0Vg84</a:t>
            </a:r>
          </a:p>
          <a:p>
            <a:r>
              <a:rPr lang="nl-NL" b="0" i="0" dirty="0">
                <a:solidFill>
                  <a:srgbClr val="131313"/>
                </a:solidFill>
                <a:effectLst/>
                <a:latin typeface="Roboto" panose="02000000000000000000" pitchFamily="2" charset="0"/>
              </a:rPr>
              <a:t>Filmpje 3min44: </a:t>
            </a:r>
          </a:p>
          <a:p>
            <a:r>
              <a:rPr lang="nl-NL" b="0" i="0" dirty="0" err="1">
                <a:solidFill>
                  <a:srgbClr val="131313"/>
                </a:solidFill>
                <a:effectLst/>
                <a:latin typeface="Roboto" panose="02000000000000000000" pitchFamily="2" charset="0"/>
              </a:rPr>
              <a:t>Pharos</a:t>
            </a:r>
            <a:r>
              <a:rPr lang="nl-NL" b="0" i="0" dirty="0">
                <a:solidFill>
                  <a:srgbClr val="131313"/>
                </a:solidFill>
                <a:effectLst/>
                <a:latin typeface="Roboto" panose="02000000000000000000" pitchFamily="2" charset="0"/>
              </a:rPr>
              <a:t> heeft veel verschillende filmpjes gemaakt over de ervaring van mensen uit verschillende culturen met de laatste levensfase. De </a:t>
            </a:r>
            <a:r>
              <a:rPr lang="nl-NL" b="0" i="0" dirty="0" err="1">
                <a:solidFill>
                  <a:srgbClr val="131313"/>
                </a:solidFill>
                <a:effectLst/>
                <a:latin typeface="Roboto" panose="02000000000000000000" pitchFamily="2" charset="0"/>
              </a:rPr>
              <a:t>playlist</a:t>
            </a:r>
            <a:r>
              <a:rPr lang="nl-NL" b="0" i="0" dirty="0">
                <a:solidFill>
                  <a:srgbClr val="131313"/>
                </a:solidFill>
                <a:effectLst/>
                <a:latin typeface="Roboto" panose="02000000000000000000" pitchFamily="2" charset="0"/>
              </a:rPr>
              <a:t> is hier te vinden: https://www.youtube.com/watch?v=-dho49mAi18&amp;list=PLIZqSXp-WkO5ZgAFiA_B9a2WdbGMT7XXH&amp;index=1.  Er zijn films gemaakt in vier talen: Papiaments, </a:t>
            </a:r>
            <a:r>
              <a:rPr lang="nl-NL" b="0" i="0" dirty="0" err="1">
                <a:solidFill>
                  <a:srgbClr val="131313"/>
                </a:solidFill>
                <a:effectLst/>
                <a:latin typeface="Roboto" panose="02000000000000000000" pitchFamily="2" charset="0"/>
              </a:rPr>
              <a:t>Kantonees</a:t>
            </a:r>
            <a:r>
              <a:rPr lang="nl-NL" b="0" i="0" dirty="0">
                <a:solidFill>
                  <a:srgbClr val="131313"/>
                </a:solidFill>
                <a:effectLst/>
                <a:latin typeface="Roboto" panose="02000000000000000000" pitchFamily="2" charset="0"/>
              </a:rPr>
              <a:t> (met ondertitels in het Mandarijn), Turks en Marokkaans-Arabisch. Steeds dezelfde film, maar dan met andere acteurs in een andere taal. </a:t>
            </a:r>
          </a:p>
          <a:p>
            <a:r>
              <a:rPr lang="nl-NL" b="0" i="0" dirty="0">
                <a:solidFill>
                  <a:srgbClr val="131313"/>
                </a:solidFill>
                <a:effectLst/>
                <a:latin typeface="Roboto" panose="02000000000000000000" pitchFamily="2" charset="0"/>
              </a:rPr>
              <a:t>Andere interessante materialen kunnen zijn: </a:t>
            </a:r>
          </a:p>
          <a:p>
            <a:pPr marL="171450" indent="-171450">
              <a:buFontTx/>
              <a:buChar char="-"/>
            </a:pPr>
            <a:r>
              <a:rPr lang="nl-NL" b="0" i="0" dirty="0">
                <a:solidFill>
                  <a:srgbClr val="131313"/>
                </a:solidFill>
                <a:effectLst/>
                <a:latin typeface="Roboto" panose="02000000000000000000" pitchFamily="2" charset="0"/>
              </a:rPr>
              <a:t>Podcast van </a:t>
            </a:r>
            <a:r>
              <a:rPr lang="nl-NL" b="0" i="0" dirty="0" err="1">
                <a:solidFill>
                  <a:srgbClr val="131313"/>
                </a:solidFill>
                <a:effectLst/>
                <a:latin typeface="Roboto" panose="02000000000000000000" pitchFamily="2" charset="0"/>
              </a:rPr>
              <a:t>Carend</a:t>
            </a:r>
            <a:r>
              <a:rPr lang="nl-NL" b="0" i="0" dirty="0">
                <a:solidFill>
                  <a:srgbClr val="131313"/>
                </a:solidFill>
                <a:effectLst/>
                <a:latin typeface="Roboto" panose="02000000000000000000" pitchFamily="2" charset="0"/>
              </a:rPr>
              <a:t> over levensvragen. https://carend.nl/artikel/de-carend-podcast-levensvragen </a:t>
            </a:r>
          </a:p>
          <a:p>
            <a:pPr marL="171450" indent="-171450">
              <a:buFontTx/>
              <a:buChar char="-"/>
            </a:pPr>
            <a:r>
              <a:rPr lang="nl-NL" b="0" i="0" dirty="0">
                <a:solidFill>
                  <a:srgbClr val="131313"/>
                </a:solidFill>
                <a:effectLst/>
                <a:latin typeface="Roboto" panose="02000000000000000000" pitchFamily="2" charset="0"/>
              </a:rPr>
              <a:t>De Sociëteit. Hoe praat je over de dood. Hierin vertelt geestelijk verzorger </a:t>
            </a:r>
            <a:r>
              <a:rPr lang="nl-NL" b="0" i="0" dirty="0" err="1">
                <a:solidFill>
                  <a:srgbClr val="131313"/>
                </a:solidFill>
                <a:effectLst/>
                <a:latin typeface="Roboto" panose="02000000000000000000" pitchFamily="2" charset="0"/>
              </a:rPr>
              <a:t>Murat</a:t>
            </a:r>
            <a:r>
              <a:rPr lang="nl-NL" b="0" i="0" dirty="0">
                <a:solidFill>
                  <a:srgbClr val="131313"/>
                </a:solidFill>
                <a:effectLst/>
                <a:latin typeface="Roboto" panose="02000000000000000000" pitchFamily="2" charset="0"/>
              </a:rPr>
              <a:t> </a:t>
            </a:r>
            <a:r>
              <a:rPr lang="nl-NL" b="0" i="0" dirty="0" err="1">
                <a:solidFill>
                  <a:srgbClr val="131313"/>
                </a:solidFill>
                <a:effectLst/>
                <a:latin typeface="Roboto" panose="02000000000000000000" pitchFamily="2" charset="0"/>
              </a:rPr>
              <a:t>Bulut</a:t>
            </a:r>
            <a:r>
              <a:rPr lang="nl-NL" b="0" i="0" dirty="0">
                <a:solidFill>
                  <a:srgbClr val="131313"/>
                </a:solidFill>
                <a:effectLst/>
                <a:latin typeface="Roboto" panose="02000000000000000000" pitchFamily="2" charset="0"/>
              </a:rPr>
              <a:t> over de richtlijn die hij heeft opgesteld voor ziekenhuizen over interculturele zorg voor levenseinde bij moslimpatiënten. https://www.youtube.com/watch?v=rT1ITjDwPSk</a:t>
            </a:r>
          </a:p>
          <a:p>
            <a:endParaRPr lang="nl-NL" b="0" i="0" dirty="0">
              <a:solidFill>
                <a:srgbClr val="131313"/>
              </a:solidFill>
              <a:effectLst/>
              <a:latin typeface="Roboto" panose="02000000000000000000" pitchFamily="2" charset="0"/>
            </a:endParaRPr>
          </a:p>
          <a:p>
            <a:endParaRPr lang="nl-NL" dirty="0"/>
          </a:p>
          <a:p>
            <a:r>
              <a:rPr lang="nl-NL" dirty="0"/>
              <a:t>Onderstaande opdracht komt uit: </a:t>
            </a:r>
          </a:p>
          <a:p>
            <a:r>
              <a:rPr lang="nl-NL" dirty="0"/>
              <a:t>Amsterdam UMC. Handreiking Onderwijs voor palliatieve zorg aan patiënten met een migratieachtergrond. Amsterdam, 2019. Blz. 22-23.</a:t>
            </a:r>
          </a:p>
          <a:p>
            <a:r>
              <a:rPr lang="nl-NL" b="0" dirty="0"/>
              <a:t>https://palliaweb.nl/getmedia/f628f8da-9348-4c28-b16e-c43d8e24ddf8/Handreiking_Onderwijsmigranten-mbo-3-4-en-hbo_def-1-(1).pdf</a:t>
            </a:r>
          </a:p>
          <a:p>
            <a:endParaRPr lang="nl-NL" dirty="0"/>
          </a:p>
          <a:p>
            <a:endParaRPr lang="nl-NL" dirty="0"/>
          </a:p>
          <a:p>
            <a:r>
              <a:rPr lang="nl-NL" dirty="0"/>
              <a:t>RELIGIE EN GELOOFSBEOEFENING IN DE LAATSTE LEVENSFASE</a:t>
            </a:r>
          </a:p>
          <a:p>
            <a:r>
              <a:rPr lang="nl-NL" dirty="0"/>
              <a:t>IINHOUD De student leert over het belang van geloofsbeoefening en rituelen in de laatste fase. </a:t>
            </a:r>
          </a:p>
          <a:p>
            <a:r>
              <a:rPr lang="nl-NL" dirty="0"/>
              <a:t>DUUR 20 minuten </a:t>
            </a:r>
          </a:p>
          <a:p>
            <a:r>
              <a:rPr lang="nl-NL" dirty="0"/>
              <a:t>DOELGROEP MBO-3-4, HBO </a:t>
            </a:r>
          </a:p>
          <a:p>
            <a:r>
              <a:rPr lang="nl-NL" dirty="0"/>
              <a:t>VORM Klassikale bespreking, onderdelen kunnen ook in groepjes. </a:t>
            </a:r>
          </a:p>
          <a:p>
            <a:r>
              <a:rPr lang="nl-NL" dirty="0"/>
              <a:t>COMPETENTIES </a:t>
            </a:r>
          </a:p>
          <a:p>
            <a:r>
              <a:rPr lang="nl-NL" dirty="0"/>
              <a:t>- Inzicht in verschillende manieren waarop mensen met lijden en ziekte omgaan. </a:t>
            </a:r>
          </a:p>
          <a:p>
            <a:r>
              <a:rPr lang="nl-NL" dirty="0"/>
              <a:t>- Bewustzijn van eigen referentiekader en kan zich inleven in anderen. </a:t>
            </a:r>
          </a:p>
          <a:p>
            <a:r>
              <a:rPr lang="nl-NL" dirty="0"/>
              <a:t>- Respect voor culturele aspecten en verschillende levensovertuigingen. </a:t>
            </a:r>
          </a:p>
          <a:p>
            <a:r>
              <a:rPr lang="nl-NL" dirty="0"/>
              <a:t>- Bewustzijn van eigen normen, waarden en referentiekader en de mogelijke invloed daarvan op het professionele handelen. </a:t>
            </a:r>
          </a:p>
          <a:p>
            <a:r>
              <a:rPr lang="nl-NL" dirty="0"/>
              <a:t>- Bewustzijn van bestaande taboes op de dood. </a:t>
            </a:r>
          </a:p>
          <a:p>
            <a:endParaRPr lang="nl-NL" dirty="0"/>
          </a:p>
          <a:p>
            <a:r>
              <a:rPr lang="nl-NL" dirty="0"/>
              <a:t>Deze werkvorm kan gebruikt worden bij het voorlichtingsfragment ‘het einde nadert’ van de website van </a:t>
            </a:r>
            <a:r>
              <a:rPr lang="nl-NL" dirty="0" err="1"/>
              <a:t>Pharos</a:t>
            </a:r>
            <a:r>
              <a:rPr lang="nl-NL" dirty="0"/>
              <a:t> (3min44)</a:t>
            </a:r>
          </a:p>
          <a:p>
            <a:endParaRPr lang="nl-NL" dirty="0"/>
          </a:p>
          <a:p>
            <a:r>
              <a:rPr lang="nl-NL" b="1" dirty="0"/>
              <a:t>Korte inleiding door docent </a:t>
            </a:r>
          </a:p>
          <a:p>
            <a:r>
              <a:rPr lang="nl-NL" dirty="0"/>
              <a:t>Deze les gaat over levensbeschouwing. Iedereen heeft een levensbeschouwing en deze levensbeschouwingen kunnen van elkaar verschillen. Religie en geloofsbeoefening hebben vaak een belangrijk rol in het leven van patiënten in de laatste levensfase. Zij leggen hun vertrouwen in God. God bepaalt over ziekte, leven en dood. Dit kan patiënten kracht geven. Ook rituelen kunnen hierbij een rol spelen. We gaan het vandaag hebben over hoe dit voor patiënten van belang is en wat jouw rol als zorgverlener hierin is. </a:t>
            </a:r>
          </a:p>
          <a:p>
            <a:endParaRPr lang="nl-NL" dirty="0"/>
          </a:p>
          <a:p>
            <a:r>
              <a:rPr lang="nl-NL" b="1" dirty="0"/>
              <a:t>Opdracht </a:t>
            </a:r>
          </a:p>
          <a:p>
            <a:r>
              <a:rPr lang="nl-NL" dirty="0"/>
              <a:t>Duur: 15 min</a:t>
            </a:r>
          </a:p>
          <a:p>
            <a:r>
              <a:rPr lang="nl-NL" dirty="0"/>
              <a:t> Benodigdheden: post-</a:t>
            </a:r>
            <a:r>
              <a:rPr lang="nl-NL" dirty="0" err="1"/>
              <a:t>it’s</a:t>
            </a:r>
            <a:r>
              <a:rPr lang="nl-NL" dirty="0"/>
              <a:t>, flip-over vel </a:t>
            </a:r>
          </a:p>
          <a:p>
            <a:pPr marL="228600" indent="-228600">
              <a:buAutoNum type="arabicPeriod"/>
            </a:pPr>
            <a:r>
              <a:rPr lang="nl-NL" dirty="0"/>
              <a:t>Geef ieder 4 post-</a:t>
            </a:r>
            <a:r>
              <a:rPr lang="nl-NL" dirty="0" err="1"/>
              <a:t>it’s</a:t>
            </a:r>
            <a:r>
              <a:rPr lang="nl-NL" dirty="0"/>
              <a:t>. </a:t>
            </a:r>
          </a:p>
          <a:p>
            <a:pPr marL="228600" indent="-228600">
              <a:buAutoNum type="arabicPeriod"/>
            </a:pPr>
            <a:r>
              <a:rPr lang="nl-NL" dirty="0"/>
              <a:t>Laat ieder een paar minuten zelf nadenken over: </a:t>
            </a:r>
          </a:p>
          <a:p>
            <a:pPr marL="0" indent="0">
              <a:buNone/>
            </a:pPr>
            <a:r>
              <a:rPr lang="nl-NL" dirty="0"/>
              <a:t>	- Wat het einde van het leven betekent en wat dit zou betekenen voor patiënten die gelovig zijn (als je dat zelf niet bent). </a:t>
            </a:r>
          </a:p>
          <a:p>
            <a:pPr marL="0" indent="0">
              <a:buNone/>
            </a:pPr>
            <a:r>
              <a:rPr lang="nl-NL" dirty="0"/>
              <a:t>	- Hoe je als zorgverlener aan kan sluiten bij verschillende perspectieven. Laat de deelnemers dit in kernwoorden opschrijven op de 4 post-</a:t>
            </a:r>
            <a:r>
              <a:rPr lang="nl-NL" dirty="0" err="1"/>
              <a:t>it’s</a:t>
            </a:r>
            <a:r>
              <a:rPr lang="nl-NL" dirty="0"/>
              <a:t> </a:t>
            </a:r>
          </a:p>
          <a:p>
            <a:pPr marL="0" indent="0">
              <a:buNone/>
            </a:pPr>
            <a:r>
              <a:rPr lang="nl-NL" dirty="0"/>
              <a:t>3. Bespreek de post-</a:t>
            </a:r>
            <a:r>
              <a:rPr lang="nl-NL" dirty="0" err="1"/>
              <a:t>it’s</a:t>
            </a:r>
            <a:r>
              <a:rPr lang="nl-NL" dirty="0"/>
              <a:t> en schrijf de antwoorden in kernwoorden op een groot vel. </a:t>
            </a:r>
          </a:p>
          <a:p>
            <a:pPr marL="0" indent="0">
              <a:buNone/>
            </a:pPr>
            <a:r>
              <a:rPr lang="nl-NL" dirty="0"/>
              <a:t>Besteed aandacht aan de volgende aspecten: </a:t>
            </a:r>
          </a:p>
          <a:p>
            <a:pPr marL="0" indent="0">
              <a:buNone/>
            </a:pPr>
            <a:r>
              <a:rPr lang="nl-NL" dirty="0"/>
              <a:t>	- Hoe kan vertrouwen op God/Allah kracht aan patiënten en naasten geven tijdens de laatste fase van het leven? Hoe zou je patiënten en naasten hierin kunnen steunen? </a:t>
            </a:r>
          </a:p>
          <a:p>
            <a:pPr marL="0" indent="0">
              <a:buNone/>
            </a:pPr>
            <a:r>
              <a:rPr lang="nl-NL" dirty="0"/>
              <a:t>	- Hoe kan dit botsen met wat jij als zorgverlener belangrijk vindt, tijdens het verlenen van zorg in de laatste fase van het leven?</a:t>
            </a:r>
          </a:p>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113</a:t>
            </a:fld>
            <a:endParaRPr lang="nl-NL"/>
          </a:p>
        </p:txBody>
      </p:sp>
    </p:spTree>
    <p:extLst>
      <p:ext uri="{BB962C8B-B14F-4D97-AF65-F5344CB8AC3E}">
        <p14:creationId xmlns:p14="http://schemas.microsoft.com/office/powerpoint/2010/main" val="111439852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dirty="0" err="1">
                <a:solidFill>
                  <a:srgbClr val="000000"/>
                </a:solidFill>
                <a:effectLst/>
                <a:latin typeface="Open Sans" panose="020B0606030504020204" pitchFamily="34" charset="0"/>
              </a:rPr>
              <a:t>Pharos</a:t>
            </a:r>
            <a:r>
              <a:rPr lang="nl-NL" b="0" i="0" dirty="0">
                <a:solidFill>
                  <a:srgbClr val="000000"/>
                </a:solidFill>
                <a:effectLst/>
                <a:latin typeface="Open Sans" panose="020B0606030504020204" pitchFamily="34" charset="0"/>
              </a:rPr>
              <a:t>. Filmpje ‘In gesprek over de laatste levensfase’. 2019. https://ingesprek.pharos.nl/</a:t>
            </a:r>
          </a:p>
          <a:p>
            <a:endParaRPr lang="nl-NL" b="0" i="0" dirty="0">
              <a:solidFill>
                <a:srgbClr val="000000"/>
              </a:solidFill>
              <a:effectLst/>
              <a:latin typeface="Open Sans" panose="020B0606030504020204" pitchFamily="34" charset="0"/>
            </a:endParaRPr>
          </a:p>
          <a:p>
            <a:r>
              <a:rPr lang="nl-NL" b="0" i="0" dirty="0">
                <a:solidFill>
                  <a:srgbClr val="000000"/>
                </a:solidFill>
                <a:effectLst/>
                <a:latin typeface="Open Sans" panose="020B0606030504020204" pitchFamily="34" charset="0"/>
              </a:rPr>
              <a:t>Wat als de situatie verslechtert? Wat is palliatieve sedatie? </a:t>
            </a:r>
          </a:p>
          <a:p>
            <a:r>
              <a:rPr lang="nl-NL" b="0" i="0" dirty="0">
                <a:solidFill>
                  <a:srgbClr val="000000"/>
                </a:solidFill>
                <a:effectLst/>
                <a:latin typeface="Open Sans" panose="020B0606030504020204" pitchFamily="34" charset="0"/>
              </a:rPr>
              <a:t>Deze video’s zijn gemaakt zodat zorgverleners deze samen met de cliënt en/of naasten kan gebruiken (met dank aan VPTZ). Er zijn 4 filmpjes : Papiaments, </a:t>
            </a:r>
            <a:r>
              <a:rPr lang="nl-NL" b="0" i="0" dirty="0" err="1">
                <a:solidFill>
                  <a:srgbClr val="000000"/>
                </a:solidFill>
                <a:effectLst/>
                <a:latin typeface="Open Sans" panose="020B0606030504020204" pitchFamily="34" charset="0"/>
              </a:rPr>
              <a:t>Kantonees</a:t>
            </a:r>
            <a:r>
              <a:rPr lang="nl-NL" b="0" i="0" dirty="0">
                <a:solidFill>
                  <a:srgbClr val="000000"/>
                </a:solidFill>
                <a:effectLst/>
                <a:latin typeface="Open Sans" panose="020B0606030504020204" pitchFamily="34" charset="0"/>
              </a:rPr>
              <a:t>, Turks en Marokkaans-Arabisch.</a:t>
            </a:r>
          </a:p>
          <a:p>
            <a:r>
              <a:rPr lang="nl-NL" b="0" i="0" dirty="0">
                <a:solidFill>
                  <a:srgbClr val="000000"/>
                </a:solidFill>
                <a:effectLst/>
                <a:latin typeface="Open Sans" panose="020B0606030504020204" pitchFamily="34" charset="0"/>
              </a:rPr>
              <a:t>De filmpjes kunnen ook goed als lesmateriaal worden gebruikt.  Zie hiervoor de </a:t>
            </a:r>
            <a:r>
              <a:rPr lang="nl-NL" b="0" i="0" dirty="0" err="1">
                <a:solidFill>
                  <a:srgbClr val="000000"/>
                </a:solidFill>
                <a:effectLst/>
                <a:latin typeface="Open Sans" panose="020B0606030504020204" pitchFamily="34" charset="0"/>
              </a:rPr>
              <a:t>bijlsuiter</a:t>
            </a:r>
            <a:r>
              <a:rPr lang="nl-NL" b="0" i="0" dirty="0">
                <a:solidFill>
                  <a:srgbClr val="000000"/>
                </a:solidFill>
                <a:effectLst/>
                <a:latin typeface="Open Sans" panose="020B0606030504020204" pitchFamily="34" charset="0"/>
              </a:rPr>
              <a:t> van </a:t>
            </a:r>
            <a:r>
              <a:rPr lang="nl-NL" b="0" i="0" dirty="0" err="1">
                <a:solidFill>
                  <a:srgbClr val="000000"/>
                </a:solidFill>
                <a:effectLst/>
                <a:latin typeface="Open Sans" panose="020B0606030504020204" pitchFamily="34" charset="0"/>
              </a:rPr>
              <a:t>Pharos</a:t>
            </a:r>
            <a:r>
              <a:rPr lang="nl-NL" b="0" i="0" dirty="0">
                <a:solidFill>
                  <a:srgbClr val="000000"/>
                </a:solidFill>
                <a:effectLst/>
                <a:latin typeface="Open Sans" panose="020B0606030504020204" pitchFamily="34" charset="0"/>
              </a:rPr>
              <a:t>.</a:t>
            </a:r>
          </a:p>
          <a:p>
            <a:r>
              <a:rPr lang="nl-NL" b="0" i="0" dirty="0" err="1">
                <a:solidFill>
                  <a:srgbClr val="000000"/>
                </a:solidFill>
                <a:effectLst/>
                <a:latin typeface="Open Sans" panose="020B0606030504020204" pitchFamily="34" charset="0"/>
              </a:rPr>
              <a:t>Pharos</a:t>
            </a:r>
            <a:r>
              <a:rPr lang="nl-NL" b="0" i="0" dirty="0">
                <a:solidFill>
                  <a:srgbClr val="000000"/>
                </a:solidFill>
                <a:effectLst/>
                <a:latin typeface="Open Sans" panose="020B0606030504020204" pitchFamily="34" charset="0"/>
              </a:rPr>
              <a:t>. Bijsluiter ‘In gesprek over leven en dood’ - voorlichtingsfilms in eigen taal. https://www.pharos.nl/wp-content/uploads/2020/11/Bijsluiter-voorlichtingsfilms-In-gesprek-over-leven-en-dood.pdf</a:t>
            </a:r>
          </a:p>
          <a:p>
            <a:endParaRPr lang="nl-NL" b="0" i="0" dirty="0">
              <a:solidFill>
                <a:srgbClr val="000000"/>
              </a:solidFill>
              <a:effectLst/>
              <a:latin typeface="Open Sans" panose="020B0606030504020204" pitchFamily="34" charset="0"/>
            </a:endParaRPr>
          </a:p>
          <a:p>
            <a:endParaRPr lang="nl-NL" b="0" i="0" dirty="0">
              <a:solidFill>
                <a:srgbClr val="D4007E"/>
              </a:solidFill>
              <a:effectLst/>
              <a:latin typeface="Open Sans" panose="020B0606030504020204" pitchFamily="34" charset="0"/>
            </a:endParaRPr>
          </a:p>
          <a:p>
            <a:r>
              <a:rPr lang="nl-NL" b="0" i="0" dirty="0">
                <a:solidFill>
                  <a:srgbClr val="D4007E"/>
                </a:solidFill>
                <a:effectLst/>
                <a:latin typeface="Open Sans" panose="020B0606030504020204" pitchFamily="34" charset="0"/>
              </a:rPr>
              <a:t>De docent kan een van de filmpjes uitkiezen en deze daarna met de groep bespreken. Wat zijn de normen en waarden en hoe staan de deelnemers hier in?</a:t>
            </a:r>
          </a:p>
          <a:p>
            <a:r>
              <a:rPr lang="nl-NL" b="0" i="0" dirty="0">
                <a:solidFill>
                  <a:srgbClr val="D4007E"/>
                </a:solidFill>
                <a:effectLst/>
                <a:latin typeface="Open Sans" panose="020B0606030504020204" pitchFamily="34" charset="0"/>
              </a:rPr>
              <a:t>Doel is om de deelnemers na te laten denken over hun eigen normen en waarden. </a:t>
            </a:r>
            <a:endParaRPr lang="nl-NL" b="0" i="0" dirty="0">
              <a:solidFill>
                <a:srgbClr val="000000"/>
              </a:solidFill>
              <a:effectLst/>
              <a:latin typeface="Open Sans" panose="020B0606030504020204" pitchFamily="34" charset="0"/>
            </a:endParaRPr>
          </a:p>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114</a:t>
            </a:fld>
            <a:endParaRPr lang="nl-NL"/>
          </a:p>
        </p:txBody>
      </p:sp>
    </p:spTree>
    <p:extLst>
      <p:ext uri="{BB962C8B-B14F-4D97-AF65-F5344CB8AC3E}">
        <p14:creationId xmlns:p14="http://schemas.microsoft.com/office/powerpoint/2010/main" val="28056717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b="1" i="0" dirty="0">
                <a:solidFill>
                  <a:srgbClr val="2C408B"/>
                </a:solidFill>
                <a:effectLst/>
                <a:latin typeface="century-gothic"/>
              </a:rPr>
              <a:t>Palliatieve zorg bestaat uit 4 fasen (uitleg volgt op volgende slides): </a:t>
            </a:r>
          </a:p>
          <a:p>
            <a:pPr marL="171450" indent="-171450" algn="l">
              <a:buFontTx/>
              <a:buChar char="-"/>
            </a:pPr>
            <a:r>
              <a:rPr lang="nl-NL" b="0" i="0" dirty="0">
                <a:solidFill>
                  <a:srgbClr val="2C408B"/>
                </a:solidFill>
                <a:effectLst/>
                <a:latin typeface="century-gothic"/>
              </a:rPr>
              <a:t>Ziektegerichte palliatie</a:t>
            </a:r>
          </a:p>
          <a:p>
            <a:pPr marL="171450" indent="-171450" algn="l">
              <a:buFontTx/>
              <a:buChar char="-"/>
            </a:pPr>
            <a:r>
              <a:rPr lang="nl-NL" b="0" i="0" dirty="0">
                <a:solidFill>
                  <a:srgbClr val="2C408B"/>
                </a:solidFill>
                <a:effectLst/>
                <a:latin typeface="century-gothic"/>
              </a:rPr>
              <a:t>Symptoomgerichte palliatie</a:t>
            </a:r>
          </a:p>
          <a:p>
            <a:pPr marL="171450" indent="-171450" algn="l">
              <a:buFontTx/>
              <a:buChar char="-"/>
            </a:pPr>
            <a:r>
              <a:rPr lang="nl-NL" b="0" i="0" dirty="0">
                <a:solidFill>
                  <a:srgbClr val="2C408B"/>
                </a:solidFill>
                <a:effectLst/>
                <a:latin typeface="century-gothic"/>
              </a:rPr>
              <a:t>Palliatie in de stervensfase</a:t>
            </a:r>
          </a:p>
          <a:p>
            <a:pPr marL="171450" indent="-171450" algn="l">
              <a:buFontTx/>
              <a:buChar char="-"/>
            </a:pPr>
            <a:r>
              <a:rPr lang="nl-NL" b="0" i="0" dirty="0">
                <a:solidFill>
                  <a:srgbClr val="2C408B"/>
                </a:solidFill>
                <a:effectLst/>
                <a:latin typeface="century-gothic"/>
              </a:rPr>
              <a:t>Nazorg</a:t>
            </a:r>
          </a:p>
          <a:p>
            <a:pPr algn="l"/>
            <a:endParaRPr lang="nl-NL" b="1" i="0" dirty="0">
              <a:solidFill>
                <a:srgbClr val="2C408B"/>
              </a:solidFill>
              <a:effectLst/>
              <a:latin typeface="century-gothic"/>
            </a:endParaRPr>
          </a:p>
          <a:p>
            <a:pPr algn="l"/>
            <a:r>
              <a:rPr lang="nl-NL" b="1" i="0" dirty="0">
                <a:solidFill>
                  <a:srgbClr val="2C408B"/>
                </a:solidFill>
                <a:effectLst/>
                <a:latin typeface="century-gothic"/>
              </a:rPr>
              <a:t>Het verloop van de palliatieve fase en palliatieve zorg </a:t>
            </a:r>
          </a:p>
          <a:p>
            <a:pPr algn="l"/>
            <a:r>
              <a:rPr lang="nl-NL" b="0" i="0" dirty="0">
                <a:solidFill>
                  <a:srgbClr val="2C408B"/>
                </a:solidFill>
                <a:effectLst/>
                <a:latin typeface="century-gothic"/>
              </a:rPr>
              <a:t>Welke zorg en ondersteuning er op welk moment nodig is verschilt per patiënt en kan variëren gedurende de palliatieve fase. </a:t>
            </a:r>
          </a:p>
          <a:p>
            <a:pPr algn="l"/>
            <a:r>
              <a:rPr lang="nl-NL" b="0" i="0" dirty="0">
                <a:solidFill>
                  <a:srgbClr val="2C408B"/>
                </a:solidFill>
                <a:effectLst/>
                <a:latin typeface="century-gothic"/>
              </a:rPr>
              <a:t>Palliatieve zorg kan in de praktijk betekenen: </a:t>
            </a:r>
          </a:p>
          <a:p>
            <a:pPr algn="l">
              <a:buFont typeface="Arial" panose="020B0604020202020204" pitchFamily="34" charset="0"/>
              <a:buChar char="•"/>
            </a:pPr>
            <a:r>
              <a:rPr lang="nl-NL" b="0" i="0" dirty="0">
                <a:solidFill>
                  <a:srgbClr val="2C408B"/>
                </a:solidFill>
                <a:effectLst/>
                <a:latin typeface="century-gothic"/>
              </a:rPr>
              <a:t>Voeren van gesprekken over behandelwensen en -grenzen met een betrokken zorgverlener </a:t>
            </a:r>
          </a:p>
          <a:p>
            <a:pPr algn="l">
              <a:buFont typeface="Arial" panose="020B0604020202020204" pitchFamily="34" charset="0"/>
              <a:buChar char="•"/>
            </a:pPr>
            <a:r>
              <a:rPr lang="nl-NL" b="0" i="0" dirty="0">
                <a:solidFill>
                  <a:srgbClr val="2C408B"/>
                </a:solidFill>
                <a:effectLst/>
                <a:latin typeface="century-gothic"/>
              </a:rPr>
              <a:t>Ondersteuning door maatschappelijk werk bij vinden van balans tussen werk en privé </a:t>
            </a:r>
          </a:p>
          <a:p>
            <a:pPr algn="l">
              <a:buFont typeface="Arial" panose="020B0604020202020204" pitchFamily="34" charset="0"/>
              <a:buChar char="•"/>
            </a:pPr>
            <a:r>
              <a:rPr lang="nl-NL" b="0" i="0" dirty="0">
                <a:solidFill>
                  <a:srgbClr val="2C408B"/>
                </a:solidFill>
                <a:effectLst/>
                <a:latin typeface="century-gothic"/>
              </a:rPr>
              <a:t>Gesprekken met een geestelijk verzorger over levensvragen </a:t>
            </a:r>
          </a:p>
          <a:p>
            <a:pPr algn="l">
              <a:buFont typeface="Arial" panose="020B0604020202020204" pitchFamily="34" charset="0"/>
              <a:buChar char="•"/>
            </a:pPr>
            <a:r>
              <a:rPr lang="nl-NL" b="0" i="0" dirty="0">
                <a:solidFill>
                  <a:srgbClr val="2C408B"/>
                </a:solidFill>
                <a:effectLst/>
                <a:latin typeface="century-gothic"/>
              </a:rPr>
              <a:t>Monitoring van de situatie en behandeling van symptomen door de huisarts </a:t>
            </a:r>
          </a:p>
          <a:p>
            <a:pPr algn="l">
              <a:buFont typeface="Arial" panose="020B0604020202020204" pitchFamily="34" charset="0"/>
              <a:buChar char="•"/>
            </a:pPr>
            <a:r>
              <a:rPr lang="nl-NL" b="0" i="0" dirty="0">
                <a:solidFill>
                  <a:srgbClr val="2C408B"/>
                </a:solidFill>
                <a:effectLst/>
                <a:latin typeface="century-gothic"/>
              </a:rPr>
              <a:t>Bezoek aan de verpleegkundig specialist op de poli in het ziekenhuis </a:t>
            </a:r>
          </a:p>
          <a:p>
            <a:pPr algn="l">
              <a:buFont typeface="Arial" panose="020B0604020202020204" pitchFamily="34" charset="0"/>
              <a:buChar char="•"/>
            </a:pPr>
            <a:r>
              <a:rPr lang="nl-NL" b="0" i="0" dirty="0">
                <a:solidFill>
                  <a:srgbClr val="2C408B"/>
                </a:solidFill>
                <a:effectLst/>
                <a:latin typeface="century-gothic"/>
              </a:rPr>
              <a:t>Verzorging en verpleging door de thuiszorg </a:t>
            </a:r>
          </a:p>
          <a:p>
            <a:pPr algn="l">
              <a:buFont typeface="Arial" panose="020B0604020202020204" pitchFamily="34" charset="0"/>
              <a:buChar char="•"/>
            </a:pPr>
            <a:r>
              <a:rPr lang="nl-NL" b="0" i="0" dirty="0">
                <a:solidFill>
                  <a:srgbClr val="2C408B"/>
                </a:solidFill>
                <a:effectLst/>
                <a:latin typeface="century-gothic"/>
              </a:rPr>
              <a:t>Ondersteuning van de mantelzorgers door vrijwilligers </a:t>
            </a:r>
          </a:p>
          <a:p>
            <a:pPr algn="l"/>
            <a:br>
              <a:rPr lang="nl-NL" b="1" i="0" dirty="0">
                <a:solidFill>
                  <a:srgbClr val="2C408B"/>
                </a:solidFill>
                <a:effectLst/>
                <a:latin typeface="century-gothic"/>
              </a:rPr>
            </a:br>
            <a:r>
              <a:rPr lang="nl-NL" b="0" i="0" dirty="0">
                <a:solidFill>
                  <a:srgbClr val="2C408B"/>
                </a:solidFill>
                <a:effectLst/>
                <a:latin typeface="century-gothic"/>
              </a:rPr>
              <a:t> </a:t>
            </a:r>
          </a:p>
          <a:p>
            <a:pPr algn="l"/>
            <a:r>
              <a:rPr lang="nl-NL" b="1" i="0" dirty="0">
                <a:solidFill>
                  <a:srgbClr val="2C408B"/>
                </a:solidFill>
                <a:effectLst/>
                <a:latin typeface="century-gothic"/>
              </a:rPr>
              <a:t>Wanneer eindigt palliatieve zorg? </a:t>
            </a:r>
          </a:p>
          <a:p>
            <a:pPr algn="l"/>
            <a:r>
              <a:rPr lang="nl-NL" b="0" i="0" dirty="0">
                <a:solidFill>
                  <a:srgbClr val="2C408B"/>
                </a:solidFill>
                <a:effectLst/>
                <a:latin typeface="century-gothic"/>
              </a:rPr>
              <a:t>Palliatieve zorg is altijd beschikbaar tot aan het overlijden van de patiënt. Aansluitend is er nazorg voor de nabestaanden. Die nazorg wordt vaak kort na overlijden uitgevoerd door de zorgverleners van de overleden patiënt. Heeft een nabestaande intensieve en/of specialistische nazorg nodig, dan wordt dit een nieuw persoonlijk zorgtraject, vaak ingezet via de eigen huisarts van de nabestaande. </a:t>
            </a:r>
          </a:p>
        </p:txBody>
      </p:sp>
      <p:sp>
        <p:nvSpPr>
          <p:cNvPr id="4" name="Tijdelijke aanduiding voor dianummer 3"/>
          <p:cNvSpPr>
            <a:spLocks noGrp="1"/>
          </p:cNvSpPr>
          <p:nvPr>
            <p:ph type="sldNum" sz="quarter" idx="5"/>
          </p:nvPr>
        </p:nvSpPr>
        <p:spPr/>
        <p:txBody>
          <a:bodyPr/>
          <a:lstStyle/>
          <a:p>
            <a:fld id="{2C52C399-E1AD-4F92-9873-EEFDA5933A60}" type="slidenum">
              <a:rPr lang="nl-NL" smtClean="0"/>
              <a:t>12</a:t>
            </a:fld>
            <a:endParaRPr lang="nl-NL"/>
          </a:p>
        </p:txBody>
      </p:sp>
    </p:spTree>
    <p:extLst>
      <p:ext uri="{BB962C8B-B14F-4D97-AF65-F5344CB8AC3E}">
        <p14:creationId xmlns:p14="http://schemas.microsoft.com/office/powerpoint/2010/main" val="29159619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F4CCBC-0278-C80A-DDE8-95C29608ED0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63266B5-83B5-7626-4EDA-BFC7BB5EB695}"/>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4B6087A-B254-1E55-383A-61177BF87F0E}"/>
              </a:ext>
            </a:extLst>
          </p:cNvPr>
          <p:cNvSpPr>
            <a:spLocks noGrp="1"/>
          </p:cNvSpPr>
          <p:nvPr>
            <p:ph type="body" idx="1"/>
          </p:nvPr>
        </p:nvSpPr>
        <p:spPr/>
        <p:txBody>
          <a:bodyPr/>
          <a:lstStyle/>
          <a:p>
            <a:r>
              <a:rPr lang="nl-NL" altLang="nl-NL" dirty="0">
                <a:ea typeface="Geneva"/>
                <a:cs typeface="Geneva"/>
              </a:rPr>
              <a:t>Op de website van UNO Amsterdam is ook een klinische les te vinden over de zorg in de laatste levensfase voor mensen met dementie. Deze klinische les gaat over het gebruik van de informatiegids Zorg in de laatste levensfase voor mensen met dementie, in de praktijk. De gids is ontwikkeld in 2005 in Canada en voor het eerst geïntroduceerd in Nederland in 2009. Inmiddels een aantal keren geactualiseerd. De gids bevat informatie voor familie en naasten.</a:t>
            </a:r>
          </a:p>
          <a:p>
            <a:endParaRPr lang="nl-NL" altLang="nl-NL" dirty="0">
              <a:ea typeface="Geneva"/>
              <a:cs typeface="Geneva"/>
            </a:endParaRPr>
          </a:p>
          <a:p>
            <a:r>
              <a:rPr lang="nl-NL" altLang="nl-NL" dirty="0">
                <a:ea typeface="Geneva"/>
                <a:cs typeface="Geneva"/>
              </a:rPr>
              <a:t>Deze klinische les kan aansluiten bij de les over samenwerking met naasten, specifiek naasten van mensen met dementie. Leerdoelen van deze klinische les zijn: </a:t>
            </a:r>
          </a:p>
          <a:p>
            <a:pPr>
              <a:defRPr/>
            </a:pPr>
            <a:r>
              <a:rPr lang="nl-NL" sz="1800" kern="0" dirty="0">
                <a:latin typeface="+mj-lt"/>
                <a:ea typeface="Calibri" panose="020F0502020204030204" pitchFamily="34" charset="0"/>
                <a:cs typeface="Times New Roman" panose="02020603050405020304" pitchFamily="18" charset="0"/>
              </a:rPr>
              <a:t>- de zorgvrager en diens naaste op een empathische en duidelijke manier informeren over de palliatieve fase, waarbij rekening gehouden wordt met hun emotionele behoefte, culturele achtergrond en individuele wensen.</a:t>
            </a:r>
          </a:p>
          <a:p>
            <a:pPr>
              <a:defRPr/>
            </a:pPr>
            <a:r>
              <a:rPr lang="nl-NL" sz="1800" kern="0" dirty="0">
                <a:latin typeface="+mj-lt"/>
                <a:ea typeface="Times New Roman" panose="02020603050405020304" pitchFamily="18" charset="0"/>
                <a:cs typeface="Times New Roman" panose="02020603050405020304" pitchFamily="18" charset="0"/>
              </a:rPr>
              <a:t>- de zorgvrager en dienst naaste begeleiden bij het nemen van weloverwogen beslissingen over de zorg, door informatie te verstrekken en te helpen bij het afwegen van opties, terwijl ze respect toont voor hun wensen.</a:t>
            </a:r>
          </a:p>
          <a:p>
            <a:pPr marL="0" indent="0">
              <a:buFont typeface="Arial" panose="020B0604020202020204" pitchFamily="34" charset="0"/>
              <a:buNone/>
              <a:defRPr/>
            </a:pPr>
            <a:endParaRPr lang="nl-NL" sz="1800" kern="0" dirty="0">
              <a:latin typeface="+mj-lt"/>
              <a:ea typeface="Times New Roman" panose="02020603050405020304" pitchFamily="18" charset="0"/>
              <a:cs typeface="Times New Roman" panose="02020603050405020304" pitchFamily="18" charset="0"/>
            </a:endParaRPr>
          </a:p>
          <a:p>
            <a:pPr>
              <a:defRPr/>
            </a:pPr>
            <a:r>
              <a:rPr lang="nl-NL" sz="1800" b="1" kern="0" dirty="0">
                <a:solidFill>
                  <a:srgbClr val="009CB4"/>
                </a:solidFill>
                <a:latin typeface="+mj-lt"/>
                <a:ea typeface="Times New Roman" panose="02020603050405020304" pitchFamily="18" charset="0"/>
                <a:cs typeface="Times New Roman" panose="02020603050405020304" pitchFamily="18" charset="0"/>
              </a:rPr>
              <a:t>Subdoelen:</a:t>
            </a:r>
          </a:p>
          <a:p>
            <a:pPr lvl="1">
              <a:buFont typeface="+mj-lt"/>
              <a:buAutoNum type="arabicPeriod"/>
              <a:defRPr/>
            </a:pPr>
            <a:r>
              <a:rPr lang="nl-NL" sz="1800" dirty="0"/>
              <a:t>Begrijpen wat de palliatieve fase inhoudt en welke informatie essentieel is om te delen.</a:t>
            </a:r>
          </a:p>
          <a:p>
            <a:pPr lvl="1">
              <a:buFont typeface="+mj-lt"/>
              <a:buAutoNum type="arabicPeriod"/>
              <a:defRPr/>
            </a:pPr>
            <a:r>
              <a:rPr lang="nl-NL" sz="1800" dirty="0"/>
              <a:t>Toepassen van communicatievaardigheden die gericht zijn op luisteren, samenvatten en empathisch reageren.</a:t>
            </a:r>
          </a:p>
          <a:p>
            <a:pPr lvl="1">
              <a:buFont typeface="+mj-lt"/>
              <a:buAutoNum type="arabicPeriod"/>
              <a:defRPr/>
            </a:pPr>
            <a:r>
              <a:rPr lang="nl-NL" sz="1800" dirty="0"/>
              <a:t>Herkennen van emotionele reacties en deze op een passende manier ondersteunen.</a:t>
            </a:r>
          </a:p>
          <a:p>
            <a:pPr lvl="1">
              <a:buFont typeface="+mj-lt"/>
              <a:buAutoNum type="arabicPeriod"/>
              <a:defRPr/>
            </a:pPr>
            <a:r>
              <a:rPr lang="nl-NL" sz="1800" dirty="0"/>
              <a:t>Rekening houden met verschillen in culturele waarden, overtuigingen en persoonlijke voorkeuren.</a:t>
            </a:r>
          </a:p>
          <a:p>
            <a:endParaRPr lang="nl-NL" altLang="nl-NL" dirty="0">
              <a:ea typeface="Geneva"/>
              <a:cs typeface="Geneva"/>
            </a:endParaRPr>
          </a:p>
          <a:p>
            <a:r>
              <a:rPr lang="nl-NL" altLang="nl-NL" dirty="0">
                <a:ea typeface="Geneva"/>
                <a:cs typeface="Geneva"/>
              </a:rPr>
              <a:t>UNO Amsterdam. https://unoamsterdam.nl/producten/klinische-les-zorg-in-de-laatste-levensfase/ </a:t>
            </a:r>
          </a:p>
          <a:p>
            <a:endParaRPr lang="nl-NL" dirty="0"/>
          </a:p>
        </p:txBody>
      </p:sp>
      <p:sp>
        <p:nvSpPr>
          <p:cNvPr id="4" name="Tijdelijke aanduiding voor dianummer 3">
            <a:extLst>
              <a:ext uri="{FF2B5EF4-FFF2-40B4-BE49-F238E27FC236}">
                <a16:creationId xmlns:a16="http://schemas.microsoft.com/office/drawing/2014/main" id="{1B79881B-C545-4701-9AF4-EA5B026100EB}"/>
              </a:ext>
            </a:extLst>
          </p:cNvPr>
          <p:cNvSpPr>
            <a:spLocks noGrp="1"/>
          </p:cNvSpPr>
          <p:nvPr>
            <p:ph type="sldNum" sz="quarter" idx="5"/>
          </p:nvPr>
        </p:nvSpPr>
        <p:spPr/>
        <p:txBody>
          <a:bodyPr/>
          <a:lstStyle/>
          <a:p>
            <a:fld id="{BE8A1BD9-1485-432A-A1B9-E1F7C6F58217}" type="slidenum">
              <a:rPr lang="nl-NL" smtClean="0"/>
              <a:t>115</a:t>
            </a:fld>
            <a:endParaRPr lang="nl-NL"/>
          </a:p>
        </p:txBody>
      </p:sp>
    </p:spTree>
    <p:extLst>
      <p:ext uri="{BB962C8B-B14F-4D97-AF65-F5344CB8AC3E}">
        <p14:creationId xmlns:p14="http://schemas.microsoft.com/office/powerpoint/2010/main" val="20382392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Calibri"/>
                <a:cs typeface="Calibri"/>
              </a:rPr>
              <a:t>In </a:t>
            </a:r>
            <a:r>
              <a:rPr lang="en-US" dirty="0" err="1">
                <a:ea typeface="Calibri"/>
                <a:cs typeface="Calibri"/>
              </a:rPr>
              <a:t>deze</a:t>
            </a:r>
            <a:r>
              <a:rPr lang="en-US" dirty="0">
                <a:ea typeface="Calibri"/>
                <a:cs typeface="Calibri"/>
              </a:rPr>
              <a:t> </a:t>
            </a:r>
            <a:r>
              <a:rPr lang="en-US" dirty="0" err="1">
                <a:ea typeface="Calibri"/>
                <a:cs typeface="Calibri"/>
              </a:rPr>
              <a:t>fase</a:t>
            </a:r>
            <a:r>
              <a:rPr lang="en-US" dirty="0">
                <a:ea typeface="Calibri"/>
                <a:cs typeface="Calibri"/>
              </a:rPr>
              <a:t> is het </a:t>
            </a:r>
            <a:r>
              <a:rPr lang="en-US" dirty="0" err="1">
                <a:ea typeface="Calibri"/>
                <a:cs typeface="Calibri"/>
              </a:rPr>
              <a:t>een</a:t>
            </a:r>
            <a:r>
              <a:rPr lang="en-US" dirty="0">
                <a:ea typeface="Calibri"/>
                <a:cs typeface="Calibri"/>
              </a:rPr>
              <a:t> </a:t>
            </a:r>
            <a:r>
              <a:rPr lang="en-US" dirty="0" err="1">
                <a:ea typeface="Calibri"/>
                <a:cs typeface="Calibri"/>
              </a:rPr>
              <a:t>goed</a:t>
            </a:r>
            <a:r>
              <a:rPr lang="en-US" dirty="0">
                <a:ea typeface="Calibri"/>
                <a:cs typeface="Calibri"/>
              </a:rPr>
              <a:t> moment om in </a:t>
            </a:r>
            <a:r>
              <a:rPr lang="en-US" dirty="0" err="1">
                <a:ea typeface="Calibri"/>
                <a:cs typeface="Calibri"/>
              </a:rPr>
              <a:t>gesprek</a:t>
            </a:r>
            <a:r>
              <a:rPr lang="en-US" dirty="0">
                <a:ea typeface="Calibri"/>
                <a:cs typeface="Calibri"/>
              </a:rPr>
              <a:t> </a:t>
            </a:r>
            <a:r>
              <a:rPr lang="en-US" dirty="0" err="1">
                <a:ea typeface="Calibri"/>
                <a:cs typeface="Calibri"/>
              </a:rPr>
              <a:t>te</a:t>
            </a:r>
            <a:r>
              <a:rPr lang="en-US" dirty="0">
                <a:ea typeface="Calibri"/>
                <a:cs typeface="Calibri"/>
              </a:rPr>
              <a:t> </a:t>
            </a:r>
            <a:r>
              <a:rPr lang="en-US" dirty="0" err="1">
                <a:ea typeface="Calibri"/>
                <a:cs typeface="Calibri"/>
              </a:rPr>
              <a:t>gaan</a:t>
            </a:r>
            <a:r>
              <a:rPr lang="en-US" dirty="0">
                <a:ea typeface="Calibri"/>
                <a:cs typeface="Calibri"/>
              </a:rPr>
              <a:t> over wat </a:t>
            </a:r>
            <a:r>
              <a:rPr lang="en-US" dirty="0" err="1">
                <a:ea typeface="Calibri"/>
                <a:cs typeface="Calibri"/>
              </a:rPr>
              <a:t>voor</a:t>
            </a:r>
            <a:r>
              <a:rPr lang="en-US" dirty="0">
                <a:ea typeface="Calibri"/>
                <a:cs typeface="Calibri"/>
              </a:rPr>
              <a:t> de </a:t>
            </a:r>
            <a:r>
              <a:rPr lang="en-US" dirty="0" err="1">
                <a:ea typeface="Calibri"/>
                <a:cs typeface="Calibri"/>
              </a:rPr>
              <a:t>zorgvrager</a:t>
            </a:r>
            <a:r>
              <a:rPr lang="en-US" dirty="0">
                <a:ea typeface="Calibri"/>
                <a:cs typeface="Calibri"/>
              </a:rPr>
              <a:t> </a:t>
            </a:r>
            <a:r>
              <a:rPr lang="en-US" dirty="0" err="1">
                <a:ea typeface="Calibri"/>
                <a:cs typeface="Calibri"/>
              </a:rPr>
              <a:t>belangrijk</a:t>
            </a:r>
            <a:r>
              <a:rPr lang="en-US" dirty="0">
                <a:ea typeface="Calibri"/>
                <a:cs typeface="Calibri"/>
              </a:rPr>
              <a:t> is in het </a:t>
            </a:r>
            <a:r>
              <a:rPr lang="en-US" dirty="0" err="1">
                <a:ea typeface="Calibri"/>
                <a:cs typeface="Calibri"/>
              </a:rPr>
              <a:t>dagelijks</a:t>
            </a:r>
            <a:r>
              <a:rPr lang="en-US" dirty="0">
                <a:ea typeface="Calibri"/>
                <a:cs typeface="Calibri"/>
              </a:rPr>
              <a:t> </a:t>
            </a:r>
            <a:r>
              <a:rPr lang="en-US" dirty="0" err="1">
                <a:ea typeface="Calibri"/>
                <a:cs typeface="Calibri"/>
              </a:rPr>
              <a:t>leven</a:t>
            </a:r>
            <a:r>
              <a:rPr lang="en-US" dirty="0">
                <a:ea typeface="Calibri"/>
                <a:cs typeface="Calibri"/>
              </a:rPr>
              <a:t>. En of </a:t>
            </a:r>
            <a:r>
              <a:rPr lang="en-US" dirty="0" err="1">
                <a:ea typeface="Calibri"/>
                <a:cs typeface="Calibri"/>
              </a:rPr>
              <a:t>iemand</a:t>
            </a:r>
            <a:r>
              <a:rPr lang="en-US" dirty="0">
                <a:ea typeface="Calibri"/>
                <a:cs typeface="Calibri"/>
              </a:rPr>
              <a:t> </a:t>
            </a:r>
            <a:r>
              <a:rPr lang="en-US" dirty="0" err="1">
                <a:ea typeface="Calibri"/>
                <a:cs typeface="Calibri"/>
              </a:rPr>
              <a:t>nog</a:t>
            </a:r>
            <a:r>
              <a:rPr lang="en-US" dirty="0">
                <a:ea typeface="Calibri"/>
                <a:cs typeface="Calibri"/>
              </a:rPr>
              <a:t> </a:t>
            </a:r>
            <a:r>
              <a:rPr lang="en-US" dirty="0" err="1">
                <a:ea typeface="Calibri"/>
                <a:cs typeface="Calibri"/>
              </a:rPr>
              <a:t>naar</a:t>
            </a:r>
            <a:r>
              <a:rPr lang="en-US" dirty="0">
                <a:ea typeface="Calibri"/>
                <a:cs typeface="Calibri"/>
              </a:rPr>
              <a:t> </a:t>
            </a:r>
            <a:r>
              <a:rPr lang="en-US" dirty="0" err="1">
                <a:ea typeface="Calibri"/>
                <a:cs typeface="Calibri"/>
              </a:rPr>
              <a:t>toekomstige</a:t>
            </a:r>
            <a:r>
              <a:rPr lang="en-US" dirty="0">
                <a:ea typeface="Calibri"/>
                <a:cs typeface="Calibri"/>
              </a:rPr>
              <a:t> </a:t>
            </a:r>
            <a:r>
              <a:rPr lang="en-US" dirty="0" err="1">
                <a:ea typeface="Calibri"/>
                <a:cs typeface="Calibri"/>
              </a:rPr>
              <a:t>gebeurtenissen</a:t>
            </a:r>
            <a:r>
              <a:rPr lang="en-US" dirty="0">
                <a:ea typeface="Calibri"/>
                <a:cs typeface="Calibri"/>
              </a:rPr>
              <a:t> </a:t>
            </a:r>
            <a:r>
              <a:rPr lang="en-US" dirty="0" err="1">
                <a:ea typeface="Calibri"/>
                <a:cs typeface="Calibri"/>
              </a:rPr>
              <a:t>uitkijkt</a:t>
            </a:r>
            <a:r>
              <a:rPr lang="en-US" dirty="0">
                <a:ea typeface="Calibri"/>
                <a:cs typeface="Calibri"/>
              </a:rPr>
              <a:t> om </a:t>
            </a:r>
            <a:r>
              <a:rPr lang="en-US" dirty="0" err="1">
                <a:ea typeface="Calibri"/>
                <a:cs typeface="Calibri"/>
              </a:rPr>
              <a:t>voor</a:t>
            </a:r>
            <a:r>
              <a:rPr lang="en-US" dirty="0">
                <a:ea typeface="Calibri"/>
                <a:cs typeface="Calibri"/>
              </a:rPr>
              <a:t> </a:t>
            </a:r>
            <a:r>
              <a:rPr lang="en-US" dirty="0" err="1">
                <a:ea typeface="Calibri"/>
                <a:cs typeface="Calibri"/>
              </a:rPr>
              <a:t>te</a:t>
            </a:r>
            <a:r>
              <a:rPr lang="en-US" dirty="0">
                <a:ea typeface="Calibri"/>
                <a:cs typeface="Calibri"/>
              </a:rPr>
              <a:t> </a:t>
            </a:r>
            <a:r>
              <a:rPr lang="en-US" dirty="0" err="1">
                <a:ea typeface="Calibri"/>
                <a:cs typeface="Calibri"/>
              </a:rPr>
              <a:t>leven</a:t>
            </a:r>
            <a:r>
              <a:rPr lang="en-US" dirty="0">
                <a:ea typeface="Calibri"/>
                <a:cs typeface="Calibri"/>
              </a:rPr>
              <a:t> </a:t>
            </a:r>
            <a:r>
              <a:rPr lang="en-US" dirty="0" err="1">
                <a:ea typeface="Calibri"/>
                <a:cs typeface="Calibri"/>
              </a:rPr>
              <a:t>zoals</a:t>
            </a:r>
            <a:r>
              <a:rPr lang="en-US" dirty="0">
                <a:ea typeface="Calibri"/>
                <a:cs typeface="Calibri"/>
              </a:rPr>
              <a:t> </a:t>
            </a:r>
            <a:r>
              <a:rPr lang="en-US" dirty="0" err="1">
                <a:ea typeface="Calibri"/>
                <a:cs typeface="Calibri"/>
              </a:rPr>
              <a:t>bv</a:t>
            </a:r>
            <a:r>
              <a:rPr lang="en-US" dirty="0">
                <a:ea typeface="Calibri"/>
                <a:cs typeface="Calibri"/>
              </a:rPr>
              <a:t>. </a:t>
            </a:r>
            <a:r>
              <a:rPr lang="en-US" dirty="0" err="1">
                <a:ea typeface="Calibri"/>
                <a:cs typeface="Calibri"/>
              </a:rPr>
              <a:t>een</a:t>
            </a:r>
            <a:r>
              <a:rPr lang="en-US" dirty="0">
                <a:ea typeface="Calibri"/>
                <a:cs typeface="Calibri"/>
              </a:rPr>
              <a:t> </a:t>
            </a:r>
            <a:r>
              <a:rPr lang="en-US" dirty="0" err="1">
                <a:ea typeface="Calibri"/>
                <a:cs typeface="Calibri"/>
              </a:rPr>
              <a:t>bruiloft</a:t>
            </a:r>
            <a:r>
              <a:rPr lang="en-US" dirty="0">
                <a:ea typeface="Calibri"/>
                <a:cs typeface="Calibri"/>
              </a:rPr>
              <a:t> of </a:t>
            </a:r>
            <a:r>
              <a:rPr lang="en-US" dirty="0" err="1">
                <a:ea typeface="Calibri"/>
                <a:cs typeface="Calibri"/>
              </a:rPr>
              <a:t>geboorte</a:t>
            </a:r>
            <a:r>
              <a:rPr lang="en-US" dirty="0">
                <a:ea typeface="Calibri"/>
                <a:cs typeface="Calibri"/>
              </a:rPr>
              <a:t> van (achter) </a:t>
            </a:r>
            <a:r>
              <a:rPr lang="en-US" dirty="0" err="1">
                <a:ea typeface="Calibri"/>
                <a:cs typeface="Calibri"/>
              </a:rPr>
              <a:t>kleinkind</a:t>
            </a:r>
            <a:r>
              <a:rPr lang="en-US" dirty="0">
                <a:ea typeface="Calibri"/>
                <a:cs typeface="Calibri"/>
              </a:rPr>
              <a:t>. </a:t>
            </a:r>
            <a:r>
              <a:rPr lang="en-US" dirty="0" err="1">
                <a:ea typeface="Calibri"/>
                <a:cs typeface="Calibri"/>
              </a:rPr>
              <a:t>Wensen</a:t>
            </a:r>
            <a:r>
              <a:rPr lang="en-US" dirty="0">
                <a:ea typeface="Calibri"/>
                <a:cs typeface="Calibri"/>
              </a:rPr>
              <a:t> en </a:t>
            </a:r>
            <a:r>
              <a:rPr lang="en-US" dirty="0" err="1">
                <a:ea typeface="Calibri"/>
                <a:cs typeface="Calibri"/>
              </a:rPr>
              <a:t>grenzen</a:t>
            </a:r>
            <a:r>
              <a:rPr lang="en-US" dirty="0">
                <a:ea typeface="Calibri"/>
                <a:cs typeface="Calibri"/>
              </a:rPr>
              <a:t> </a:t>
            </a:r>
            <a:r>
              <a:rPr lang="en-US" dirty="0" err="1">
                <a:ea typeface="Calibri"/>
                <a:cs typeface="Calibri"/>
              </a:rPr>
              <a:t>kunnen</a:t>
            </a:r>
            <a:r>
              <a:rPr lang="en-US" dirty="0">
                <a:ea typeface="Calibri"/>
                <a:cs typeface="Calibri"/>
              </a:rPr>
              <a:t> </a:t>
            </a:r>
            <a:r>
              <a:rPr lang="en-US" dirty="0" err="1">
                <a:ea typeface="Calibri"/>
                <a:cs typeface="Calibri"/>
              </a:rPr>
              <a:t>altijd</a:t>
            </a:r>
            <a:r>
              <a:rPr lang="en-US" dirty="0">
                <a:ea typeface="Calibri"/>
                <a:cs typeface="Calibri"/>
              </a:rPr>
              <a:t> </a:t>
            </a:r>
            <a:r>
              <a:rPr lang="en-US" dirty="0" err="1">
                <a:ea typeface="Calibri"/>
                <a:cs typeface="Calibri"/>
              </a:rPr>
              <a:t>veranderen</a:t>
            </a:r>
            <a:r>
              <a:rPr lang="en-US" dirty="0">
                <a:ea typeface="Calibri"/>
                <a:cs typeface="Calibri"/>
              </a:rPr>
              <a:t> </a:t>
            </a:r>
            <a:r>
              <a:rPr lang="en-US" dirty="0" err="1">
                <a:ea typeface="Calibri"/>
                <a:cs typeface="Calibri"/>
              </a:rPr>
              <a:t>gedurende</a:t>
            </a:r>
            <a:r>
              <a:rPr lang="en-US" dirty="0">
                <a:ea typeface="Calibri"/>
                <a:cs typeface="Calibri"/>
              </a:rPr>
              <a:t> het </a:t>
            </a:r>
            <a:r>
              <a:rPr lang="en-US" dirty="0" err="1">
                <a:ea typeface="Calibri"/>
                <a:cs typeface="Calibri"/>
              </a:rPr>
              <a:t>proces</a:t>
            </a:r>
            <a:r>
              <a:rPr lang="en-US" dirty="0">
                <a:ea typeface="Calibri"/>
                <a:cs typeface="Calibri"/>
              </a:rPr>
              <a:t>. </a:t>
            </a:r>
            <a:r>
              <a:rPr lang="en-US" dirty="0" err="1">
                <a:ea typeface="Calibri"/>
                <a:cs typeface="Calibri"/>
              </a:rPr>
              <a:t>Blijf</a:t>
            </a:r>
            <a:r>
              <a:rPr lang="en-US" dirty="0">
                <a:ea typeface="Calibri"/>
                <a:cs typeface="Calibri"/>
              </a:rPr>
              <a:t> </a:t>
            </a:r>
            <a:r>
              <a:rPr lang="en-US" dirty="0" err="1">
                <a:ea typeface="Calibri"/>
                <a:cs typeface="Calibri"/>
              </a:rPr>
              <a:t>daarom</a:t>
            </a:r>
            <a:r>
              <a:rPr lang="en-US" dirty="0">
                <a:ea typeface="Calibri"/>
                <a:cs typeface="Calibri"/>
              </a:rPr>
              <a:t> in </a:t>
            </a:r>
            <a:r>
              <a:rPr lang="en-US" dirty="0" err="1">
                <a:ea typeface="Calibri"/>
                <a:cs typeface="Calibri"/>
              </a:rPr>
              <a:t>gesprek</a:t>
            </a:r>
            <a:r>
              <a:rPr lang="en-US" dirty="0">
                <a:ea typeface="Calibri"/>
                <a:cs typeface="Calibri"/>
              </a:rPr>
              <a:t> met de </a:t>
            </a:r>
            <a:r>
              <a:rPr lang="en-US" dirty="0" err="1">
                <a:ea typeface="Calibri"/>
                <a:cs typeface="Calibri"/>
              </a:rPr>
              <a:t>zorgvrager</a:t>
            </a:r>
            <a:r>
              <a:rPr lang="en-US" dirty="0">
                <a:ea typeface="Calibri"/>
                <a:cs typeface="Calibri"/>
              </a:rPr>
              <a:t> en </a:t>
            </a:r>
            <a:r>
              <a:rPr lang="en-US" dirty="0" err="1">
                <a:ea typeface="Calibri"/>
                <a:cs typeface="Calibri"/>
              </a:rPr>
              <a:t>diens</a:t>
            </a:r>
            <a:r>
              <a:rPr lang="en-US" dirty="0">
                <a:ea typeface="Calibri"/>
                <a:cs typeface="Calibri"/>
              </a:rPr>
              <a:t> </a:t>
            </a:r>
            <a:r>
              <a:rPr lang="en-US" dirty="0" err="1">
                <a:ea typeface="Calibri"/>
                <a:cs typeface="Calibri"/>
              </a:rPr>
              <a:t>naasten</a:t>
            </a:r>
            <a:r>
              <a:rPr lang="en-US" dirty="0">
                <a:ea typeface="Calibri"/>
                <a:cs typeface="Calibri"/>
              </a:rPr>
              <a:t>. </a:t>
            </a:r>
            <a:r>
              <a:rPr lang="en-US" dirty="0" err="1">
                <a:ea typeface="Calibri"/>
                <a:cs typeface="Calibri"/>
              </a:rPr>
              <a:t>Dit</a:t>
            </a:r>
            <a:r>
              <a:rPr lang="en-US" dirty="0">
                <a:ea typeface="Calibri"/>
                <a:cs typeface="Calibri"/>
              </a:rPr>
              <a:t> </a:t>
            </a:r>
            <a:r>
              <a:rPr lang="en-US" dirty="0" err="1">
                <a:ea typeface="Calibri"/>
                <a:cs typeface="Calibri"/>
              </a:rPr>
              <a:t>noemen</a:t>
            </a:r>
            <a:r>
              <a:rPr lang="en-US" dirty="0">
                <a:ea typeface="Calibri"/>
                <a:cs typeface="Calibri"/>
              </a:rPr>
              <a:t> we </a:t>
            </a:r>
            <a:r>
              <a:rPr lang="en-US" dirty="0" err="1">
                <a:ea typeface="Calibri"/>
                <a:cs typeface="Calibri"/>
              </a:rPr>
              <a:t>proactieve</a:t>
            </a:r>
            <a:r>
              <a:rPr lang="en-US" dirty="0">
                <a:ea typeface="Calibri"/>
                <a:cs typeface="Calibri"/>
              </a:rPr>
              <a:t> </a:t>
            </a:r>
            <a:r>
              <a:rPr lang="en-US" dirty="0" err="1">
                <a:ea typeface="Calibri"/>
                <a:cs typeface="Calibri"/>
              </a:rPr>
              <a:t>zorgplanning</a:t>
            </a:r>
            <a:r>
              <a:rPr lang="en-US" dirty="0">
                <a:ea typeface="Calibri"/>
                <a:cs typeface="Calibri"/>
              </a:rPr>
              <a:t> en </a:t>
            </a:r>
            <a:r>
              <a:rPr lang="en-US" dirty="0" err="1">
                <a:ea typeface="Calibri"/>
                <a:cs typeface="Calibri"/>
              </a:rPr>
              <a:t>komt</a:t>
            </a:r>
            <a:r>
              <a:rPr lang="en-US" dirty="0">
                <a:ea typeface="Calibri"/>
                <a:cs typeface="Calibri"/>
              </a:rPr>
              <a:t> in les 2 </a:t>
            </a:r>
            <a:r>
              <a:rPr lang="en-US" dirty="0" err="1">
                <a:ea typeface="Calibri"/>
                <a:cs typeface="Calibri"/>
              </a:rPr>
              <a:t>verder</a:t>
            </a:r>
            <a:r>
              <a:rPr lang="en-US" dirty="0">
                <a:ea typeface="Calibri"/>
                <a:cs typeface="Calibri"/>
              </a:rPr>
              <a:t> </a:t>
            </a:r>
            <a:r>
              <a:rPr lang="en-US" dirty="0" err="1">
                <a:ea typeface="Calibri"/>
                <a:cs typeface="Calibri"/>
              </a:rPr>
              <a:t>aan</a:t>
            </a:r>
            <a:r>
              <a:rPr lang="en-US" dirty="0">
                <a:ea typeface="Calibri"/>
                <a:cs typeface="Calibri"/>
              </a:rPr>
              <a:t> bod. </a:t>
            </a:r>
          </a:p>
          <a:p>
            <a:endParaRPr lang="nl-NL" dirty="0"/>
          </a:p>
        </p:txBody>
      </p:sp>
      <p:sp>
        <p:nvSpPr>
          <p:cNvPr id="4" name="Tijdelijke aanduiding voor dianummer 3"/>
          <p:cNvSpPr>
            <a:spLocks noGrp="1"/>
          </p:cNvSpPr>
          <p:nvPr>
            <p:ph type="sldNum" sz="quarter" idx="5"/>
          </p:nvPr>
        </p:nvSpPr>
        <p:spPr/>
        <p:txBody>
          <a:bodyPr/>
          <a:lstStyle/>
          <a:p>
            <a:fld id="{2C52C399-E1AD-4F92-9873-EEFDA5933A60}" type="slidenum">
              <a:rPr lang="nl-NL" smtClean="0"/>
              <a:t>13</a:t>
            </a:fld>
            <a:endParaRPr lang="nl-NL"/>
          </a:p>
        </p:txBody>
      </p:sp>
    </p:spTree>
    <p:extLst>
      <p:ext uri="{BB962C8B-B14F-4D97-AF65-F5344CB8AC3E}">
        <p14:creationId xmlns:p14="http://schemas.microsoft.com/office/powerpoint/2010/main" val="15293965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ea typeface="Calibri"/>
                <a:cs typeface="Calibri"/>
              </a:rPr>
              <a:t>In </a:t>
            </a:r>
            <a:r>
              <a:rPr lang="en-US" dirty="0" err="1">
                <a:ea typeface="Calibri"/>
                <a:cs typeface="Calibri"/>
              </a:rPr>
              <a:t>deze</a:t>
            </a:r>
            <a:r>
              <a:rPr lang="en-US" dirty="0">
                <a:ea typeface="Calibri"/>
                <a:cs typeface="Calibri"/>
              </a:rPr>
              <a:t> </a:t>
            </a:r>
            <a:r>
              <a:rPr lang="en-US" dirty="0" err="1">
                <a:ea typeface="Calibri"/>
                <a:cs typeface="Calibri"/>
              </a:rPr>
              <a:t>fase</a:t>
            </a:r>
            <a:r>
              <a:rPr lang="en-US" dirty="0">
                <a:ea typeface="Calibri"/>
                <a:cs typeface="Calibri"/>
              </a:rPr>
              <a:t> is het </a:t>
            </a:r>
            <a:r>
              <a:rPr lang="en-US" dirty="0" err="1">
                <a:ea typeface="Calibri"/>
                <a:cs typeface="Calibri"/>
              </a:rPr>
              <a:t>een</a:t>
            </a:r>
            <a:r>
              <a:rPr lang="en-US" dirty="0">
                <a:ea typeface="Calibri"/>
                <a:cs typeface="Calibri"/>
              </a:rPr>
              <a:t> </a:t>
            </a:r>
            <a:r>
              <a:rPr lang="en-US" dirty="0" err="1">
                <a:ea typeface="Calibri"/>
                <a:cs typeface="Calibri"/>
              </a:rPr>
              <a:t>goed</a:t>
            </a:r>
            <a:r>
              <a:rPr lang="en-US" dirty="0">
                <a:ea typeface="Calibri"/>
                <a:cs typeface="Calibri"/>
              </a:rPr>
              <a:t> moment om in </a:t>
            </a:r>
            <a:r>
              <a:rPr lang="en-US" dirty="0" err="1">
                <a:ea typeface="Calibri"/>
                <a:cs typeface="Calibri"/>
              </a:rPr>
              <a:t>gesprek</a:t>
            </a:r>
            <a:r>
              <a:rPr lang="en-US" dirty="0">
                <a:ea typeface="Calibri"/>
                <a:cs typeface="Calibri"/>
              </a:rPr>
              <a:t> </a:t>
            </a:r>
            <a:r>
              <a:rPr lang="en-US" dirty="0" err="1">
                <a:ea typeface="Calibri"/>
                <a:cs typeface="Calibri"/>
              </a:rPr>
              <a:t>te</a:t>
            </a:r>
            <a:r>
              <a:rPr lang="en-US" dirty="0">
                <a:ea typeface="Calibri"/>
                <a:cs typeface="Calibri"/>
              </a:rPr>
              <a:t> </a:t>
            </a:r>
            <a:r>
              <a:rPr lang="en-US" dirty="0" err="1">
                <a:ea typeface="Calibri"/>
                <a:cs typeface="Calibri"/>
              </a:rPr>
              <a:t>gaan</a:t>
            </a:r>
            <a:r>
              <a:rPr lang="en-US" dirty="0">
                <a:ea typeface="Calibri"/>
                <a:cs typeface="Calibri"/>
              </a:rPr>
              <a:t> over wat </a:t>
            </a:r>
            <a:r>
              <a:rPr lang="en-US" dirty="0" err="1">
                <a:ea typeface="Calibri"/>
                <a:cs typeface="Calibri"/>
              </a:rPr>
              <a:t>voor</a:t>
            </a:r>
            <a:r>
              <a:rPr lang="en-US" dirty="0">
                <a:ea typeface="Calibri"/>
                <a:cs typeface="Calibri"/>
              </a:rPr>
              <a:t> de </a:t>
            </a:r>
            <a:r>
              <a:rPr lang="en-US" dirty="0" err="1">
                <a:ea typeface="Calibri"/>
                <a:cs typeface="Calibri"/>
              </a:rPr>
              <a:t>zorgvrager</a:t>
            </a:r>
            <a:r>
              <a:rPr lang="en-US" dirty="0">
                <a:ea typeface="Calibri"/>
                <a:cs typeface="Calibri"/>
              </a:rPr>
              <a:t> </a:t>
            </a:r>
            <a:r>
              <a:rPr lang="en-US" dirty="0" err="1">
                <a:ea typeface="Calibri"/>
                <a:cs typeface="Calibri"/>
              </a:rPr>
              <a:t>belangrijk</a:t>
            </a:r>
            <a:r>
              <a:rPr lang="en-US" dirty="0">
                <a:ea typeface="Calibri"/>
                <a:cs typeface="Calibri"/>
              </a:rPr>
              <a:t> is in het </a:t>
            </a:r>
            <a:r>
              <a:rPr lang="en-US" dirty="0" err="1">
                <a:ea typeface="Calibri"/>
                <a:cs typeface="Calibri"/>
              </a:rPr>
              <a:t>dagelijks</a:t>
            </a:r>
            <a:r>
              <a:rPr lang="en-US" dirty="0">
                <a:ea typeface="Calibri"/>
                <a:cs typeface="Calibri"/>
              </a:rPr>
              <a:t> </a:t>
            </a:r>
            <a:r>
              <a:rPr lang="en-US" dirty="0" err="1">
                <a:ea typeface="Calibri"/>
                <a:cs typeface="Calibri"/>
              </a:rPr>
              <a:t>leven</a:t>
            </a:r>
            <a:r>
              <a:rPr lang="en-US" dirty="0">
                <a:ea typeface="Calibri"/>
                <a:cs typeface="Calibri"/>
              </a:rPr>
              <a:t>. En of </a:t>
            </a:r>
            <a:r>
              <a:rPr lang="en-US" dirty="0" err="1">
                <a:ea typeface="Calibri"/>
                <a:cs typeface="Calibri"/>
              </a:rPr>
              <a:t>iemand</a:t>
            </a:r>
            <a:r>
              <a:rPr lang="en-US" dirty="0">
                <a:ea typeface="Calibri"/>
                <a:cs typeface="Calibri"/>
              </a:rPr>
              <a:t> </a:t>
            </a:r>
            <a:r>
              <a:rPr lang="en-US" dirty="0" err="1">
                <a:ea typeface="Calibri"/>
                <a:cs typeface="Calibri"/>
              </a:rPr>
              <a:t>nog</a:t>
            </a:r>
            <a:r>
              <a:rPr lang="en-US" dirty="0">
                <a:ea typeface="Calibri"/>
                <a:cs typeface="Calibri"/>
              </a:rPr>
              <a:t> </a:t>
            </a:r>
            <a:r>
              <a:rPr lang="en-US" dirty="0" err="1">
                <a:ea typeface="Calibri"/>
                <a:cs typeface="Calibri"/>
              </a:rPr>
              <a:t>naar</a:t>
            </a:r>
            <a:r>
              <a:rPr lang="en-US" dirty="0">
                <a:ea typeface="Calibri"/>
                <a:cs typeface="Calibri"/>
              </a:rPr>
              <a:t> </a:t>
            </a:r>
            <a:r>
              <a:rPr lang="en-US" dirty="0" err="1">
                <a:ea typeface="Calibri"/>
                <a:cs typeface="Calibri"/>
              </a:rPr>
              <a:t>toekomstige</a:t>
            </a:r>
            <a:r>
              <a:rPr lang="en-US" dirty="0">
                <a:ea typeface="Calibri"/>
                <a:cs typeface="Calibri"/>
              </a:rPr>
              <a:t> </a:t>
            </a:r>
            <a:r>
              <a:rPr lang="en-US" dirty="0" err="1">
                <a:ea typeface="Calibri"/>
                <a:cs typeface="Calibri"/>
              </a:rPr>
              <a:t>gebeurtenissen</a:t>
            </a:r>
            <a:r>
              <a:rPr lang="en-US" dirty="0">
                <a:ea typeface="Calibri"/>
                <a:cs typeface="Calibri"/>
              </a:rPr>
              <a:t> </a:t>
            </a:r>
            <a:r>
              <a:rPr lang="en-US" dirty="0" err="1">
                <a:ea typeface="Calibri"/>
                <a:cs typeface="Calibri"/>
              </a:rPr>
              <a:t>uitkijkt</a:t>
            </a:r>
            <a:r>
              <a:rPr lang="en-US" dirty="0">
                <a:ea typeface="Calibri"/>
                <a:cs typeface="Calibri"/>
              </a:rPr>
              <a:t> om </a:t>
            </a:r>
            <a:r>
              <a:rPr lang="en-US" dirty="0" err="1">
                <a:ea typeface="Calibri"/>
                <a:cs typeface="Calibri"/>
              </a:rPr>
              <a:t>voor</a:t>
            </a:r>
            <a:r>
              <a:rPr lang="en-US" dirty="0">
                <a:ea typeface="Calibri"/>
                <a:cs typeface="Calibri"/>
              </a:rPr>
              <a:t> </a:t>
            </a:r>
            <a:r>
              <a:rPr lang="en-US" dirty="0" err="1">
                <a:ea typeface="Calibri"/>
                <a:cs typeface="Calibri"/>
              </a:rPr>
              <a:t>te</a:t>
            </a:r>
            <a:r>
              <a:rPr lang="en-US" dirty="0">
                <a:ea typeface="Calibri"/>
                <a:cs typeface="Calibri"/>
              </a:rPr>
              <a:t> </a:t>
            </a:r>
            <a:r>
              <a:rPr lang="en-US" dirty="0" err="1">
                <a:ea typeface="Calibri"/>
                <a:cs typeface="Calibri"/>
              </a:rPr>
              <a:t>leven</a:t>
            </a:r>
            <a:r>
              <a:rPr lang="en-US" dirty="0">
                <a:ea typeface="Calibri"/>
                <a:cs typeface="Calibri"/>
              </a:rPr>
              <a:t> </a:t>
            </a:r>
            <a:r>
              <a:rPr lang="en-US" dirty="0" err="1">
                <a:ea typeface="Calibri"/>
                <a:cs typeface="Calibri"/>
              </a:rPr>
              <a:t>zoals</a:t>
            </a:r>
            <a:r>
              <a:rPr lang="en-US" dirty="0">
                <a:ea typeface="Calibri"/>
                <a:cs typeface="Calibri"/>
              </a:rPr>
              <a:t> </a:t>
            </a:r>
            <a:r>
              <a:rPr lang="en-US" dirty="0" err="1">
                <a:ea typeface="Calibri"/>
                <a:cs typeface="Calibri"/>
              </a:rPr>
              <a:t>bv</a:t>
            </a:r>
            <a:r>
              <a:rPr lang="en-US" dirty="0">
                <a:ea typeface="Calibri"/>
                <a:cs typeface="Calibri"/>
              </a:rPr>
              <a:t>. </a:t>
            </a:r>
            <a:r>
              <a:rPr lang="en-US" dirty="0" err="1">
                <a:ea typeface="Calibri"/>
                <a:cs typeface="Calibri"/>
              </a:rPr>
              <a:t>een</a:t>
            </a:r>
            <a:r>
              <a:rPr lang="en-US" dirty="0">
                <a:ea typeface="Calibri"/>
                <a:cs typeface="Calibri"/>
              </a:rPr>
              <a:t> </a:t>
            </a:r>
            <a:r>
              <a:rPr lang="en-US" dirty="0" err="1">
                <a:ea typeface="Calibri"/>
                <a:cs typeface="Calibri"/>
              </a:rPr>
              <a:t>bruiloft</a:t>
            </a:r>
            <a:r>
              <a:rPr lang="en-US" dirty="0">
                <a:ea typeface="Calibri"/>
                <a:cs typeface="Calibri"/>
              </a:rPr>
              <a:t> of </a:t>
            </a:r>
            <a:r>
              <a:rPr lang="en-US" dirty="0" err="1">
                <a:ea typeface="Calibri"/>
                <a:cs typeface="Calibri"/>
              </a:rPr>
              <a:t>geboorte</a:t>
            </a:r>
            <a:r>
              <a:rPr lang="en-US" dirty="0">
                <a:ea typeface="Calibri"/>
                <a:cs typeface="Calibri"/>
              </a:rPr>
              <a:t> van (achter) </a:t>
            </a:r>
            <a:r>
              <a:rPr lang="en-US" dirty="0" err="1">
                <a:ea typeface="Calibri"/>
                <a:cs typeface="Calibri"/>
              </a:rPr>
              <a:t>kleinkind</a:t>
            </a:r>
            <a:r>
              <a:rPr lang="en-US" dirty="0">
                <a:ea typeface="Calibri"/>
                <a:cs typeface="Calibri"/>
              </a:rPr>
              <a:t>. </a:t>
            </a:r>
            <a:r>
              <a:rPr lang="en-US" dirty="0" err="1">
                <a:ea typeface="Calibri"/>
                <a:cs typeface="Calibri"/>
              </a:rPr>
              <a:t>Wensen</a:t>
            </a:r>
            <a:r>
              <a:rPr lang="en-US" dirty="0">
                <a:ea typeface="Calibri"/>
                <a:cs typeface="Calibri"/>
              </a:rPr>
              <a:t> en </a:t>
            </a:r>
            <a:r>
              <a:rPr lang="en-US" dirty="0" err="1">
                <a:ea typeface="Calibri"/>
                <a:cs typeface="Calibri"/>
              </a:rPr>
              <a:t>grenzen</a:t>
            </a:r>
            <a:r>
              <a:rPr lang="en-US" dirty="0">
                <a:ea typeface="Calibri"/>
                <a:cs typeface="Calibri"/>
              </a:rPr>
              <a:t> </a:t>
            </a:r>
            <a:r>
              <a:rPr lang="en-US" dirty="0" err="1">
                <a:ea typeface="Calibri"/>
                <a:cs typeface="Calibri"/>
              </a:rPr>
              <a:t>kunnen</a:t>
            </a:r>
            <a:r>
              <a:rPr lang="en-US" dirty="0">
                <a:ea typeface="Calibri"/>
                <a:cs typeface="Calibri"/>
              </a:rPr>
              <a:t> </a:t>
            </a:r>
            <a:r>
              <a:rPr lang="en-US" dirty="0" err="1">
                <a:ea typeface="Calibri"/>
                <a:cs typeface="Calibri"/>
              </a:rPr>
              <a:t>altijd</a:t>
            </a:r>
            <a:r>
              <a:rPr lang="en-US" dirty="0">
                <a:ea typeface="Calibri"/>
                <a:cs typeface="Calibri"/>
              </a:rPr>
              <a:t> </a:t>
            </a:r>
            <a:r>
              <a:rPr lang="en-US" dirty="0" err="1">
                <a:ea typeface="Calibri"/>
                <a:cs typeface="Calibri"/>
              </a:rPr>
              <a:t>veranderen</a:t>
            </a:r>
            <a:r>
              <a:rPr lang="en-US" dirty="0">
                <a:ea typeface="Calibri"/>
                <a:cs typeface="Calibri"/>
              </a:rPr>
              <a:t> </a:t>
            </a:r>
            <a:r>
              <a:rPr lang="en-US" dirty="0" err="1">
                <a:ea typeface="Calibri"/>
                <a:cs typeface="Calibri"/>
              </a:rPr>
              <a:t>gedurende</a:t>
            </a:r>
            <a:r>
              <a:rPr lang="en-US" dirty="0">
                <a:ea typeface="Calibri"/>
                <a:cs typeface="Calibri"/>
              </a:rPr>
              <a:t> het </a:t>
            </a:r>
            <a:r>
              <a:rPr lang="en-US" dirty="0" err="1">
                <a:ea typeface="Calibri"/>
                <a:cs typeface="Calibri"/>
              </a:rPr>
              <a:t>proces</a:t>
            </a:r>
            <a:r>
              <a:rPr lang="en-US" dirty="0">
                <a:ea typeface="Calibri"/>
                <a:cs typeface="Calibri"/>
              </a:rPr>
              <a:t>. </a:t>
            </a:r>
            <a:r>
              <a:rPr lang="en-US" dirty="0" err="1">
                <a:ea typeface="Calibri"/>
                <a:cs typeface="Calibri"/>
              </a:rPr>
              <a:t>Blijf</a:t>
            </a:r>
            <a:r>
              <a:rPr lang="en-US" dirty="0">
                <a:ea typeface="Calibri"/>
                <a:cs typeface="Calibri"/>
              </a:rPr>
              <a:t> </a:t>
            </a:r>
            <a:r>
              <a:rPr lang="en-US" dirty="0" err="1">
                <a:ea typeface="Calibri"/>
                <a:cs typeface="Calibri"/>
              </a:rPr>
              <a:t>daarom</a:t>
            </a:r>
            <a:r>
              <a:rPr lang="en-US" dirty="0">
                <a:ea typeface="Calibri"/>
                <a:cs typeface="Calibri"/>
              </a:rPr>
              <a:t> in </a:t>
            </a:r>
            <a:r>
              <a:rPr lang="en-US" dirty="0" err="1">
                <a:ea typeface="Calibri"/>
                <a:cs typeface="Calibri"/>
              </a:rPr>
              <a:t>gesprek</a:t>
            </a:r>
            <a:r>
              <a:rPr lang="en-US" dirty="0">
                <a:ea typeface="Calibri"/>
                <a:cs typeface="Calibri"/>
              </a:rPr>
              <a:t> met de </a:t>
            </a:r>
            <a:r>
              <a:rPr lang="en-US" dirty="0" err="1">
                <a:ea typeface="Calibri"/>
                <a:cs typeface="Calibri"/>
              </a:rPr>
              <a:t>zorgvrager</a:t>
            </a:r>
            <a:r>
              <a:rPr lang="en-US" dirty="0">
                <a:ea typeface="Calibri"/>
                <a:cs typeface="Calibri"/>
              </a:rPr>
              <a:t> en </a:t>
            </a:r>
            <a:r>
              <a:rPr lang="en-US" dirty="0" err="1">
                <a:ea typeface="Calibri"/>
                <a:cs typeface="Calibri"/>
              </a:rPr>
              <a:t>diens</a:t>
            </a:r>
            <a:r>
              <a:rPr lang="en-US" dirty="0">
                <a:ea typeface="Calibri"/>
                <a:cs typeface="Calibri"/>
              </a:rPr>
              <a:t> </a:t>
            </a:r>
            <a:r>
              <a:rPr lang="en-US" dirty="0" err="1">
                <a:ea typeface="Calibri"/>
                <a:cs typeface="Calibri"/>
              </a:rPr>
              <a:t>naasten</a:t>
            </a:r>
            <a:r>
              <a:rPr lang="en-US" dirty="0">
                <a:ea typeface="Calibri"/>
                <a:cs typeface="Calibri"/>
              </a:rPr>
              <a:t>. </a:t>
            </a:r>
            <a:r>
              <a:rPr lang="en-US" dirty="0" err="1">
                <a:ea typeface="Calibri"/>
                <a:cs typeface="Calibri"/>
              </a:rPr>
              <a:t>Dit</a:t>
            </a:r>
            <a:r>
              <a:rPr lang="en-US" dirty="0">
                <a:ea typeface="Calibri"/>
                <a:cs typeface="Calibri"/>
              </a:rPr>
              <a:t> </a:t>
            </a:r>
            <a:r>
              <a:rPr lang="en-US" dirty="0" err="1">
                <a:ea typeface="Calibri"/>
                <a:cs typeface="Calibri"/>
              </a:rPr>
              <a:t>noemen</a:t>
            </a:r>
            <a:r>
              <a:rPr lang="en-US" dirty="0">
                <a:ea typeface="Calibri"/>
                <a:cs typeface="Calibri"/>
              </a:rPr>
              <a:t> we </a:t>
            </a:r>
            <a:r>
              <a:rPr lang="en-US" dirty="0" err="1">
                <a:ea typeface="Calibri"/>
                <a:cs typeface="Calibri"/>
              </a:rPr>
              <a:t>proactieve</a:t>
            </a:r>
            <a:r>
              <a:rPr lang="en-US" dirty="0">
                <a:ea typeface="Calibri"/>
                <a:cs typeface="Calibri"/>
              </a:rPr>
              <a:t> </a:t>
            </a:r>
            <a:r>
              <a:rPr lang="en-US" dirty="0" err="1">
                <a:ea typeface="Calibri"/>
                <a:cs typeface="Calibri"/>
              </a:rPr>
              <a:t>zorgplanning</a:t>
            </a:r>
            <a:r>
              <a:rPr lang="en-US" dirty="0">
                <a:ea typeface="Calibri"/>
                <a:cs typeface="Calibri"/>
              </a:rPr>
              <a:t> en </a:t>
            </a:r>
            <a:r>
              <a:rPr lang="en-US" dirty="0" err="1">
                <a:ea typeface="Calibri"/>
                <a:cs typeface="Calibri"/>
              </a:rPr>
              <a:t>komt</a:t>
            </a:r>
            <a:r>
              <a:rPr lang="en-US" dirty="0">
                <a:ea typeface="Calibri"/>
                <a:cs typeface="Calibri"/>
              </a:rPr>
              <a:t> in les 2 </a:t>
            </a:r>
            <a:r>
              <a:rPr lang="en-US" dirty="0" err="1">
                <a:ea typeface="Calibri"/>
                <a:cs typeface="Calibri"/>
              </a:rPr>
              <a:t>verder</a:t>
            </a:r>
            <a:r>
              <a:rPr lang="en-US" dirty="0">
                <a:ea typeface="Calibri"/>
                <a:cs typeface="Calibri"/>
              </a:rPr>
              <a:t> </a:t>
            </a:r>
            <a:r>
              <a:rPr lang="en-US" dirty="0" err="1">
                <a:ea typeface="Calibri"/>
                <a:cs typeface="Calibri"/>
              </a:rPr>
              <a:t>aan</a:t>
            </a:r>
            <a:r>
              <a:rPr lang="en-US" dirty="0">
                <a:ea typeface="Calibri"/>
                <a:cs typeface="Calibri"/>
              </a:rPr>
              <a:t> bod. </a:t>
            </a:r>
          </a:p>
          <a:p>
            <a:endParaRPr lang="en-US" dirty="0">
              <a:ea typeface="Calibri"/>
              <a:cs typeface="Calibri"/>
            </a:endParaRPr>
          </a:p>
          <a:p>
            <a:endParaRPr lang="en-US" dirty="0">
              <a:ea typeface="Calibri"/>
              <a:cs typeface="Calibri"/>
            </a:endParaRPr>
          </a:p>
        </p:txBody>
      </p:sp>
      <p:sp>
        <p:nvSpPr>
          <p:cNvPr id="4" name="Tijdelijke aanduiding voor dianummer 3"/>
          <p:cNvSpPr>
            <a:spLocks noGrp="1"/>
          </p:cNvSpPr>
          <p:nvPr>
            <p:ph type="sldNum" sz="quarter" idx="5"/>
          </p:nvPr>
        </p:nvSpPr>
        <p:spPr/>
        <p:txBody>
          <a:bodyPr/>
          <a:lstStyle/>
          <a:p>
            <a:fld id="{2C52C399-E1AD-4F92-9873-EEFDA5933A60}" type="slidenum">
              <a:rPr lang="nl-NL" smtClean="0"/>
              <a:t>14</a:t>
            </a:fld>
            <a:endParaRPr lang="nl-NL"/>
          </a:p>
        </p:txBody>
      </p:sp>
    </p:spTree>
    <p:extLst>
      <p:ext uri="{BB962C8B-B14F-4D97-AF65-F5344CB8AC3E}">
        <p14:creationId xmlns:p14="http://schemas.microsoft.com/office/powerpoint/2010/main" val="21446013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b="1" i="0" dirty="0">
                <a:solidFill>
                  <a:srgbClr val="2C408B"/>
                </a:solidFill>
                <a:effectLst/>
                <a:latin typeface="century-gothic"/>
              </a:rPr>
              <a:t>Terminale zorg </a:t>
            </a:r>
          </a:p>
          <a:p>
            <a:pPr algn="l"/>
            <a:r>
              <a:rPr lang="nl-NL" b="0" i="0" dirty="0">
                <a:solidFill>
                  <a:srgbClr val="2C408B"/>
                </a:solidFill>
                <a:effectLst/>
                <a:latin typeface="century-gothic"/>
              </a:rPr>
              <a:t>Terminale zorg is de zorg voor mensen waarbij het overlijden op korte termijn verwacht wordt. Denk aan dagen tot weken, tot maximaal enkele maanden. </a:t>
            </a:r>
          </a:p>
          <a:p>
            <a:pPr algn="l"/>
            <a:r>
              <a:rPr lang="nl-NL" b="0" i="0" dirty="0">
                <a:solidFill>
                  <a:srgbClr val="2C408B"/>
                </a:solidFill>
                <a:effectLst/>
                <a:latin typeface="century-gothic"/>
              </a:rPr>
              <a:t>Dit verschil is voornamelijk belangrijk vanwege de organisatie en financiering van terminale zorg. Zo is een opname in een hospice vaak alleen mogelijk in de terminale fase. En vergoeding van intensieve thuiszorg door de zorgverzekeraar is ook alleen aan de orde in de terminale fase. Wanneer de verwachting is dat iemand langere tijd intensieve zorg nodig heeft, gaat men over naar de WLZ, bij een korte levensverwachting niet. </a:t>
            </a:r>
            <a:br>
              <a:rPr lang="nl-NL" b="0" i="0" dirty="0">
                <a:solidFill>
                  <a:srgbClr val="2C408B"/>
                </a:solidFill>
                <a:effectLst/>
                <a:latin typeface="century-gothic"/>
              </a:rPr>
            </a:br>
            <a:r>
              <a:rPr lang="nl-NL" b="0" i="0" dirty="0">
                <a:solidFill>
                  <a:srgbClr val="2C408B"/>
                </a:solidFill>
                <a:effectLst/>
                <a:latin typeface="century-gothic"/>
              </a:rPr>
              <a:t> </a:t>
            </a:r>
          </a:p>
          <a:p>
            <a:pPr algn="l"/>
            <a:r>
              <a:rPr lang="nl-NL" b="0" i="0" dirty="0">
                <a:solidFill>
                  <a:srgbClr val="2C408B"/>
                </a:solidFill>
                <a:effectLst/>
                <a:latin typeface="century-gothic"/>
              </a:rPr>
              <a:t>Sinds november 2019 is een </a:t>
            </a:r>
            <a:r>
              <a:rPr lang="nl-NL" b="0" i="0" dirty="0" err="1">
                <a:solidFill>
                  <a:srgbClr val="2C408B"/>
                </a:solidFill>
                <a:effectLst/>
                <a:latin typeface="century-gothic"/>
              </a:rPr>
              <a:t>terminaliteitsverklaring</a:t>
            </a:r>
            <a:r>
              <a:rPr lang="nl-NL" b="0" i="0" dirty="0">
                <a:solidFill>
                  <a:srgbClr val="2C408B"/>
                </a:solidFill>
                <a:effectLst/>
                <a:latin typeface="century-gothic"/>
              </a:rPr>
              <a:t> alleen nog vereist voor PGB zorg. Dat hebben verschillende partijen uit de zorg en het ministerie van Volksgezondheid, Welzijn en Sport (VWS) afgesproken. In de </a:t>
            </a:r>
            <a:r>
              <a:rPr lang="nl-NL" b="0" i="0" dirty="0" err="1">
                <a:solidFill>
                  <a:srgbClr val="2C408B"/>
                </a:solidFill>
                <a:effectLst/>
                <a:latin typeface="century-gothic"/>
              </a:rPr>
              <a:t>Factsheet</a:t>
            </a:r>
            <a:r>
              <a:rPr lang="nl-NL" b="0" i="0" dirty="0">
                <a:solidFill>
                  <a:srgbClr val="2C408B"/>
                </a:solidFill>
                <a:effectLst/>
                <a:latin typeface="century-gothic"/>
              </a:rPr>
              <a:t> ‘Afschaffing </a:t>
            </a:r>
            <a:r>
              <a:rPr lang="nl-NL" b="0" i="0" dirty="0" err="1">
                <a:solidFill>
                  <a:srgbClr val="2C408B"/>
                </a:solidFill>
                <a:effectLst/>
                <a:latin typeface="century-gothic"/>
              </a:rPr>
              <a:t>terminaliteitsverklaring</a:t>
            </a:r>
            <a:r>
              <a:rPr lang="nl-NL" b="0" i="0" dirty="0">
                <a:solidFill>
                  <a:srgbClr val="2C408B"/>
                </a:solidFill>
                <a:effectLst/>
                <a:latin typeface="century-gothic"/>
              </a:rPr>
              <a:t>’ is informatie hierover op een rij gezet. Bron: </a:t>
            </a:r>
            <a:r>
              <a:rPr lang="nl-NL" b="0" i="0" dirty="0" err="1">
                <a:solidFill>
                  <a:srgbClr val="2C408B"/>
                </a:solidFill>
                <a:effectLst/>
                <a:latin typeface="century-gothic"/>
              </a:rPr>
              <a:t>palliaweb</a:t>
            </a:r>
            <a:r>
              <a:rPr lang="nl-NL" b="0" i="0" dirty="0">
                <a:solidFill>
                  <a:srgbClr val="2C408B"/>
                </a:solidFill>
                <a:effectLst/>
                <a:latin typeface="century-gothic"/>
              </a:rPr>
              <a:t>:  </a:t>
            </a:r>
            <a:r>
              <a:rPr lang="nl-NL" dirty="0">
                <a:hlinkClick r:id="rId3"/>
              </a:rPr>
              <a:t>Factsheet-Afschaffing-terminaliteitsverklaring.pdf</a:t>
            </a:r>
            <a:endParaRPr lang="nl-NL" b="0" i="0" dirty="0">
              <a:solidFill>
                <a:srgbClr val="2C408B"/>
              </a:solidFill>
              <a:effectLst/>
              <a:latin typeface="century-gothic"/>
            </a:endParaRPr>
          </a:p>
          <a:p>
            <a:pPr algn="l"/>
            <a:br>
              <a:rPr lang="nl-NL" b="0" i="0" dirty="0">
                <a:solidFill>
                  <a:srgbClr val="2C408B"/>
                </a:solidFill>
                <a:effectLst/>
                <a:latin typeface="century-gothic"/>
              </a:rPr>
            </a:br>
            <a:r>
              <a:rPr lang="nl-NL" b="0" i="0" dirty="0">
                <a:solidFill>
                  <a:srgbClr val="2C408B"/>
                </a:solidFill>
                <a:effectLst/>
                <a:latin typeface="century-gothic"/>
              </a:rPr>
              <a:t>Palliatieve zorg is beschikbaar tot het overlijden van de patiënt, ook als de terminale fase langer duurt dan verwacht door de betrokken zorgverleners. Dit betekent dat de zorg niet abrupt stopt als de, vaak gangbare ‘3 maanden’ voorbij zijn. Belangrijk blijft of de behandelend arts (in afstemming met het multidisciplinair team) van mening is dat het overlijden nog steeds op korte termijn verwacht wordt. </a:t>
            </a:r>
          </a:p>
          <a:p>
            <a:pPr algn="l"/>
            <a:r>
              <a:rPr lang="nl-NL" b="0" i="0" dirty="0">
                <a:solidFill>
                  <a:srgbClr val="2C408B"/>
                </a:solidFill>
                <a:effectLst/>
                <a:latin typeface="century-gothic"/>
              </a:rPr>
              <a:t>Wanneer de patiënt zodanig herstelt dat er geen sprake meer is van een terminale levensfase, dan wordt het zorgaanbod op de nieuwe zorgvraag afgestemd. Dat betekent soms ook dat de zorg door een andere zorgaanbieder of op een andere locatie geleverd zal gaan worden. </a:t>
            </a:r>
            <a:br>
              <a:rPr lang="nl-NL" b="0" i="0" dirty="0">
                <a:solidFill>
                  <a:srgbClr val="2C408B"/>
                </a:solidFill>
                <a:effectLst/>
                <a:latin typeface="century-gothic"/>
              </a:rPr>
            </a:br>
            <a:endParaRPr lang="nl-NL" b="0" i="0" dirty="0">
              <a:solidFill>
                <a:srgbClr val="2C408B"/>
              </a:solidFill>
              <a:effectLst/>
              <a:latin typeface="century-gothic"/>
            </a:endParaRPr>
          </a:p>
          <a:p>
            <a:pPr algn="l"/>
            <a:r>
              <a:rPr lang="nl-NL" b="0" i="0" dirty="0">
                <a:solidFill>
                  <a:srgbClr val="2C408B"/>
                </a:solidFill>
                <a:effectLst/>
                <a:latin typeface="century-gothic"/>
              </a:rPr>
              <a:t> </a:t>
            </a:r>
          </a:p>
          <a:p>
            <a:pPr algn="l"/>
            <a:r>
              <a:rPr lang="nl-NL" b="1" i="0" dirty="0">
                <a:solidFill>
                  <a:srgbClr val="2C408B"/>
                </a:solidFill>
                <a:effectLst/>
                <a:latin typeface="century-gothic"/>
              </a:rPr>
              <a:t>Wanneer eindigt palliatieve zorg? </a:t>
            </a:r>
          </a:p>
          <a:p>
            <a:pPr algn="l"/>
            <a:r>
              <a:rPr lang="nl-NL" b="0" i="0" dirty="0">
                <a:solidFill>
                  <a:srgbClr val="2C408B"/>
                </a:solidFill>
                <a:effectLst/>
                <a:latin typeface="century-gothic"/>
              </a:rPr>
              <a:t>Palliatieve zorg is altijd beschikbaar tot aan het overlijden van de patiënt. Aansluitend is er nazorg voor de nabestaanden. Die nazorg wordt vaak kort na overlijden uitgevoerd door de zorgverleners van de overleden patiënt. Heeft een nabestaande intensieve en/of specialistische nazorg nodig, dan wordt dit een nieuw persoonlijk zorgtraject, vaak ingezet via de eigen huisarts van de nabestaande. </a:t>
            </a:r>
            <a:br>
              <a:rPr lang="nl-NL" b="0" i="0" dirty="0">
                <a:solidFill>
                  <a:srgbClr val="2C408B"/>
                </a:solidFill>
                <a:effectLst/>
                <a:highlight>
                  <a:srgbClr val="FFFF00"/>
                </a:highlight>
                <a:latin typeface="century-gothic"/>
              </a:rPr>
            </a:br>
            <a:endParaRPr lang="nl-NL" dirty="0">
              <a:highlight>
                <a:srgbClr val="FFFF00"/>
              </a:highlight>
            </a:endParaRPr>
          </a:p>
        </p:txBody>
      </p:sp>
      <p:sp>
        <p:nvSpPr>
          <p:cNvPr id="4" name="Tijdelijke aanduiding voor dianummer 3"/>
          <p:cNvSpPr>
            <a:spLocks noGrp="1"/>
          </p:cNvSpPr>
          <p:nvPr>
            <p:ph type="sldNum" sz="quarter" idx="5"/>
          </p:nvPr>
        </p:nvSpPr>
        <p:spPr/>
        <p:txBody>
          <a:bodyPr/>
          <a:lstStyle/>
          <a:p>
            <a:fld id="{2C52C399-E1AD-4F92-9873-EEFDA5933A60}" type="slidenum">
              <a:rPr lang="nl-NL" smtClean="0"/>
              <a:t>15</a:t>
            </a:fld>
            <a:endParaRPr lang="nl-NL"/>
          </a:p>
        </p:txBody>
      </p:sp>
    </p:spTree>
    <p:extLst>
      <p:ext uri="{BB962C8B-B14F-4D97-AF65-F5344CB8AC3E}">
        <p14:creationId xmlns:p14="http://schemas.microsoft.com/office/powerpoint/2010/main" val="16157722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Gebruiken en regels rondom nazorg zijn per organisatie verschillend. Vraag hier ook naar, deelnemers kunnen ideeën van elkaar opdoen en van elkaar leren. </a:t>
            </a:r>
          </a:p>
          <a:p>
            <a:endParaRPr lang="nl-NL" dirty="0"/>
          </a:p>
          <a:p>
            <a:r>
              <a:rPr lang="nl-NL" dirty="0"/>
              <a:t> </a:t>
            </a:r>
          </a:p>
          <a:p>
            <a:endParaRPr lang="nl-NL" dirty="0"/>
          </a:p>
          <a:p>
            <a:endParaRPr lang="nl-NL" dirty="0"/>
          </a:p>
        </p:txBody>
      </p:sp>
      <p:sp>
        <p:nvSpPr>
          <p:cNvPr id="4" name="Tijdelijke aanduiding voor dianummer 3"/>
          <p:cNvSpPr>
            <a:spLocks noGrp="1"/>
          </p:cNvSpPr>
          <p:nvPr>
            <p:ph type="sldNum" sz="quarter" idx="5"/>
          </p:nvPr>
        </p:nvSpPr>
        <p:spPr/>
        <p:txBody>
          <a:bodyPr/>
          <a:lstStyle/>
          <a:p>
            <a:fld id="{2C52C399-E1AD-4F92-9873-EEFDA5933A60}" type="slidenum">
              <a:rPr lang="nl-NL" smtClean="0"/>
              <a:t>16</a:t>
            </a:fld>
            <a:endParaRPr lang="nl-NL"/>
          </a:p>
        </p:txBody>
      </p:sp>
    </p:spTree>
    <p:extLst>
      <p:ext uri="{BB962C8B-B14F-4D97-AF65-F5344CB8AC3E}">
        <p14:creationId xmlns:p14="http://schemas.microsoft.com/office/powerpoint/2010/main" val="35755549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Geef de deelnemers de tijd om na te denken en met elkaar te overleggen. </a:t>
            </a:r>
          </a:p>
          <a:p>
            <a:r>
              <a:rPr lang="nl-NL" dirty="0"/>
              <a:t>Indien er studenten met verschillende functies in de klas zitten (bv helpende en verzorgende), kunnen deze </a:t>
            </a:r>
            <a:r>
              <a:rPr lang="nl-NL" dirty="0" err="1"/>
              <a:t>gemixed</a:t>
            </a:r>
            <a:r>
              <a:rPr lang="nl-NL" dirty="0"/>
              <a:t> met de casus aan de slag zodat er vanuit verschillende perspectieven naar de cliënt wordt gekeken.</a:t>
            </a:r>
          </a:p>
        </p:txBody>
      </p:sp>
      <p:sp>
        <p:nvSpPr>
          <p:cNvPr id="4" name="Tijdelijke aanduiding voor dianummer 3"/>
          <p:cNvSpPr>
            <a:spLocks noGrp="1"/>
          </p:cNvSpPr>
          <p:nvPr>
            <p:ph type="sldNum" sz="quarter" idx="5"/>
          </p:nvPr>
        </p:nvSpPr>
        <p:spPr/>
        <p:txBody>
          <a:bodyPr/>
          <a:lstStyle/>
          <a:p>
            <a:fld id="{2C52C399-E1AD-4F92-9873-EEFDA5933A60}" type="slidenum">
              <a:rPr lang="nl-NL" smtClean="0"/>
              <a:t>17</a:t>
            </a:fld>
            <a:endParaRPr lang="nl-NL"/>
          </a:p>
        </p:txBody>
      </p:sp>
    </p:spTree>
    <p:extLst>
      <p:ext uri="{BB962C8B-B14F-4D97-AF65-F5344CB8AC3E}">
        <p14:creationId xmlns:p14="http://schemas.microsoft.com/office/powerpoint/2010/main" val="27287664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zwartgedrukte begrippen geven aanleiding om aan een palliatieve zorgbehoefte te denken bij een kwetsbare ouderen.  Licht daarbij toe dat een palliatieve zorgbehoefte niet alleen wordt gebaseerd op het lichamelijke domein maar ook tot uiting komt in het psychische, sociale en spirituele domein.</a:t>
            </a:r>
          </a:p>
          <a:p>
            <a:endParaRPr lang="nl-NL" dirty="0"/>
          </a:p>
          <a:p>
            <a:pPr marL="171450" indent="-171450">
              <a:buFontTx/>
              <a:buChar char="-"/>
            </a:pPr>
            <a:endParaRPr lang="nl-NL" dirty="0"/>
          </a:p>
          <a:p>
            <a:r>
              <a:rPr lang="nl-NL" b="1" dirty="0"/>
              <a:t>1. Achteruitgang in gezondheidstoestand</a:t>
            </a:r>
          </a:p>
          <a:p>
            <a:r>
              <a:rPr lang="nl-NL" b="1" dirty="0"/>
              <a:t>Kenmerk:</a:t>
            </a:r>
            <a:r>
              <a:rPr lang="nl-NL" dirty="0"/>
              <a:t> Meneer Korthals gaat de laatste tijd langzaam achteruit, zowel lichamelijk als geestelijk. Hij heeft te maken met verschillende aandoeningen (hersenbloeding, COPD, diabetes, hartfalen) die elkaar beïnvloeden. Tekenen van achteruitgang in gezondheid is een belangrijk kenmerk van palliatieve zorg. Dit kan bijvoorbeeld worden gekarakteriseerd door het verlies van fysieke functies, de progressie van ernstige ziekten, of de toename van symptomen die de kwaliteit van leven verminderen. Het doel in de palliatieve zorg is niet meer genezing, maar het verbeteren van de kwaliteit van leven en het verlichten van symptomen.</a:t>
            </a:r>
          </a:p>
          <a:p>
            <a:r>
              <a:rPr lang="nl-NL" dirty="0"/>
              <a:t>Het is belangrijk om studenten ervan bewust te maken dat bijna alle kwetsbare ouderen, die in het verpleeghuis worden opgenomen, zich al in een palliatieve fase bevinden aangezien kwetsbare ouderen steeds langer thuis zorg ontvangen. De eisen om in een verpleeghuis opgenomen te worden zijn steeds strenger, waardoor in het verpleeghuis vooral de ouderen met een hoge zorgzwaarte (complexe zorgbehoefte) worden gezien.</a:t>
            </a:r>
          </a:p>
          <a:p>
            <a:endParaRPr lang="nl-NL" dirty="0"/>
          </a:p>
          <a:p>
            <a:r>
              <a:rPr lang="nl-NL" b="1" dirty="0"/>
              <a:t>2. Afname van eetlust</a:t>
            </a:r>
          </a:p>
          <a:p>
            <a:r>
              <a:rPr lang="nl-NL" b="1" dirty="0"/>
              <a:t>Kenmerk:</a:t>
            </a:r>
            <a:r>
              <a:rPr lang="nl-NL" dirty="0"/>
              <a:t> Meneer heeft een afgenomen eetlust, wat kan wijzen op een verslechterende lichamelijke toestand. Afname van eetlust is een veelvoorkomend symptoom bij patiënten in de palliatieve fase, vaak veroorzaakt door verminderde lichaamsfuncties of de ziekten zelf. Dit kan het gevolg zijn van de verminderde energiereserves van het lichaam of een gebrek aan verlangen om te eten, wat bijdraagt aan het verlies van kwaliteit van leven.</a:t>
            </a:r>
          </a:p>
          <a:p>
            <a:endParaRPr lang="nl-NL" dirty="0"/>
          </a:p>
          <a:p>
            <a:r>
              <a:rPr lang="nl-NL" b="1" dirty="0"/>
              <a:t>3. Verergering van benauwdheid en hoesten</a:t>
            </a:r>
          </a:p>
          <a:p>
            <a:r>
              <a:rPr lang="nl-NL" b="1" dirty="0"/>
              <a:t>Kenmerk:</a:t>
            </a:r>
            <a:r>
              <a:rPr lang="nl-NL" dirty="0"/>
              <a:t> Meneer ervaart toenemende benauwdheid, hoesten, en het opgeven van sputum. Benauwdheid is zijn vaak een indicatie van vergevorderde aandoeningen zoals COPD, hartfalen of longproblemen. In palliatieve zorg richt men zich op het verlichten van deze klachten, bijvoorbeeld door pijnbestrijding, ademhalingsondersteuning, of medicatie zoals pijnstillers of luchtwegverwijders.</a:t>
            </a:r>
          </a:p>
          <a:p>
            <a:endParaRPr lang="nl-NL" b="1" dirty="0"/>
          </a:p>
          <a:p>
            <a:r>
              <a:rPr lang="nl-NL" b="1" dirty="0"/>
              <a:t>4. Vermoeidheid en overmatig slapen</a:t>
            </a:r>
          </a:p>
          <a:p>
            <a:r>
              <a:rPr lang="nl-NL" b="1" dirty="0"/>
              <a:t>Kenmerk:</a:t>
            </a:r>
            <a:r>
              <a:rPr lang="nl-NL" dirty="0"/>
              <a:t> Meneer slaapt veel overdag, wat kan duiden op vermoeidheid door de combinatie van lichamelijke klachten en de energie die hij nodig heeft om te ademen. Vermoeidheid en overmatig slapen zijn typische symptomen bij patiënten in de palliatieve fase, die vaak gerelateerd zijn aan zowel de ziekte als de behandelingen die ze ondergaan. Dit kan ook wijzen op de verminderde energie en levenskwaliteit van de patiënt, wat vaak wordt aangepakt met rust, comfort en ondersteunende zorg.</a:t>
            </a:r>
          </a:p>
          <a:p>
            <a:endParaRPr lang="nl-NL" b="1" dirty="0"/>
          </a:p>
          <a:p>
            <a:r>
              <a:rPr lang="nl-NL" b="1" dirty="0"/>
              <a:t>5. Psychische klachten (sombere en angstige indruk)</a:t>
            </a:r>
          </a:p>
          <a:p>
            <a:r>
              <a:rPr lang="nl-NL" b="1" dirty="0"/>
              <a:t>Kenmerk:</a:t>
            </a:r>
            <a:r>
              <a:rPr lang="nl-NL" dirty="0"/>
              <a:t> Meneer maakt een sombere en angstige indruk, wat kan wijzen op psychologische belasting. Angst en somberheid zijn veelvoorkomende psychische symptomen in de palliatieve fase, vaak veroorzaakt door angst voor de toekomst, het verlies van autonomie, en de fysieke achteruitgang. Het is belangrijk om aandacht te besteden aan deze emoties en te onderzoeken hoe ze kunnen worden verlicht, bijvoorbeeld door psychosociale ondersteuning en begeleiding voor zowel de patiënt als zijn familie.</a:t>
            </a:r>
          </a:p>
          <a:p>
            <a:endParaRPr lang="nl-NL" dirty="0"/>
          </a:p>
          <a:p>
            <a:r>
              <a:rPr lang="nl-NL" b="1" dirty="0"/>
              <a:t>6. Verlies van zingeving (de gedachte ‘ik ben er volgend jaar niet meer’)</a:t>
            </a:r>
          </a:p>
          <a:p>
            <a:r>
              <a:rPr lang="nl-NL" b="1" dirty="0"/>
              <a:t>Kenmerk:</a:t>
            </a:r>
            <a:r>
              <a:rPr lang="nl-NL" dirty="0"/>
              <a:t> Meneer zegt: “Volgend jaar rond deze tijd ben ik er niet meer.” Hij uit dat hij zich ‘op’ voelt en het allemaal niet meer wil. Dit soort uitspraken kan duiden op verlies van zingeving. Het is een belangrijk moment voor de zorgverlener om aandacht te schenken aan de wens van de patiënt en deze uitingen te bespreken. Palliatieve zorg is niet alleen gericht op lichamelijke zorg, maar ook op het ondersteunen van de patiënt in het vinden van betekenis, het omgaan met verlies en de voorbereiding op de laatste levensfase en het overlijden.</a:t>
            </a:r>
          </a:p>
          <a:p>
            <a:endParaRPr lang="nl-NL" dirty="0"/>
          </a:p>
          <a:p>
            <a:r>
              <a:rPr lang="nl-NL" b="1" dirty="0"/>
              <a:t>7. Wens tot het beëindigen van het leven (‘Van mij hoeft het allemaal niet meer’)</a:t>
            </a:r>
          </a:p>
          <a:p>
            <a:r>
              <a:rPr lang="nl-NL" b="1" dirty="0"/>
              <a:t>Kenmerk:</a:t>
            </a:r>
            <a:r>
              <a:rPr lang="nl-NL" dirty="0"/>
              <a:t> Meneer zegt “Van mij hoeft het allemaal niet meer hoor zuster.” Deze uitspraak kan een aanwijzing zijn dat meneer zich in een staat van totale vermoeidheid en wanhoop bevindt. In de palliatieve zorg is het cruciaal om deze uitingen serieus te nemen en met de patiënt en zijn familie in gesprek te gaan over de wensen rondom het levenseinde. Dit kan betekenen dat er zorg moet worden geboden om het lijden te verlichten, bijvoorbeeld door pijnbestrijding, begeleiding, of het bespreken van wilsverklaringen.</a:t>
            </a:r>
          </a:p>
        </p:txBody>
      </p:sp>
      <p:sp>
        <p:nvSpPr>
          <p:cNvPr id="4" name="Tijdelijke aanduiding voor dianummer 3"/>
          <p:cNvSpPr>
            <a:spLocks noGrp="1"/>
          </p:cNvSpPr>
          <p:nvPr>
            <p:ph type="sldNum" sz="quarter" idx="5"/>
          </p:nvPr>
        </p:nvSpPr>
        <p:spPr/>
        <p:txBody>
          <a:bodyPr/>
          <a:lstStyle/>
          <a:p>
            <a:fld id="{2C52C399-E1AD-4F92-9873-EEFDA5933A60}" type="slidenum">
              <a:rPr lang="nl-NL" smtClean="0"/>
              <a:t>18</a:t>
            </a:fld>
            <a:endParaRPr lang="nl-NL"/>
          </a:p>
        </p:txBody>
      </p:sp>
    </p:spTree>
    <p:extLst>
      <p:ext uri="{BB962C8B-B14F-4D97-AF65-F5344CB8AC3E}">
        <p14:creationId xmlns:p14="http://schemas.microsoft.com/office/powerpoint/2010/main" val="4100982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Ted </a:t>
            </a:r>
            <a:r>
              <a:rPr lang="nl-NL" dirty="0" err="1"/>
              <a:t>talks</a:t>
            </a:r>
            <a:r>
              <a:rPr lang="nl-NL" dirty="0"/>
              <a:t> Sander de </a:t>
            </a:r>
            <a:r>
              <a:rPr lang="nl-NL" dirty="0" err="1"/>
              <a:t>Hosson</a:t>
            </a:r>
            <a:r>
              <a:rPr lang="nl-NL" dirty="0"/>
              <a:t> 10min39</a:t>
            </a:r>
          </a:p>
          <a:p>
            <a:endParaRPr lang="nl-NL" dirty="0"/>
          </a:p>
          <a:p>
            <a:r>
              <a:rPr lang="nl-NL" dirty="0"/>
              <a:t>Dr. de </a:t>
            </a:r>
            <a:r>
              <a:rPr lang="nl-NL" dirty="0" err="1"/>
              <a:t>Hosson</a:t>
            </a:r>
            <a:r>
              <a:rPr lang="nl-NL" dirty="0"/>
              <a:t> houdt een pleidooi voor humane gezondheidszorg. Zorg die mensen behandeld en niet alleen hun ziekte. </a:t>
            </a:r>
          </a:p>
          <a:p>
            <a:r>
              <a:rPr lang="nl-NL" dirty="0"/>
              <a:t>Hij is de auteur van ‘Slotcouplet’ en ‘Meer leven toevoegen aan de dagen’ </a:t>
            </a:r>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19</a:t>
            </a:fld>
            <a:endParaRPr lang="nl-NL"/>
          </a:p>
        </p:txBody>
      </p:sp>
    </p:spTree>
    <p:extLst>
      <p:ext uri="{BB962C8B-B14F-4D97-AF65-F5344CB8AC3E}">
        <p14:creationId xmlns:p14="http://schemas.microsoft.com/office/powerpoint/2010/main" val="32638447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2C52C399-E1AD-4F92-9873-EEFDA5933A60}" type="slidenum">
              <a:rPr lang="nl-NL" smtClean="0"/>
              <a:t>20</a:t>
            </a:fld>
            <a:endParaRPr lang="nl-NL"/>
          </a:p>
        </p:txBody>
      </p:sp>
    </p:spTree>
    <p:extLst>
      <p:ext uri="{BB962C8B-B14F-4D97-AF65-F5344CB8AC3E}">
        <p14:creationId xmlns:p14="http://schemas.microsoft.com/office/powerpoint/2010/main" val="25630730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2C52C399-E1AD-4F92-9873-EEFDA5933A60}" type="slidenum">
              <a:rPr lang="nl-NL" smtClean="0"/>
              <a:t>2</a:t>
            </a:fld>
            <a:endParaRPr lang="nl-NL"/>
          </a:p>
        </p:txBody>
      </p:sp>
    </p:spTree>
    <p:extLst>
      <p:ext uri="{BB962C8B-B14F-4D97-AF65-F5344CB8AC3E}">
        <p14:creationId xmlns:p14="http://schemas.microsoft.com/office/powerpoint/2010/main" val="12200761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2C52C399-E1AD-4F92-9873-EEFDA5933A60}" type="slidenum">
              <a:rPr lang="nl-NL" smtClean="0"/>
              <a:t>22</a:t>
            </a:fld>
            <a:endParaRPr lang="nl-NL"/>
          </a:p>
        </p:txBody>
      </p:sp>
    </p:spTree>
    <p:extLst>
      <p:ext uri="{BB962C8B-B14F-4D97-AF65-F5344CB8AC3E}">
        <p14:creationId xmlns:p14="http://schemas.microsoft.com/office/powerpoint/2010/main" val="36577453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Nabespreken in tweetallen en daarna klassikaal overeenkomsten en verschillen delen.</a:t>
            </a:r>
          </a:p>
        </p:txBody>
      </p:sp>
      <p:sp>
        <p:nvSpPr>
          <p:cNvPr id="4" name="Tijdelijke aanduiding voor dianummer 3"/>
          <p:cNvSpPr>
            <a:spLocks noGrp="1"/>
          </p:cNvSpPr>
          <p:nvPr>
            <p:ph type="sldNum" sz="quarter" idx="5"/>
          </p:nvPr>
        </p:nvSpPr>
        <p:spPr/>
        <p:txBody>
          <a:bodyPr/>
          <a:lstStyle/>
          <a:p>
            <a:fld id="{2C52C399-E1AD-4F92-9873-EEFDA5933A60}" type="slidenum">
              <a:rPr lang="nl-NL" smtClean="0"/>
              <a:t>23</a:t>
            </a:fld>
            <a:endParaRPr lang="nl-NL"/>
          </a:p>
        </p:txBody>
      </p:sp>
    </p:spTree>
    <p:extLst>
      <p:ext uri="{BB962C8B-B14F-4D97-AF65-F5344CB8AC3E}">
        <p14:creationId xmlns:p14="http://schemas.microsoft.com/office/powerpoint/2010/main" val="20913154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Bron: </a:t>
            </a:r>
          </a:p>
          <a:p>
            <a:r>
              <a:rPr lang="nl-NL" dirty="0" err="1"/>
              <a:t>Carend</a:t>
            </a:r>
            <a:r>
              <a:rPr lang="nl-NL" dirty="0"/>
              <a:t>. https://carend.nl/storage/app/media/uploaded-files/Proactieve%20zorgplanning%20FINAL%20JPG.jpg (geraadpleegd op 13 mei 2025)</a:t>
            </a:r>
          </a:p>
          <a:p>
            <a:endParaRPr lang="nl-NL" dirty="0"/>
          </a:p>
        </p:txBody>
      </p:sp>
      <p:sp>
        <p:nvSpPr>
          <p:cNvPr id="4" name="Tijdelijke aanduiding voor dianummer 3"/>
          <p:cNvSpPr>
            <a:spLocks noGrp="1"/>
          </p:cNvSpPr>
          <p:nvPr>
            <p:ph type="sldNum" sz="quarter" idx="5"/>
          </p:nvPr>
        </p:nvSpPr>
        <p:spPr/>
        <p:txBody>
          <a:bodyPr/>
          <a:lstStyle/>
          <a:p>
            <a:fld id="{2C52C399-E1AD-4F92-9873-EEFDA5933A60}" type="slidenum">
              <a:rPr lang="nl-NL" smtClean="0"/>
              <a:t>24</a:t>
            </a:fld>
            <a:endParaRPr lang="nl-NL"/>
          </a:p>
        </p:txBody>
      </p:sp>
    </p:spTree>
    <p:extLst>
      <p:ext uri="{BB962C8B-B14F-4D97-AF65-F5344CB8AC3E}">
        <p14:creationId xmlns:p14="http://schemas.microsoft.com/office/powerpoint/2010/main" val="37107516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r>
              <a:rPr lang="nl-NL" b="0" i="0" dirty="0">
                <a:solidFill>
                  <a:srgbClr val="414154"/>
                </a:solidFill>
                <a:effectLst/>
                <a:latin typeface="Lato" panose="020F0502020204030203" pitchFamily="34" charset="0"/>
              </a:rPr>
              <a:t>Bron: Integraal Kankercentrum Nederland (IKNL)/</a:t>
            </a:r>
            <a:r>
              <a:rPr lang="nl-NL" b="0" i="0" dirty="0" err="1">
                <a:solidFill>
                  <a:srgbClr val="414154"/>
                </a:solidFill>
                <a:effectLst/>
                <a:latin typeface="Lato" panose="020F0502020204030203" pitchFamily="34" charset="0"/>
              </a:rPr>
              <a:t>Palliactief</a:t>
            </a:r>
            <a:r>
              <a:rPr lang="nl-NL" b="0" i="0" dirty="0">
                <a:solidFill>
                  <a:srgbClr val="414154"/>
                </a:solidFill>
                <a:effectLst/>
                <a:latin typeface="Lato" panose="020F0502020204030203" pitchFamily="34" charset="0"/>
              </a:rPr>
              <a:t>. Kwaliteitskader palliatieve zorg Nederland. 2017. P.83.</a:t>
            </a:r>
          </a:p>
          <a:p>
            <a:pPr marL="0" indent="0">
              <a:buNone/>
            </a:pPr>
            <a:r>
              <a:rPr lang="nl-NL" dirty="0">
                <a:solidFill>
                  <a:srgbClr val="414154"/>
                </a:solidFill>
                <a:latin typeface="Lato" panose="020F0502020204030203" pitchFamily="34" charset="0"/>
                <a:hlinkClick r:id="rId3"/>
              </a:rPr>
              <a:t>https://palliaweb.nl/getmedia/02b81c30-d9be-4c51-83bf-deb1260ccf7b/Kwaliteitskader_web240620.pdf</a:t>
            </a:r>
            <a:r>
              <a:rPr lang="nl-NL" dirty="0">
                <a:solidFill>
                  <a:srgbClr val="414154"/>
                </a:solidFill>
                <a:latin typeface="Lato" panose="020F0502020204030203" pitchFamily="34" charset="0"/>
              </a:rPr>
              <a:t> </a:t>
            </a:r>
            <a:r>
              <a:rPr lang="nl-NL" b="0" i="0" dirty="0">
                <a:solidFill>
                  <a:srgbClr val="414154"/>
                </a:solidFill>
                <a:effectLst/>
                <a:latin typeface="Lato" panose="020F0502020204030203" pitchFamily="34" charset="0"/>
              </a:rPr>
              <a:t> </a:t>
            </a:r>
            <a:endParaRPr lang="nl-NL" b="0" i="0" dirty="0">
              <a:solidFill>
                <a:srgbClr val="006D8C"/>
              </a:solidFill>
              <a:effectLst/>
              <a:latin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dirty="0">
              <a:solidFill>
                <a:srgbClr val="585757"/>
              </a:solidFill>
              <a:latin typeface="Ubuntu" panose="020F0502020204030204" pitchFamily="34" charset="0"/>
            </a:endParaRPr>
          </a:p>
          <a:p>
            <a:pPr algn="l"/>
            <a:r>
              <a:rPr lang="nl-NL" b="0" i="0" dirty="0">
                <a:solidFill>
                  <a:srgbClr val="006D8C"/>
                </a:solidFill>
                <a:effectLst/>
                <a:latin typeface="Poppins" panose="00000500000000000000" pitchFamily="2" charset="0"/>
              </a:rPr>
              <a:t>Belangrijk om te benadrukken is: </a:t>
            </a:r>
          </a:p>
          <a:p>
            <a:pPr marL="171450" indent="-171450" algn="l">
              <a:buFontTx/>
              <a:buChar char="-"/>
            </a:pPr>
            <a:r>
              <a:rPr lang="nl-NL" b="0" i="0" dirty="0">
                <a:solidFill>
                  <a:srgbClr val="006D8C"/>
                </a:solidFill>
                <a:effectLst/>
                <a:latin typeface="Poppins" panose="00000500000000000000" pitchFamily="2" charset="0"/>
              </a:rPr>
              <a:t>Dat proactieve zorgplanning zowel over huidige als toekomstige wensen en voorkeuren gaat</a:t>
            </a:r>
          </a:p>
          <a:p>
            <a:pPr marL="171450" indent="-171450" algn="l">
              <a:buFontTx/>
              <a:buChar char="-"/>
            </a:pPr>
            <a:r>
              <a:rPr lang="nl-NL" b="0" i="0" dirty="0">
                <a:solidFill>
                  <a:srgbClr val="006D8C"/>
                </a:solidFill>
                <a:effectLst/>
                <a:latin typeface="Poppins" panose="00000500000000000000" pitchFamily="2" charset="0"/>
              </a:rPr>
              <a:t>Het is een continu en dynamisch proces is. Het is dus niet één gesprek, maar iets waar men in de loop van de palliatieve fase verschillende keren op terug kan komen omdat de wensen en voorkeuren kunnen veranderen. </a:t>
            </a:r>
            <a:endParaRPr lang="nl-NL" dirty="0"/>
          </a:p>
          <a:p>
            <a:endParaRPr lang="nl-NL" dirty="0"/>
          </a:p>
        </p:txBody>
      </p:sp>
      <p:sp>
        <p:nvSpPr>
          <p:cNvPr id="4" name="Tijdelijke aanduiding voor dianummer 3"/>
          <p:cNvSpPr>
            <a:spLocks noGrp="1"/>
          </p:cNvSpPr>
          <p:nvPr>
            <p:ph type="sldNum" sz="quarter" idx="5"/>
          </p:nvPr>
        </p:nvSpPr>
        <p:spPr/>
        <p:txBody>
          <a:bodyPr/>
          <a:lstStyle/>
          <a:p>
            <a:fld id="{BBC2AD58-983E-47D9-85A1-80D39B31F4FB}" type="slidenum">
              <a:rPr lang="nl-NL" smtClean="0"/>
              <a:t>25</a:t>
            </a:fld>
            <a:endParaRPr lang="nl-NL"/>
          </a:p>
        </p:txBody>
      </p:sp>
    </p:spTree>
    <p:extLst>
      <p:ext uri="{BB962C8B-B14F-4D97-AF65-F5344CB8AC3E}">
        <p14:creationId xmlns:p14="http://schemas.microsoft.com/office/powerpoint/2010/main" val="2467659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solidFill>
                  <a:srgbClr val="585757"/>
                </a:solidFill>
                <a:latin typeface="Ubuntu" panose="020F0502020204030204" pitchFamily="34" charset="0"/>
              </a:rPr>
              <a:t>Bron: Kwaliteitskader palliatieve zorg Nederland. 2017</a:t>
            </a:r>
          </a:p>
          <a:p>
            <a:pPr algn="l"/>
            <a:endParaRPr lang="nl-NL" b="0" i="0" dirty="0">
              <a:solidFill>
                <a:srgbClr val="006D8C"/>
              </a:solidFill>
              <a:effectLst/>
              <a:latin typeface="Poppins" panose="00000500000000000000" pitchFamily="2" charset="0"/>
            </a:endParaRPr>
          </a:p>
          <a:p>
            <a:pPr algn="l"/>
            <a:r>
              <a:rPr lang="nl-NL" b="0" i="0" dirty="0">
                <a:solidFill>
                  <a:srgbClr val="006D8C"/>
                </a:solidFill>
                <a:effectLst/>
                <a:latin typeface="Poppins" panose="00000500000000000000" pitchFamily="2" charset="0"/>
              </a:rPr>
              <a:t>Handige links over dit thema zijn te vinden op de themapagina Proactieve Zorgplanning op </a:t>
            </a:r>
            <a:r>
              <a:rPr lang="nl-NL" b="0" i="0" dirty="0" err="1">
                <a:solidFill>
                  <a:srgbClr val="006D8C"/>
                </a:solidFill>
                <a:effectLst/>
                <a:latin typeface="Poppins" panose="00000500000000000000" pitchFamily="2" charset="0"/>
              </a:rPr>
              <a:t>Palliaweb</a:t>
            </a:r>
            <a:r>
              <a:rPr lang="nl-NL" b="0" i="0" dirty="0">
                <a:solidFill>
                  <a:srgbClr val="006D8C"/>
                </a:solidFill>
                <a:effectLst/>
                <a:latin typeface="Poppins" panose="00000500000000000000" pitchFamily="2" charset="0"/>
              </a:rPr>
              <a:t> (PZNL) </a:t>
            </a:r>
            <a:r>
              <a:rPr lang="nl-NL" dirty="0"/>
              <a:t>https://palliaweb.nl/zorgpraktijk/proactieve-zorgplanning </a:t>
            </a:r>
          </a:p>
          <a:p>
            <a:pPr algn="l"/>
            <a:endParaRPr lang="nl-NL" b="0" i="0" dirty="0">
              <a:solidFill>
                <a:srgbClr val="006D8C"/>
              </a:solidFill>
              <a:effectLst/>
              <a:latin typeface="Poppins" panose="00000500000000000000" pitchFamily="2" charset="0"/>
            </a:endParaRPr>
          </a:p>
          <a:p>
            <a:pPr algn="l">
              <a:buFont typeface="Arial" panose="020B0604020202020204" pitchFamily="34" charset="0"/>
              <a:buChar char="•"/>
            </a:pPr>
            <a:r>
              <a:rPr lang="nl-NL" b="0" i="0" dirty="0">
                <a:solidFill>
                  <a:srgbClr val="006D8C"/>
                </a:solidFill>
                <a:effectLst/>
                <a:latin typeface="Poppins" panose="00000500000000000000" pitchFamily="2" charset="0"/>
                <a:hlinkClick r:id="rId3"/>
              </a:rPr>
              <a:t>Formulier 'Uniform vastleggen van proactieve zorgplanning'</a:t>
            </a:r>
            <a:endParaRPr lang="nl-NL" b="0" i="0" dirty="0">
              <a:solidFill>
                <a:srgbClr val="006D8C"/>
              </a:solidFill>
              <a:effectLst/>
              <a:latin typeface="Poppins" panose="00000500000000000000" pitchFamily="2" charset="0"/>
            </a:endParaRPr>
          </a:p>
          <a:p>
            <a:pPr algn="l">
              <a:buFont typeface="Arial" panose="020B0604020202020204" pitchFamily="34" charset="0"/>
              <a:buChar char="•"/>
            </a:pPr>
            <a:r>
              <a:rPr lang="nl-NL" b="0" i="0" dirty="0">
                <a:solidFill>
                  <a:srgbClr val="006D8C"/>
                </a:solidFill>
                <a:effectLst/>
                <a:latin typeface="Poppins" panose="00000500000000000000" pitchFamily="2" charset="0"/>
                <a:hlinkClick r:id="rId4"/>
              </a:rPr>
              <a:t>Thuisarts</a:t>
            </a:r>
            <a:endParaRPr lang="nl-NL" b="0" i="0" dirty="0">
              <a:solidFill>
                <a:srgbClr val="006D8C"/>
              </a:solidFill>
              <a:effectLst/>
              <a:latin typeface="Poppins" panose="00000500000000000000" pitchFamily="2" charset="0"/>
            </a:endParaRPr>
          </a:p>
          <a:p>
            <a:pPr algn="l">
              <a:buFont typeface="Arial" panose="020B0604020202020204" pitchFamily="34" charset="0"/>
              <a:buChar char="•"/>
            </a:pPr>
            <a:r>
              <a:rPr lang="nl-NL" b="0" i="0" dirty="0">
                <a:solidFill>
                  <a:srgbClr val="006D8C"/>
                </a:solidFill>
                <a:effectLst/>
                <a:latin typeface="Poppins" panose="00000500000000000000" pitchFamily="2" charset="0"/>
                <a:hlinkClick r:id="rId5"/>
              </a:rPr>
              <a:t>Wensen vastleggen (overpalliatievezorg.nl)</a:t>
            </a:r>
            <a:endParaRPr lang="nl-NL" b="0" i="0" dirty="0">
              <a:solidFill>
                <a:srgbClr val="006D8C"/>
              </a:solidFill>
              <a:effectLst/>
              <a:latin typeface="Poppins" panose="00000500000000000000" pitchFamily="2" charset="0"/>
            </a:endParaRPr>
          </a:p>
          <a:p>
            <a:endParaRPr lang="nl-NL" dirty="0"/>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b="0" i="0" dirty="0">
                <a:solidFill>
                  <a:srgbClr val="006D8C"/>
                </a:solidFill>
                <a:effectLst/>
                <a:latin typeface="Poppins" panose="00000500000000000000" pitchFamily="2" charset="0"/>
                <a:hlinkClick r:id="rId3"/>
              </a:rPr>
              <a:t>Formulier 'Uniform vastleggen van proactieve zorgplanning'</a:t>
            </a:r>
            <a:endParaRPr lang="nl-NL" b="0" i="0" dirty="0">
              <a:solidFill>
                <a:srgbClr val="006D8C"/>
              </a:solidFill>
              <a:effectLst/>
              <a:latin typeface="Poppins" panose="00000500000000000000" pitchFamily="2" charset="0"/>
            </a:endParaRPr>
          </a:p>
          <a:p>
            <a:endParaRPr lang="nl-NL" dirty="0"/>
          </a:p>
          <a:p>
            <a:endParaRPr lang="nl-NL" dirty="0"/>
          </a:p>
        </p:txBody>
      </p:sp>
      <p:sp>
        <p:nvSpPr>
          <p:cNvPr id="4" name="Tijdelijke aanduiding voor dianummer 3"/>
          <p:cNvSpPr>
            <a:spLocks noGrp="1"/>
          </p:cNvSpPr>
          <p:nvPr>
            <p:ph type="sldNum" sz="quarter" idx="5"/>
          </p:nvPr>
        </p:nvSpPr>
        <p:spPr/>
        <p:txBody>
          <a:bodyPr/>
          <a:lstStyle/>
          <a:p>
            <a:fld id="{BBC2AD58-983E-47D9-85A1-80D39B31F4FB}" type="slidenum">
              <a:rPr lang="nl-NL" smtClean="0"/>
              <a:t>26</a:t>
            </a:fld>
            <a:endParaRPr lang="nl-NL"/>
          </a:p>
        </p:txBody>
      </p:sp>
    </p:spTree>
    <p:extLst>
      <p:ext uri="{BB962C8B-B14F-4D97-AF65-F5344CB8AC3E}">
        <p14:creationId xmlns:p14="http://schemas.microsoft.com/office/powerpoint/2010/main" val="4041903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Stap 1 is om de palliatieve fase te markeren. De stappen worden in verdere slides besproken.</a:t>
            </a:r>
          </a:p>
          <a:p>
            <a:r>
              <a:rPr lang="nl-NL" dirty="0"/>
              <a:t>Vraag ook naar ervaringen van de deelnemers op dit gebied. </a:t>
            </a:r>
          </a:p>
          <a:p>
            <a:endParaRPr lang="nl-NL" dirty="0"/>
          </a:p>
        </p:txBody>
      </p:sp>
      <p:sp>
        <p:nvSpPr>
          <p:cNvPr id="4" name="Tijdelijke aanduiding voor koptekst 3"/>
          <p:cNvSpPr>
            <a:spLocks noGrp="1"/>
          </p:cNvSpPr>
          <p:nvPr>
            <p:ph type="hdr" sz="quarter" idx="10"/>
          </p:nvPr>
        </p:nvSpPr>
        <p:spPr/>
        <p:txBody>
          <a:bodyPr/>
          <a:lstStyle/>
          <a:p>
            <a:pPr>
              <a:defRPr/>
            </a:pPr>
            <a:r>
              <a:rPr lang="en-US"/>
              <a:t>VUmc Basispresentatie</a:t>
            </a:r>
          </a:p>
        </p:txBody>
      </p:sp>
      <p:sp>
        <p:nvSpPr>
          <p:cNvPr id="5" name="Tijdelijke aanduiding voor dianummer 4"/>
          <p:cNvSpPr>
            <a:spLocks noGrp="1"/>
          </p:cNvSpPr>
          <p:nvPr>
            <p:ph type="sldNum" sz="quarter" idx="11"/>
          </p:nvPr>
        </p:nvSpPr>
        <p:spPr/>
        <p:txBody>
          <a:bodyPr/>
          <a:lstStyle/>
          <a:p>
            <a:pPr>
              <a:defRPr/>
            </a:pPr>
            <a:fld id="{AE6612CE-92F7-47FC-B047-6FA3FEA6EDAA}" type="slidenum">
              <a:rPr lang="en-US" altLang="nl-NL" smtClean="0"/>
              <a:pPr>
                <a:defRPr/>
              </a:pPr>
              <a:t>27</a:t>
            </a:fld>
            <a:endParaRPr lang="en-US" altLang="nl-NL"/>
          </a:p>
        </p:txBody>
      </p:sp>
    </p:spTree>
    <p:extLst>
      <p:ext uri="{BB962C8B-B14F-4D97-AF65-F5344CB8AC3E}">
        <p14:creationId xmlns:p14="http://schemas.microsoft.com/office/powerpoint/2010/main" val="29025638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b="0" i="0" dirty="0">
                <a:solidFill>
                  <a:srgbClr val="2C408B"/>
                </a:solidFill>
                <a:effectLst/>
                <a:latin typeface="century-gothic"/>
              </a:rPr>
              <a:t>PZNL. Markering van de palliatieve fase. 2024. https://www.youtube.com/watch?v=nmoCJ7tr94c </a:t>
            </a:r>
          </a:p>
          <a:p>
            <a:pPr algn="l"/>
            <a:endParaRPr lang="nl-NL" b="0" i="0" dirty="0">
              <a:solidFill>
                <a:srgbClr val="2C408B"/>
              </a:solidFill>
              <a:effectLst/>
              <a:latin typeface="century-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b="0" i="0" dirty="0">
                <a:solidFill>
                  <a:srgbClr val="2C408B"/>
                </a:solidFill>
                <a:effectLst/>
                <a:latin typeface="century-gothic"/>
              </a:rPr>
              <a:t>De palliatieve fase begint als genezing niet (meer) mogelijk is of als het levenseinde door kwetsbaarheid in zicht komt. Meer informatie en hulpmiddelen om patiënten te markeren zijn te vinden op de themapagina markering op </a:t>
            </a:r>
            <a:r>
              <a:rPr lang="nl-NL" b="0" i="0" dirty="0" err="1">
                <a:solidFill>
                  <a:srgbClr val="2C408B"/>
                </a:solidFill>
                <a:effectLst/>
                <a:latin typeface="century-gothic"/>
              </a:rPr>
              <a:t>Palliaweb</a:t>
            </a:r>
            <a:r>
              <a:rPr lang="nl-NL" b="0" i="0" dirty="0">
                <a:solidFill>
                  <a:srgbClr val="2C408B"/>
                </a:solidFill>
                <a:effectLst/>
                <a:latin typeface="century-gothic"/>
              </a:rPr>
              <a:t> (PZNL). Zie link:  https://palliaweb.nl/zorgpraktijk/markering</a:t>
            </a:r>
          </a:p>
          <a:p>
            <a:pPr algn="l"/>
            <a:endParaRPr lang="nl-NL" b="0" i="0" dirty="0">
              <a:solidFill>
                <a:srgbClr val="2C408B"/>
              </a:solidFill>
              <a:effectLst/>
              <a:latin typeface="century-gothic"/>
            </a:endParaRPr>
          </a:p>
          <a:p>
            <a:pPr algn="l"/>
            <a:r>
              <a:rPr lang="nl-NL" b="0" i="0" dirty="0">
                <a:solidFill>
                  <a:srgbClr val="2C408B"/>
                </a:solidFill>
                <a:effectLst/>
                <a:latin typeface="century-gothic"/>
              </a:rPr>
              <a:t>Herhaling van les 1: wanneer begint de palliatieve fase? Dit kan een eerste moment zijn om met de patiënt en naasten in gesprek te gaan over zijn doelen, vooruitzichten en wensen voor (verdere) behandeling, begeleiding en zorg. Tevens kunnenafspraken worden gemaakt over wat (niet meer) moet worden gedaan als de ziekte verergert, er complicaties optreden, of de stervensfase aanbreekt.  Dit wordt palliatieve zorgplanning (ook wel: advance care planning) genoemd. </a:t>
            </a:r>
          </a:p>
        </p:txBody>
      </p:sp>
      <p:sp>
        <p:nvSpPr>
          <p:cNvPr id="4" name="Tijdelijke aanduiding voor dianummer 3"/>
          <p:cNvSpPr>
            <a:spLocks noGrp="1"/>
          </p:cNvSpPr>
          <p:nvPr>
            <p:ph type="sldNum" sz="quarter" idx="5"/>
          </p:nvPr>
        </p:nvSpPr>
        <p:spPr/>
        <p:txBody>
          <a:bodyPr/>
          <a:lstStyle/>
          <a:p>
            <a:fld id="{2C52C399-E1AD-4F92-9873-EEFDA5933A60}" type="slidenum">
              <a:rPr lang="nl-NL" smtClean="0"/>
              <a:t>28</a:t>
            </a:fld>
            <a:endParaRPr lang="nl-NL"/>
          </a:p>
        </p:txBody>
      </p:sp>
    </p:spTree>
    <p:extLst>
      <p:ext uri="{BB962C8B-B14F-4D97-AF65-F5344CB8AC3E}">
        <p14:creationId xmlns:p14="http://schemas.microsoft.com/office/powerpoint/2010/main" val="31974457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29</a:t>
            </a:fld>
            <a:endParaRPr lang="nl-NL"/>
          </a:p>
        </p:txBody>
      </p:sp>
    </p:spTree>
    <p:extLst>
      <p:ext uri="{BB962C8B-B14F-4D97-AF65-F5344CB8AC3E}">
        <p14:creationId xmlns:p14="http://schemas.microsoft.com/office/powerpoint/2010/main" val="41929656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b="0" i="0" dirty="0">
                <a:solidFill>
                  <a:srgbClr val="2C408B"/>
                </a:solidFill>
                <a:effectLst/>
                <a:latin typeface="century-gothic"/>
              </a:rPr>
              <a:t>Filmpjes op slide: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b="0" i="0" dirty="0">
                <a:solidFill>
                  <a:srgbClr val="2C408B"/>
                </a:solidFill>
                <a:effectLst/>
                <a:latin typeface="century-gothic"/>
              </a:rPr>
              <a:t>Stichting PZNL. Markering van de palliatieve fase. 2024. https://www.youtube.com/watch?v=nmoCJ7tr94c </a:t>
            </a:r>
          </a:p>
          <a:p>
            <a:pPr algn="l"/>
            <a:r>
              <a:rPr lang="nl-NL" b="0" i="0" dirty="0">
                <a:solidFill>
                  <a:srgbClr val="2C408B"/>
                </a:solidFill>
                <a:effectLst/>
                <a:latin typeface="century-gothic"/>
              </a:rPr>
              <a:t>Stichting PZNL. Het gebruik van meetinstrumenten in de zorg. 2023. https://www.youtube.com/watch?v=QKscHMZ0zS8&amp;embeds_referring_euri=https%3A%2F%2Fpalliaweb.nl%2F&amp;source_ve_path=OTY3MTQ </a:t>
            </a:r>
          </a:p>
          <a:p>
            <a:pPr algn="l"/>
            <a:endParaRPr lang="nl-NL" b="0" i="0" dirty="0">
              <a:solidFill>
                <a:srgbClr val="2C408B"/>
              </a:solidFill>
              <a:effectLst/>
              <a:latin typeface="century-gothic"/>
            </a:endParaRPr>
          </a:p>
          <a:p>
            <a:pPr algn="l"/>
            <a:endParaRPr lang="nl-NL" b="0" i="0" dirty="0">
              <a:solidFill>
                <a:srgbClr val="2C408B"/>
              </a:solidFill>
              <a:effectLst/>
              <a:latin typeface="century-gothic"/>
            </a:endParaRPr>
          </a:p>
          <a:p>
            <a:pPr algn="l"/>
            <a:r>
              <a:rPr lang="nl-NL" b="0" i="0" dirty="0">
                <a:solidFill>
                  <a:srgbClr val="2C408B"/>
                </a:solidFill>
                <a:effectLst/>
                <a:latin typeface="century-gothic"/>
              </a:rPr>
              <a:t>PZNL. </a:t>
            </a:r>
            <a:r>
              <a:rPr lang="nl-NL" b="0" i="0" dirty="0" err="1">
                <a:solidFill>
                  <a:srgbClr val="2C408B"/>
                </a:solidFill>
                <a:effectLst/>
                <a:latin typeface="century-gothic"/>
              </a:rPr>
              <a:t>Toolbox</a:t>
            </a:r>
            <a:r>
              <a:rPr lang="nl-NL" b="0" i="0" dirty="0">
                <a:solidFill>
                  <a:srgbClr val="2C408B"/>
                </a:solidFill>
                <a:effectLst/>
                <a:latin typeface="century-gothic"/>
              </a:rPr>
              <a:t> signaleren en markeren.</a:t>
            </a:r>
          </a:p>
          <a:p>
            <a:pPr algn="l"/>
            <a:r>
              <a:rPr lang="nl-NL" dirty="0"/>
              <a:t>https://palliaweb.nl/onderwijsmaterialen/signaleren-en-markeren-(keuzedeel-mbo). 2022. </a:t>
            </a:r>
          </a:p>
          <a:p>
            <a:pPr algn="l"/>
            <a:r>
              <a:rPr lang="nl-NL" dirty="0"/>
              <a:t>https://palliaweb.nl/onderwijsmaterialen/signaleren-en-markeren-(keuzedeel-mbo) </a:t>
            </a:r>
          </a:p>
          <a:p>
            <a:pPr algn="l"/>
            <a:endParaRPr lang="nl-NL" b="0" i="0" dirty="0">
              <a:solidFill>
                <a:srgbClr val="2C408B"/>
              </a:solidFill>
              <a:effectLst/>
              <a:latin typeface="century-gothic"/>
            </a:endParaRPr>
          </a:p>
          <a:p>
            <a:pPr algn="l"/>
            <a:endParaRPr lang="nl-NL" b="0" i="0" dirty="0">
              <a:solidFill>
                <a:srgbClr val="2C408B"/>
              </a:solidFill>
              <a:effectLst/>
              <a:latin typeface="century-gothic"/>
            </a:endParaRPr>
          </a:p>
          <a:p>
            <a:pPr algn="l"/>
            <a:r>
              <a:rPr lang="nl-NL" b="0" i="0" dirty="0">
                <a:solidFill>
                  <a:srgbClr val="2C408B"/>
                </a:solidFill>
                <a:effectLst/>
                <a:latin typeface="century-gothic"/>
              </a:rPr>
              <a:t>Er zijn veel verschillende screeningsinstrumenten die kunnen helpen bij het markeren van de palliatieve fase. In de landelijke richtlijn ‘Proactieve zorgplanning in de palliatieve fase’ (IKNL, 2023) wordt de Surprise Question aanbevolen. Dit is de vraag: zou ik verbaasd zijn als deze cliënt binnen 12 maanden komt te overlijden? Is het antwoord </a:t>
            </a:r>
            <a:r>
              <a:rPr lang="nl-NL" b="1" i="0" dirty="0">
                <a:solidFill>
                  <a:srgbClr val="2C408B"/>
                </a:solidFill>
                <a:effectLst/>
                <a:latin typeface="century-gothic"/>
              </a:rPr>
              <a:t>Nee?</a:t>
            </a:r>
            <a:r>
              <a:rPr lang="nl-NL" b="0" i="0" dirty="0">
                <a:solidFill>
                  <a:srgbClr val="2C408B"/>
                </a:solidFill>
                <a:effectLst/>
                <a:latin typeface="century-gothic"/>
              </a:rPr>
              <a:t> Dan markeert dit het stadium waarin het doel van de behandeling verschuift van curatief naar palliatief. </a:t>
            </a:r>
          </a:p>
          <a:p>
            <a:pPr algn="l"/>
            <a:r>
              <a:rPr lang="nl-NL" b="0" i="0" dirty="0">
                <a:solidFill>
                  <a:srgbClr val="2C408B"/>
                </a:solidFill>
                <a:effectLst/>
                <a:latin typeface="century-gothic"/>
              </a:rPr>
              <a:t>Het is belangrijk om in gesprek te gaan met de patiënt en diens naasten over de wensen en behoeften in deze fase. Het is daarbij goed om aan te voelen in hoeverre zij openstaan voor dit gesprek en over de benodigde veerkracht beschikken om de informatie te verwerken. Het tijdig bespreken van iemands wensen en behoeften voor huidige en toekomstige zorg, dus het starten van proactieve zorgplanning, kan bijdragen aan de kwaliteit van leven van patiënten en naasten.  </a:t>
            </a:r>
          </a:p>
          <a:p>
            <a:pPr algn="l"/>
            <a:endParaRPr lang="nl-NL" b="0" i="0" dirty="0">
              <a:solidFill>
                <a:srgbClr val="2C408B"/>
              </a:solidFill>
              <a:effectLst/>
              <a:latin typeface="century-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b="0" i="0" dirty="0">
                <a:solidFill>
                  <a:srgbClr val="2C408B"/>
                </a:solidFill>
                <a:effectLst/>
                <a:latin typeface="century-gothic"/>
              </a:rPr>
              <a:t>Naast de Surprise Question, is er ook de Double Surprise Question waarin de vraag tegenovergesteld wordt gevraagd. Dus: </a:t>
            </a:r>
            <a:r>
              <a:rPr lang="nl-NL" dirty="0"/>
              <a:t>‘Zou het mij verbazen wanneer deze client over 12 maanden nog leeft?’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Het is bekend dat de Surprise Question niet heel nauwkeurig is, als het gaat om de voorspelbaarheid van overlijden. Dit is natuurlijk van heel veel factoren afhankelijk. Wel blijkt het dat door het stellen van beide vragen, de nauwkeurigheid wordt verhoogd.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0" dirty="0" err="1">
                <a:effectLst/>
                <a:latin typeface="Times New Roman" panose="02020603050405020304" pitchFamily="18" charset="0"/>
                <a:ea typeface="Arial Unicode MS"/>
              </a:rPr>
              <a:t>Bron</a:t>
            </a:r>
            <a:r>
              <a:rPr lang="en-US" sz="1800" kern="0" dirty="0">
                <a:effectLst/>
                <a:latin typeface="Times New Roman" panose="02020603050405020304" pitchFamily="18" charset="0"/>
                <a:ea typeface="Arial Unicode MS"/>
              </a:rPr>
              <a:t>: </a:t>
            </a:r>
            <a:r>
              <a:rPr lang="en-US" sz="1800" kern="0" dirty="0" err="1">
                <a:effectLst/>
                <a:latin typeface="Times New Roman" panose="02020603050405020304" pitchFamily="18" charset="0"/>
                <a:ea typeface="Arial Unicode MS"/>
              </a:rPr>
              <a:t>Ermers</a:t>
            </a:r>
            <a:r>
              <a:rPr lang="en-US" sz="1800" kern="0" dirty="0">
                <a:effectLst/>
                <a:latin typeface="Times New Roman" panose="02020603050405020304" pitchFamily="18" charset="0"/>
                <a:ea typeface="Arial Unicode MS"/>
              </a:rPr>
              <a:t> DJ, Kuip EJ, </a:t>
            </a:r>
            <a:r>
              <a:rPr lang="en-US" sz="1800" kern="0" dirty="0" err="1">
                <a:effectLst/>
                <a:latin typeface="Times New Roman" panose="02020603050405020304" pitchFamily="18" charset="0"/>
                <a:ea typeface="Arial Unicode MS"/>
              </a:rPr>
              <a:t>Veldhoven</a:t>
            </a:r>
            <a:r>
              <a:rPr lang="en-US" sz="1800" kern="0" dirty="0">
                <a:effectLst/>
                <a:latin typeface="Times New Roman" panose="02020603050405020304" pitchFamily="18" charset="0"/>
                <a:ea typeface="Arial Unicode MS"/>
              </a:rPr>
              <a:t> C, </a:t>
            </a:r>
            <a:r>
              <a:rPr lang="en-US" sz="1800" kern="0" dirty="0" err="1">
                <a:effectLst/>
                <a:latin typeface="Times New Roman" panose="02020603050405020304" pitchFamily="18" charset="0"/>
                <a:ea typeface="Arial Unicode MS"/>
              </a:rPr>
              <a:t>Schers</a:t>
            </a:r>
            <a:r>
              <a:rPr lang="en-US" sz="1800" kern="0" dirty="0">
                <a:effectLst/>
                <a:latin typeface="Times New Roman" panose="02020603050405020304" pitchFamily="18" charset="0"/>
                <a:ea typeface="Arial Unicode MS"/>
              </a:rPr>
              <a:t> HJ, Perry M, </a:t>
            </a:r>
            <a:r>
              <a:rPr lang="en-US" sz="1800" kern="0" dirty="0" err="1">
                <a:effectLst/>
                <a:latin typeface="Times New Roman" panose="02020603050405020304" pitchFamily="18" charset="0"/>
                <a:ea typeface="Arial Unicode MS"/>
              </a:rPr>
              <a:t>Bronkhorst</a:t>
            </a:r>
            <a:r>
              <a:rPr lang="en-US" sz="1800" kern="0" dirty="0">
                <a:effectLst/>
                <a:latin typeface="Times New Roman" panose="02020603050405020304" pitchFamily="18" charset="0"/>
                <a:ea typeface="Arial Unicode MS"/>
              </a:rPr>
              <a:t> EM, et al. Timely identification of patients in need of palliative care using the Double Surprise Question: A prospective study on outpatients with cancer. </a:t>
            </a:r>
            <a:r>
              <a:rPr lang="en-US" sz="1800" kern="0" dirty="0" err="1">
                <a:effectLst/>
                <a:latin typeface="Times New Roman" panose="02020603050405020304" pitchFamily="18" charset="0"/>
                <a:ea typeface="Arial Unicode MS"/>
              </a:rPr>
              <a:t>Palliat</a:t>
            </a:r>
            <a:r>
              <a:rPr lang="en-US" sz="1800" kern="0" dirty="0">
                <a:effectLst/>
                <a:latin typeface="Times New Roman" panose="02020603050405020304" pitchFamily="18" charset="0"/>
                <a:ea typeface="Arial Unicode MS"/>
              </a:rPr>
              <a:t> Med. 2021;35(3):592-602.</a:t>
            </a:r>
            <a:endParaRPr lang="nl-NL" dirty="0"/>
          </a:p>
          <a:p>
            <a:pPr algn="l"/>
            <a:endParaRPr lang="nl-NL" b="0" i="0" dirty="0">
              <a:solidFill>
                <a:srgbClr val="2C408B"/>
              </a:solidFill>
              <a:effectLst/>
              <a:latin typeface="century-gothic"/>
            </a:endParaRPr>
          </a:p>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30</a:t>
            </a:fld>
            <a:endParaRPr lang="nl-NL"/>
          </a:p>
        </p:txBody>
      </p:sp>
    </p:spTree>
    <p:extLst>
      <p:ext uri="{BB962C8B-B14F-4D97-AF65-F5344CB8AC3E}">
        <p14:creationId xmlns:p14="http://schemas.microsoft.com/office/powerpoint/2010/main" val="131161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dirty="0"/>
              <a:t>Oefening: laat studenten zichzelf de surprise question stellen over een zorgvrager van hun eigen afdeling en vervolgens met elkaar bespreken waarop ze dit baseren.</a:t>
            </a:r>
          </a:p>
          <a:p>
            <a:pPr algn="l"/>
            <a:endParaRPr lang="nl-NL" dirty="0"/>
          </a:p>
          <a:p>
            <a:pPr algn="l"/>
            <a:r>
              <a:rPr lang="nl-NL" dirty="0"/>
              <a:t>Benadruk dat niet alleen lichamelijke problemen, maar ook andere problemen op psychisch en sociaal domein een rol kunnen spelen in de levensverwachting (bijvoorbeeld eenzaamheid). </a:t>
            </a:r>
          </a:p>
          <a:p>
            <a:pPr algn="l"/>
            <a:endParaRPr lang="nl-NL" dirty="0"/>
          </a:p>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31</a:t>
            </a:fld>
            <a:endParaRPr lang="nl-NL"/>
          </a:p>
        </p:txBody>
      </p:sp>
    </p:spTree>
    <p:extLst>
      <p:ext uri="{BB962C8B-B14F-4D97-AF65-F5344CB8AC3E}">
        <p14:creationId xmlns:p14="http://schemas.microsoft.com/office/powerpoint/2010/main" val="30794253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4</a:t>
            </a:fld>
            <a:endParaRPr lang="nl-NL"/>
          </a:p>
        </p:txBody>
      </p:sp>
    </p:spTree>
    <p:extLst>
      <p:ext uri="{BB962C8B-B14F-4D97-AF65-F5344CB8AC3E}">
        <p14:creationId xmlns:p14="http://schemas.microsoft.com/office/powerpoint/2010/main" val="12923967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b="0" i="0" dirty="0">
                <a:solidFill>
                  <a:srgbClr val="2C408B"/>
                </a:solidFill>
                <a:effectLst/>
                <a:latin typeface="century-gothic"/>
              </a:rPr>
              <a:t>PZNL. https://palliaweb.nl/overzichtspagina-hulpmiddelen/surprise-question-dementie-(markeringskaart) (geraadpleegd op 13 mei 2025)</a:t>
            </a:r>
          </a:p>
          <a:p>
            <a:pPr algn="l"/>
            <a:endParaRPr lang="nl-NL" b="0" i="0" dirty="0">
              <a:solidFill>
                <a:srgbClr val="2C408B"/>
              </a:solidFill>
              <a:effectLst/>
              <a:latin typeface="century-gothic"/>
            </a:endParaRPr>
          </a:p>
          <a:p>
            <a:pPr algn="l"/>
            <a:r>
              <a:rPr lang="nl-NL" b="0" i="0" dirty="0">
                <a:solidFill>
                  <a:srgbClr val="2C408B"/>
                </a:solidFill>
                <a:effectLst/>
                <a:latin typeface="century-gothic"/>
              </a:rPr>
              <a:t>Er zijn voor vier ziektebeelden markeringskaarten palliatieve zorg ontwikkeld met de </a:t>
            </a:r>
            <a:r>
              <a:rPr lang="nl-NL" b="0" i="1" dirty="0">
                <a:solidFill>
                  <a:srgbClr val="2C408B"/>
                </a:solidFill>
                <a:effectLst/>
                <a:latin typeface="century-gothic"/>
              </a:rPr>
              <a:t>Surprise Question</a:t>
            </a:r>
            <a:r>
              <a:rPr lang="nl-NL" b="0" i="0" dirty="0">
                <a:solidFill>
                  <a:srgbClr val="2C408B"/>
                </a:solidFill>
                <a:effectLst/>
                <a:latin typeface="century-gothic"/>
              </a:rPr>
              <a:t>: zou het mij verbazen als deze patiënt binnen twaalf maanden overlijdt? De kaarten zijn gevisualiseerd met enkele kenmerken en algemene indicatoren, voor diverse ziektebeelden: COPD, dementie, Ziekte van Parkinson en hartfalen. </a:t>
            </a:r>
          </a:p>
          <a:p>
            <a:pPr algn="l"/>
            <a:r>
              <a:rPr lang="nl-NL" b="0" i="0" dirty="0">
                <a:solidFill>
                  <a:srgbClr val="2C408B"/>
                </a:solidFill>
                <a:effectLst/>
                <a:latin typeface="century-gothic"/>
              </a:rPr>
              <a:t>Deze kunnen helpen om de inschatting van de palliatieve fase nauwkeuriger te maken met indicatoren die vaak voorkomen bij mensen met een van bovengenoemde ziektebeelden.</a:t>
            </a:r>
          </a:p>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32</a:t>
            </a:fld>
            <a:endParaRPr lang="nl-NL"/>
          </a:p>
        </p:txBody>
      </p:sp>
    </p:spTree>
    <p:extLst>
      <p:ext uri="{BB962C8B-B14F-4D97-AF65-F5344CB8AC3E}">
        <p14:creationId xmlns:p14="http://schemas.microsoft.com/office/powerpoint/2010/main" val="18320255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b="0" i="0" dirty="0">
                <a:solidFill>
                  <a:srgbClr val="2C408B"/>
                </a:solidFill>
                <a:effectLst/>
                <a:latin typeface="century-gothic"/>
              </a:rPr>
              <a:t>Een ander veelgebruikt screeningsinstrument is de </a:t>
            </a:r>
            <a:r>
              <a:rPr lang="nl-NL" b="0" i="0" dirty="0" err="1">
                <a:solidFill>
                  <a:srgbClr val="2C408B"/>
                </a:solidFill>
                <a:effectLst/>
                <a:latin typeface="century-gothic"/>
              </a:rPr>
              <a:t>Supportive</a:t>
            </a:r>
            <a:r>
              <a:rPr lang="nl-NL" b="0" i="0" dirty="0">
                <a:solidFill>
                  <a:srgbClr val="2C408B"/>
                </a:solidFill>
                <a:effectLst/>
                <a:latin typeface="century-gothic"/>
              </a:rPr>
              <a:t> </a:t>
            </a:r>
            <a:r>
              <a:rPr lang="nl-NL" b="0" i="0" dirty="0" err="1">
                <a:solidFill>
                  <a:srgbClr val="2C408B"/>
                </a:solidFill>
                <a:effectLst/>
                <a:latin typeface="century-gothic"/>
              </a:rPr>
              <a:t>and</a:t>
            </a:r>
            <a:r>
              <a:rPr lang="nl-NL" b="0" i="0" dirty="0">
                <a:solidFill>
                  <a:srgbClr val="2C408B"/>
                </a:solidFill>
                <a:effectLst/>
                <a:latin typeface="century-gothic"/>
              </a:rPr>
              <a:t> </a:t>
            </a:r>
            <a:r>
              <a:rPr lang="nl-NL" b="0" i="0" dirty="0" err="1">
                <a:solidFill>
                  <a:srgbClr val="2C408B"/>
                </a:solidFill>
                <a:effectLst/>
                <a:latin typeface="century-gothic"/>
              </a:rPr>
              <a:t>Palliative</a:t>
            </a:r>
            <a:r>
              <a:rPr lang="nl-NL" b="0" i="0" dirty="0">
                <a:solidFill>
                  <a:srgbClr val="2C408B"/>
                </a:solidFill>
                <a:effectLst/>
                <a:latin typeface="century-gothic"/>
              </a:rPr>
              <a:t> Care Indicators Tool (SPICT). Dit instrument neemt in de inschatting van de palliatieve fase nog andere kenmerken mee, waaronder aanwezigheid van bepaalde ziektebeelden, </a:t>
            </a:r>
            <a:r>
              <a:rPr lang="nl-NL" b="0" i="0" dirty="0" err="1">
                <a:solidFill>
                  <a:srgbClr val="2C408B"/>
                </a:solidFill>
                <a:effectLst/>
                <a:latin typeface="century-gothic"/>
              </a:rPr>
              <a:t>comorbiditeiten</a:t>
            </a:r>
            <a:r>
              <a:rPr lang="nl-NL" b="0" i="0" dirty="0">
                <a:solidFill>
                  <a:srgbClr val="2C408B"/>
                </a:solidFill>
                <a:effectLst/>
                <a:latin typeface="century-gothic"/>
              </a:rPr>
              <a:t> en een ongeplande ziekenhuisopname (dat ook vaak een voorspeller kan zijn voor achteruitgang / de palliatieve fase). </a:t>
            </a:r>
          </a:p>
          <a:p>
            <a:pPr algn="l"/>
            <a:endParaRPr lang="nl-NL" b="0" i="1" dirty="0">
              <a:solidFill>
                <a:srgbClr val="2C408B"/>
              </a:solidFill>
              <a:effectLst/>
              <a:latin typeface="century-gothic"/>
            </a:endParaRPr>
          </a:p>
          <a:p>
            <a:pPr algn="l"/>
            <a:r>
              <a:rPr lang="nl-NL" b="0" i="0" dirty="0">
                <a:solidFill>
                  <a:srgbClr val="2C408B"/>
                </a:solidFill>
                <a:effectLst/>
                <a:latin typeface="century-gothic"/>
              </a:rPr>
              <a:t>PZNL. https://palliaweb.nl/meetinstrumenten/ondersteunende-en-palliatieve-zorg-indicator-tool. (geraadpleegd op 13 mei 2025)</a:t>
            </a:r>
          </a:p>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33</a:t>
            </a:fld>
            <a:endParaRPr lang="nl-NL"/>
          </a:p>
        </p:txBody>
      </p:sp>
    </p:spTree>
    <p:extLst>
      <p:ext uri="{BB962C8B-B14F-4D97-AF65-F5344CB8AC3E}">
        <p14:creationId xmlns:p14="http://schemas.microsoft.com/office/powerpoint/2010/main" val="2495342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34</a:t>
            </a:fld>
            <a:endParaRPr lang="nl-NL"/>
          </a:p>
        </p:txBody>
      </p:sp>
    </p:spTree>
    <p:extLst>
      <p:ext uri="{BB962C8B-B14F-4D97-AF65-F5344CB8AC3E}">
        <p14:creationId xmlns:p14="http://schemas.microsoft.com/office/powerpoint/2010/main" val="38167680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Herhaling van de casus van les 1. </a:t>
            </a:r>
          </a:p>
          <a:p>
            <a:r>
              <a:rPr lang="nl-NL" dirty="0"/>
              <a:t>Doel is om nu met deelnemers te kijken naar de gespreksvoering. </a:t>
            </a:r>
          </a:p>
          <a:p>
            <a:pPr marL="171450" indent="-171450">
              <a:buFontTx/>
              <a:buChar char="-"/>
            </a:pPr>
            <a:r>
              <a:rPr lang="nl-NL" dirty="0"/>
              <a:t>Herkennen de deelnemers dat zorgvragers signalen afgeven als ‘zo gaat dit toch niet jaren door’, ‘volgend jaar rond deze tijd ben ik er niet meer’, en ‘Voor mij hoeft het allemaal niet meer hoor’.</a:t>
            </a:r>
          </a:p>
          <a:p>
            <a:pPr marL="0" indent="0">
              <a:buFontTx/>
              <a:buNone/>
            </a:pPr>
            <a:endParaRPr lang="nl-NL" dirty="0"/>
          </a:p>
          <a:p>
            <a:pPr marL="0" indent="0">
              <a:buFontTx/>
              <a:buNone/>
            </a:pPr>
            <a:r>
              <a:rPr lang="nl-NL" dirty="0"/>
              <a:t>Onderwijsleergesprek: klassikaal bespreken van signaleren die deelnemers in de praktijk zien. Hoe kunnen zij vervolgens constructief ingaan op deze opmerkingen? Wat kan je zeggen en hoe kan je het gesprek openen?</a:t>
            </a:r>
          </a:p>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35</a:t>
            </a:fld>
            <a:endParaRPr lang="nl-NL"/>
          </a:p>
        </p:txBody>
      </p:sp>
    </p:spTree>
    <p:extLst>
      <p:ext uri="{BB962C8B-B14F-4D97-AF65-F5344CB8AC3E}">
        <p14:creationId xmlns:p14="http://schemas.microsoft.com/office/powerpoint/2010/main" val="4158599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Naar aanleiding van de vorige casus en het onderwijsleergesprek: laat deelnemers de volgende hulpmiddelen (zie ook volgende slides) zien en vervolgens in tweetallen hulpmiddel erbij pakken om te kijken hoe zij het gesprek zouden kunnen voeren (bijvoorbeeld de gesprekskaart of het wensenboekje).</a:t>
            </a:r>
          </a:p>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36</a:t>
            </a:fld>
            <a:endParaRPr lang="nl-NL"/>
          </a:p>
        </p:txBody>
      </p:sp>
    </p:spTree>
    <p:extLst>
      <p:ext uri="{BB962C8B-B14F-4D97-AF65-F5344CB8AC3E}">
        <p14:creationId xmlns:p14="http://schemas.microsoft.com/office/powerpoint/2010/main" val="10620919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b="0" i="0" dirty="0">
                <a:solidFill>
                  <a:srgbClr val="354053"/>
                </a:solidFill>
                <a:effectLst/>
                <a:latin typeface="Roboto-Bold"/>
              </a:rPr>
              <a:t>Het Laatste Wensenboek (links) kan de zorgvrager en naasten helpen om gedachten en wensen op papier te zetten over de laatste levensfase tot en met het nemen van afscheid. </a:t>
            </a:r>
          </a:p>
          <a:p>
            <a:pPr algn="l"/>
            <a:r>
              <a:rPr lang="nl-NL" dirty="0"/>
              <a:t>Het stappenplan (rechts) kan zorgverleners helpen </a:t>
            </a:r>
            <a:r>
              <a:rPr lang="en-US" b="0" dirty="0" err="1"/>
              <a:t>bij</a:t>
            </a:r>
            <a:r>
              <a:rPr lang="en-US" b="0" dirty="0"/>
              <a:t> het </a:t>
            </a:r>
            <a:r>
              <a:rPr lang="en-US" b="0" dirty="0" err="1"/>
              <a:t>voeren</a:t>
            </a:r>
            <a:r>
              <a:rPr lang="en-US" b="0" dirty="0"/>
              <a:t> van </a:t>
            </a:r>
            <a:r>
              <a:rPr lang="en-US" b="0" dirty="0" err="1"/>
              <a:t>gesprekken</a:t>
            </a:r>
            <a:r>
              <a:rPr lang="en-US" b="0" dirty="0"/>
              <a:t> over de </a:t>
            </a:r>
            <a:r>
              <a:rPr lang="en-US" b="0" dirty="0" err="1"/>
              <a:t>laatse</a:t>
            </a:r>
            <a:r>
              <a:rPr lang="en-US" b="0" dirty="0"/>
              <a:t> </a:t>
            </a:r>
            <a:r>
              <a:rPr lang="en-US" b="0" dirty="0" err="1"/>
              <a:t>levensfase</a:t>
            </a:r>
            <a:r>
              <a:rPr lang="en-US" b="0" dirty="0"/>
              <a:t>, </a:t>
            </a:r>
            <a:r>
              <a:rPr lang="en-US" b="0" dirty="0" err="1"/>
              <a:t>inclusief</a:t>
            </a:r>
            <a:r>
              <a:rPr lang="en-US" b="0" dirty="0"/>
              <a:t> </a:t>
            </a:r>
            <a:r>
              <a:rPr lang="en-US" b="0" dirty="0" err="1"/>
              <a:t>uitleg</a:t>
            </a:r>
            <a:r>
              <a:rPr lang="en-US" b="0" dirty="0"/>
              <a:t> over de </a:t>
            </a:r>
            <a:r>
              <a:rPr lang="en-US" b="0" dirty="0" err="1"/>
              <a:t>rollen</a:t>
            </a:r>
            <a:r>
              <a:rPr lang="en-US" b="0" dirty="0"/>
              <a:t> </a:t>
            </a:r>
            <a:r>
              <a:rPr lang="en-US" b="0" dirty="0" err="1"/>
              <a:t>en</a:t>
            </a:r>
            <a:r>
              <a:rPr lang="en-US" b="0" dirty="0"/>
              <a:t> taken van alle </a:t>
            </a:r>
            <a:r>
              <a:rPr lang="en-US" b="0" dirty="0" err="1"/>
              <a:t>betrokken</a:t>
            </a:r>
            <a:r>
              <a:rPr lang="en-US" b="0" dirty="0"/>
              <a:t> </a:t>
            </a:r>
            <a:r>
              <a:rPr lang="en-US" b="0" dirty="0" err="1"/>
              <a:t>zorgverleners</a:t>
            </a:r>
            <a:r>
              <a:rPr lang="en-US" b="0" dirty="0"/>
              <a:t>.</a:t>
            </a:r>
            <a:r>
              <a:rPr lang="nl-NL" b="0" dirty="0"/>
              <a:t> </a:t>
            </a:r>
          </a:p>
          <a:p>
            <a:endParaRPr lang="en-US" b="0" dirty="0"/>
          </a:p>
          <a:p>
            <a:r>
              <a:rPr lang="en-US" b="0" dirty="0" err="1"/>
              <a:t>Beiden</a:t>
            </a:r>
            <a:r>
              <a:rPr lang="en-US" b="0" dirty="0"/>
              <a:t> </a:t>
            </a:r>
            <a:r>
              <a:rPr lang="en-US" b="0" dirty="0" err="1"/>
              <a:t>zijn</a:t>
            </a:r>
            <a:r>
              <a:rPr lang="en-US" b="0" dirty="0"/>
              <a:t> </a:t>
            </a:r>
            <a:r>
              <a:rPr lang="en-US" b="0" dirty="0" err="1"/>
              <a:t>dus</a:t>
            </a:r>
            <a:r>
              <a:rPr lang="en-US" b="0" dirty="0"/>
              <a:t> </a:t>
            </a:r>
            <a:r>
              <a:rPr lang="en-US" b="0" dirty="0" err="1"/>
              <a:t>een</a:t>
            </a:r>
            <a:r>
              <a:rPr lang="en-US" b="0" dirty="0"/>
              <a:t> </a:t>
            </a:r>
            <a:r>
              <a:rPr lang="en-US" b="0" dirty="0" err="1"/>
              <a:t>gesprekshulpmiddel</a:t>
            </a:r>
            <a:r>
              <a:rPr lang="en-US" b="0" dirty="0"/>
              <a:t> </a:t>
            </a:r>
            <a:r>
              <a:rPr lang="en-US" b="0" dirty="0" err="1"/>
              <a:t>waarbij</a:t>
            </a:r>
            <a:r>
              <a:rPr lang="en-US" b="0" dirty="0"/>
              <a:t> het </a:t>
            </a:r>
            <a:r>
              <a:rPr lang="en-US" b="0" dirty="0" err="1"/>
              <a:t>Laatste</a:t>
            </a:r>
            <a:r>
              <a:rPr lang="en-US" b="0" dirty="0"/>
              <a:t> </a:t>
            </a:r>
            <a:r>
              <a:rPr lang="en-US" b="0" dirty="0" err="1"/>
              <a:t>Wensenboekje</a:t>
            </a:r>
            <a:r>
              <a:rPr lang="en-US" b="0" dirty="0"/>
              <a:t> </a:t>
            </a:r>
            <a:r>
              <a:rPr lang="en-US" b="0" dirty="0" err="1"/>
              <a:t>ook</a:t>
            </a:r>
            <a:r>
              <a:rPr lang="en-US" b="0" dirty="0"/>
              <a:t> </a:t>
            </a:r>
            <a:r>
              <a:rPr lang="en-US" b="0" dirty="0" err="1"/>
              <a:t>een</a:t>
            </a:r>
            <a:r>
              <a:rPr lang="en-US" b="0" dirty="0"/>
              <a:t> </a:t>
            </a:r>
            <a:r>
              <a:rPr lang="en-US" b="0" dirty="0" err="1"/>
              <a:t>voorbereiding</a:t>
            </a:r>
            <a:r>
              <a:rPr lang="en-US" b="0" dirty="0"/>
              <a:t> van de client </a:t>
            </a:r>
            <a:r>
              <a:rPr lang="en-US" b="0" dirty="0" err="1"/>
              <a:t>en</a:t>
            </a:r>
            <a:r>
              <a:rPr lang="en-US" b="0" dirty="0"/>
              <a:t> </a:t>
            </a:r>
            <a:r>
              <a:rPr lang="en-US" b="0" dirty="0" err="1"/>
              <a:t>naasten</a:t>
            </a:r>
            <a:r>
              <a:rPr lang="en-US" b="0" dirty="0"/>
              <a:t> </a:t>
            </a:r>
            <a:r>
              <a:rPr lang="en-US" b="0" dirty="0" err="1"/>
              <a:t>kan</a:t>
            </a:r>
            <a:r>
              <a:rPr lang="en-US" b="0" dirty="0"/>
              <a:t> </a:t>
            </a:r>
            <a:r>
              <a:rPr lang="en-US" b="0" dirty="0" err="1"/>
              <a:t>zijn</a:t>
            </a:r>
            <a:r>
              <a:rPr lang="en-US" b="0" dirty="0"/>
              <a:t> op het </a:t>
            </a:r>
            <a:r>
              <a:rPr lang="en-US" b="0" dirty="0" err="1"/>
              <a:t>gesprek</a:t>
            </a:r>
            <a:r>
              <a:rPr lang="en-US" b="0" dirty="0"/>
              <a:t> over </a:t>
            </a:r>
            <a:r>
              <a:rPr lang="en-US" b="0" dirty="0" err="1"/>
              <a:t>proactieve</a:t>
            </a:r>
            <a:r>
              <a:rPr lang="en-US" b="0" dirty="0"/>
              <a:t> </a:t>
            </a:r>
            <a:r>
              <a:rPr lang="en-US" b="0" dirty="0" err="1"/>
              <a:t>zorgplanning</a:t>
            </a:r>
            <a:r>
              <a:rPr lang="en-US" b="0" dirty="0"/>
              <a:t> met </a:t>
            </a:r>
            <a:r>
              <a:rPr lang="en-US" b="0" dirty="0" err="1"/>
              <a:t>zorgprofessionals</a:t>
            </a:r>
            <a:r>
              <a:rPr lang="en-US" b="0" dirty="0"/>
              <a:t>.</a:t>
            </a:r>
          </a:p>
          <a:p>
            <a:endParaRPr lang="en-US" b="0" dirty="0"/>
          </a:p>
          <a:p>
            <a:pPr algn="l"/>
            <a:endParaRPr lang="nl-NL" b="0" dirty="0"/>
          </a:p>
          <a:p>
            <a:pPr algn="l"/>
            <a:r>
              <a:rPr lang="nl-NL" b="0" dirty="0"/>
              <a:t>Bron: </a:t>
            </a:r>
          </a:p>
          <a:p>
            <a:pPr algn="l"/>
            <a:r>
              <a:rPr lang="nl-NL" b="0" dirty="0"/>
              <a:t>Netwerken Palliatieve Zorg Provincie Groningen, het Netwerk Dementie Groningen en Denktank 60+ Noord. https://www.voorbereidinglaatstelevensfase.nl/groningen/zorgprofessionals-acp-groningen#:~:text=Wensenboekje%20'Mijn%20Laatste%20Levensfase',als%20praatstuk%20en%20als%20invuldocument (geraadpleegd op 13 mei 2025).</a:t>
            </a:r>
          </a:p>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37</a:t>
            </a:fld>
            <a:endParaRPr lang="nl-NL"/>
          </a:p>
        </p:txBody>
      </p:sp>
    </p:spTree>
    <p:extLst>
      <p:ext uri="{BB962C8B-B14F-4D97-AF65-F5344CB8AC3E}">
        <p14:creationId xmlns:p14="http://schemas.microsoft.com/office/powerpoint/2010/main" val="8292752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Dit zijn voorbeelden van gesprekskaarten die in de praktijk gebruikt kunnen worden om in gesprek te gaan over wensen en voorkeuren voor zorg en behandeling. De uitkomsten kunnen gebruikt worden in het zorgplan.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r>
              <a:rPr lang="nl-NL" dirty="0"/>
              <a:t>IKNL. Gesprekskaart proactieve zorgplanning. 2023. </a:t>
            </a:r>
            <a:r>
              <a:rPr lang="nl-NL" dirty="0">
                <a:hlinkClick r:id="rId3"/>
              </a:rPr>
              <a:t>Richtlijn_Proactieve_Zorgplanning_Gesprekskaart-(1).pdf</a:t>
            </a:r>
            <a:r>
              <a:rPr lang="nl-NL" dirty="0"/>
              <a:t> </a:t>
            </a:r>
          </a:p>
          <a:p>
            <a:endParaRPr lang="nl-NL" dirty="0"/>
          </a:p>
          <a:p>
            <a:r>
              <a:rPr lang="nl-NL" dirty="0"/>
              <a:t>Samen met SKILZ is vervolgens gewerkt aan een gesprekskaart met een aantal aanvullingen voor de langdurige zorg. </a:t>
            </a:r>
          </a:p>
          <a:p>
            <a:r>
              <a:rPr lang="nl-NL" dirty="0"/>
              <a:t>SKILZ. Gespreksaart proactieve zorgplanning in de langdurige zorg. 2023. </a:t>
            </a:r>
            <a:r>
              <a:rPr lang="nl-NL" dirty="0">
                <a:hlinkClick r:id="rId4"/>
              </a:rPr>
              <a:t>8ef5262796cb62e2a03fa8d0f1d88be2.pdf</a:t>
            </a:r>
            <a:endParaRPr lang="nl-NL" dirty="0"/>
          </a:p>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38</a:t>
            </a:fld>
            <a:endParaRPr lang="nl-NL"/>
          </a:p>
        </p:txBody>
      </p:sp>
    </p:spTree>
    <p:extLst>
      <p:ext uri="{BB962C8B-B14F-4D97-AF65-F5344CB8AC3E}">
        <p14:creationId xmlns:p14="http://schemas.microsoft.com/office/powerpoint/2010/main" val="32348201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De volgende stap is het registreren, vastleggen en delen van de behandelwensen en – grenzen van de cliënt.</a:t>
            </a:r>
          </a:p>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39</a:t>
            </a:fld>
            <a:endParaRPr lang="nl-NL"/>
          </a:p>
        </p:txBody>
      </p:sp>
    </p:spTree>
    <p:extLst>
      <p:ext uri="{BB962C8B-B14F-4D97-AF65-F5344CB8AC3E}">
        <p14:creationId xmlns:p14="http://schemas.microsoft.com/office/powerpoint/2010/main" val="10588738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u="none" dirty="0"/>
              <a:t>Voorbeeld van wensen en doelen die uit een gesprek over proactieve zorgplanning naar voren kunnen komen (deel 1).</a:t>
            </a:r>
          </a:p>
          <a:p>
            <a:r>
              <a:rPr lang="nl-NL" b="0" u="none" dirty="0"/>
              <a:t>Deze wensen en doelen zijn de basis geweest voor het uitwerken van het Kwaliteitskader palliatieve zorg waarin 8 dimensies verder worden beschreven.</a:t>
            </a:r>
          </a:p>
          <a:p>
            <a:r>
              <a:rPr lang="nl-NL" b="0" u="none" dirty="0"/>
              <a:t>PZNL. https://palliaweb.nl/projecten/acht-essenties-kwaliteitskader-palliatieve-zorg (geraadpleegd op 13 mei 2025)</a:t>
            </a:r>
          </a:p>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40</a:t>
            </a:fld>
            <a:endParaRPr lang="nl-NL"/>
          </a:p>
        </p:txBody>
      </p:sp>
    </p:spTree>
    <p:extLst>
      <p:ext uri="{BB962C8B-B14F-4D97-AF65-F5344CB8AC3E}">
        <p14:creationId xmlns:p14="http://schemas.microsoft.com/office/powerpoint/2010/main" val="7408187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0" u="none" dirty="0"/>
              <a:t>Voorbeeld van wensen en doelen die uit een gesprek over proactieve zorgplanning naar voren kunnen komen (deel 2).</a:t>
            </a:r>
          </a:p>
          <a:p>
            <a:r>
              <a:rPr lang="nl-NL" dirty="0"/>
              <a:t>Bespreek met elkaar hoe jij deze wensen kunt vastleggen in het zorg-of behandelplan van de zorgvrager. </a:t>
            </a:r>
          </a:p>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41</a:t>
            </a:fld>
            <a:endParaRPr lang="nl-NL"/>
          </a:p>
        </p:txBody>
      </p:sp>
    </p:spTree>
    <p:extLst>
      <p:ext uri="{BB962C8B-B14F-4D97-AF65-F5344CB8AC3E}">
        <p14:creationId xmlns:p14="http://schemas.microsoft.com/office/powerpoint/2010/main" val="13823376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Doel: deelnemers zelf na laten denken over hun associaties met palliatieve zorg, voorkennis activeren.</a:t>
            </a:r>
          </a:p>
          <a:p>
            <a:r>
              <a:rPr lang="nl-NL" dirty="0"/>
              <a:t>Hierna krijgen de deelnemers twee introductiefilmpjes te zien en kunnen ze hun antwoord in tweetallen vergelijken met de kennis die in de filmpjes wordt aangeboden.</a:t>
            </a:r>
          </a:p>
        </p:txBody>
      </p:sp>
      <p:sp>
        <p:nvSpPr>
          <p:cNvPr id="4" name="Tijdelijke aanduiding voor dianummer 3"/>
          <p:cNvSpPr>
            <a:spLocks noGrp="1"/>
          </p:cNvSpPr>
          <p:nvPr>
            <p:ph type="sldNum" sz="quarter" idx="5"/>
          </p:nvPr>
        </p:nvSpPr>
        <p:spPr/>
        <p:txBody>
          <a:bodyPr/>
          <a:lstStyle/>
          <a:p>
            <a:fld id="{2C52C399-E1AD-4F92-9873-EEFDA5933A60}" type="slidenum">
              <a:rPr lang="nl-NL" smtClean="0"/>
              <a:t>5</a:t>
            </a:fld>
            <a:endParaRPr lang="nl-NL"/>
          </a:p>
        </p:txBody>
      </p:sp>
    </p:spTree>
    <p:extLst>
      <p:ext uri="{BB962C8B-B14F-4D97-AF65-F5344CB8AC3E}">
        <p14:creationId xmlns:p14="http://schemas.microsoft.com/office/powerpoint/2010/main" val="23363231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Op deze en de volgende slide is een voorbeeld te zien van het vastleggen van behandelwensen en behandelgrenzen. De verpleegkundige (en verzorgende IG) kunnen een belangrijke rol spelen bij het bespreken van behandelwensen. Dit gaat om dingen die belangrijk zijn voor iemands kwaliteit van leven. Daarnaast kunnen verpleegkundigen en verzorgenden IG ook een belangrijke rol spelen bij het voorbereiden van de zorgvrager en naasten op het bespreken van behandelgrenzen met de regiebehandelaar (meestal de huisarts of in het verpleeghuis de specialist ouderengeneeskunde/verpleegkundig specialist.</a:t>
            </a:r>
          </a:p>
          <a:p>
            <a:r>
              <a:rPr lang="nl-NL" dirty="0"/>
              <a:t>Dit formulier kan enerzijds als gesprekshulpmiddel dienen, maar anderzijds worden gebruikt voor het vastleggen van de behandelwensen en –grenzen.</a:t>
            </a:r>
          </a:p>
          <a:p>
            <a:r>
              <a:rPr lang="nl-NL" dirty="0"/>
              <a:t>Een grote uitdaging hierbij is het vastleggen in verschillende </a:t>
            </a:r>
            <a:r>
              <a:rPr lang="nl-NL" dirty="0" err="1"/>
              <a:t>EPD’s</a:t>
            </a:r>
            <a:r>
              <a:rPr lang="nl-NL" dirty="0"/>
              <a:t>. Het is nog niet altijd mogelijk om de vastgelegde wensen van de huisarts ook in te laten zien door de thuiszorg of door de specialist in het ziekenhuis. Dit bemoeilijkt het digitaal uitwisselen van informatie over o.a. de behandelwensen en –grenzen van de cliënt.</a:t>
            </a:r>
          </a:p>
          <a:p>
            <a:endParaRPr lang="nl-NL" dirty="0"/>
          </a:p>
          <a:p>
            <a:r>
              <a:rPr lang="nl-NL" dirty="0"/>
              <a:t>Formulier op de slide: </a:t>
            </a:r>
          </a:p>
          <a:p>
            <a:r>
              <a:rPr lang="nl-NL" dirty="0"/>
              <a:t>Regioplatform. Transmuraal </a:t>
            </a:r>
            <a:r>
              <a:rPr lang="nl-NL" dirty="0" err="1"/>
              <a:t>zorgpad</a:t>
            </a:r>
            <a:r>
              <a:rPr lang="nl-NL" dirty="0"/>
              <a:t> proactieve zorgplanning. </a:t>
            </a:r>
          </a:p>
          <a:p>
            <a:r>
              <a:rPr lang="nl-NL" dirty="0"/>
              <a:t>https://unoamsterdam.nl/wp-content/uploads/2023/12/Transmuraal-zorgpad-Proactieve-Zorgplanning-Regioplatform.pdf</a:t>
            </a:r>
          </a:p>
          <a:p>
            <a:endParaRPr lang="nl-NL" dirty="0"/>
          </a:p>
          <a:p>
            <a:r>
              <a:rPr lang="nl-NL" dirty="0"/>
              <a:t>Ander veelgebruikt landelijk formulier: </a:t>
            </a:r>
          </a:p>
          <a:p>
            <a:r>
              <a:rPr lang="nl-NL" dirty="0"/>
              <a:t>PZNL. https://palliaweb.nl/getattachment/4014a4f7-8a70-4e5b-b1f1-29693219842a/Formulier_Uniform_vastleggen_proactieve_zorgplanning_richtlijn_Proactieve_Zorgplanning-(1).pdf (geraadpleegd op 13 mei 2025)</a:t>
            </a:r>
          </a:p>
          <a:p>
            <a:r>
              <a:rPr lang="nl-NL" dirty="0"/>
              <a:t>Deze heeft wel meer de nadruk op de behandelgrenzen i.p.v. de behandelwensen (waarbij de eindverantwoordelijkheid bij de regiebehandelaar ligt).</a:t>
            </a:r>
          </a:p>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42</a:t>
            </a:fld>
            <a:endParaRPr lang="nl-NL"/>
          </a:p>
        </p:txBody>
      </p:sp>
    </p:spTree>
    <p:extLst>
      <p:ext uri="{BB962C8B-B14F-4D97-AF65-F5344CB8AC3E}">
        <p14:creationId xmlns:p14="http://schemas.microsoft.com/office/powerpoint/2010/main" val="4725284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De laatste stap is het continueren, evalueren en herzien in het proces van proactieve zorgplanning.</a:t>
            </a:r>
          </a:p>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43</a:t>
            </a:fld>
            <a:endParaRPr lang="nl-NL"/>
          </a:p>
        </p:txBody>
      </p:sp>
    </p:spTree>
    <p:extLst>
      <p:ext uri="{BB962C8B-B14F-4D97-AF65-F5344CB8AC3E}">
        <p14:creationId xmlns:p14="http://schemas.microsoft.com/office/powerpoint/2010/main" val="8719468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De docent kan hier benadrukken dat proactieve zorgplanning een dynamisch proces is. Dit wordt niet op één moment maar op meerdere momenten over de tijd besproken. Ook verzorgenden IG kunnen hierbij betrokken zijn, bijvoorbeeld als zij zien dat de gezondheid van de zorgvrager verandert of de verzorgende signaleren krijgt dat eerder gemaakte afspraken niet meer aansluiten bij de huidige situatie.</a:t>
            </a:r>
          </a:p>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44</a:t>
            </a:fld>
            <a:endParaRPr lang="nl-NL"/>
          </a:p>
        </p:txBody>
      </p:sp>
    </p:spTree>
    <p:extLst>
      <p:ext uri="{BB962C8B-B14F-4D97-AF65-F5344CB8AC3E}">
        <p14:creationId xmlns:p14="http://schemas.microsoft.com/office/powerpoint/2010/main" val="30289718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46</a:t>
            </a:fld>
            <a:endParaRPr lang="nl-NL"/>
          </a:p>
        </p:txBody>
      </p:sp>
    </p:spTree>
    <p:extLst>
      <p:ext uri="{BB962C8B-B14F-4D97-AF65-F5344CB8AC3E}">
        <p14:creationId xmlns:p14="http://schemas.microsoft.com/office/powerpoint/2010/main" val="35262753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47</a:t>
            </a:fld>
            <a:endParaRPr lang="nl-NL"/>
          </a:p>
        </p:txBody>
      </p:sp>
    </p:spTree>
    <p:extLst>
      <p:ext uri="{BB962C8B-B14F-4D97-AF65-F5344CB8AC3E}">
        <p14:creationId xmlns:p14="http://schemas.microsoft.com/office/powerpoint/2010/main" val="61978668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Doel: voorkennis activeren en kennis uit les 1 en les 2 herhalen. Het filmpje laat zien wat palliatieve zorg inhoudt, op basis van het Kwaliteitskader palliatieve zorg Nederland (2017, IKNL/</a:t>
            </a:r>
            <a:r>
              <a:rPr lang="nl-NL" dirty="0" err="1"/>
              <a:t>Palliactief</a:t>
            </a:r>
            <a:r>
              <a:rPr lang="nl-NL" dirty="0"/>
              <a:t>). Een aantal dingen zullen studenten herkennen van de vorige bijeenkomsten. Laat studenten na de animatie de vragen op de volgende slide beantwoorden.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r>
              <a:rPr lang="nl-NL" dirty="0"/>
              <a:t>IKNL. Wat is palliatieve zorg? (duur 2min 29 sec) https://www.youtube.com/watch?v=uXQHU8ItdSM </a:t>
            </a:r>
          </a:p>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48</a:t>
            </a:fld>
            <a:endParaRPr lang="nl-NL"/>
          </a:p>
        </p:txBody>
      </p:sp>
    </p:spTree>
    <p:extLst>
      <p:ext uri="{BB962C8B-B14F-4D97-AF65-F5344CB8AC3E}">
        <p14:creationId xmlns:p14="http://schemas.microsoft.com/office/powerpoint/2010/main" val="35869511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Na het bekijken van de animatie kan de docent de vragen op de slide gebruiken voor een korte herhaling van de vorige lessen. </a:t>
            </a:r>
          </a:p>
          <a:p>
            <a:endParaRPr lang="nl-NL" dirty="0"/>
          </a:p>
          <a:p>
            <a:r>
              <a:rPr lang="nl-NL" dirty="0"/>
              <a:t>De vragen kunnen: </a:t>
            </a:r>
          </a:p>
          <a:p>
            <a:r>
              <a:rPr lang="nl-NL" dirty="0"/>
              <a:t>A. in subgroepen of individueel worden beantwoord en daarna plenair worden besproken of </a:t>
            </a:r>
          </a:p>
          <a:p>
            <a:r>
              <a:rPr lang="nl-NL" dirty="0"/>
              <a:t>B. gelijk plenair worden besproken in de groep. </a:t>
            </a:r>
          </a:p>
          <a:p>
            <a:r>
              <a:rPr lang="nl-NL" dirty="0"/>
              <a:t>Een ander mogelijkheid is de vragen voorafgaand aan de animatie te geven zodat er gericht kan worden geluisterd. Daarna kan zowel A of B worden uitgevoerd. Indien er gewerkt wordt in subgroepen (optie A) kan, voordat het plenair wordt besproken, de animatie opnieuw worden vertoond om de antwoorden te checken. Ook bij optie B kan na het beantwoorden van de vragen plenair nogmaals de animatie worden vertoond. Het voor de tweede keer kijken en luisteren van de animatie kan een meerwaarde zijn omdat er veel informatie wordt gegeven in de animatie waardoor er andere aspecten gehoord worden. </a:t>
            </a:r>
          </a:p>
          <a:p>
            <a:endParaRPr lang="nl-NL" dirty="0"/>
          </a:p>
          <a:p>
            <a:r>
              <a:rPr lang="nl-NL" dirty="0"/>
              <a:t>Vragen die gesteld kunnen worden zijn</a:t>
            </a:r>
          </a:p>
          <a:p>
            <a:r>
              <a:rPr lang="nl-NL" b="1" dirty="0"/>
              <a:t>• Wanneer is palliatieve zorg aan de orde? </a:t>
            </a:r>
            <a:r>
              <a:rPr lang="nl-NL" dirty="0"/>
              <a:t>Bij patiënten die ernstig ziek-zijn en niet meer kunnen genezen, bij patiënten die een levensbedreigende aandoening of kwetsbaarheid hebben, of wanneer de zorgverlener verwacht dat de patiënt in de komende 12 maanden komt te overlijden </a:t>
            </a:r>
          </a:p>
          <a:p>
            <a:r>
              <a:rPr lang="nl-NL" b="1" dirty="0"/>
              <a:t>• Wat zijn de doelen van palliatieve zorg? </a:t>
            </a:r>
            <a:r>
              <a:rPr lang="nl-NL" dirty="0"/>
              <a:t>Kwaliteit van leven behouden voor de patiënt en naasten, respect hebben voor de autonomie van de patiënt, en zorg en behandeling bieden die aansluiten bij de wensen en behoeften, bijdragen aan de kwaliteit van sterven. </a:t>
            </a:r>
          </a:p>
          <a:p>
            <a:r>
              <a:rPr lang="nl-NL" b="1" dirty="0"/>
              <a:t> • Over welke vier dimensies gaat het in de palliatieve zorg? + Noem van elke dimensie een voorbeeld (zie tussen haakjes). </a:t>
            </a:r>
          </a:p>
          <a:p>
            <a:r>
              <a:rPr lang="nl-NL" b="0" dirty="0"/>
              <a:t>F</a:t>
            </a:r>
            <a:r>
              <a:rPr lang="nl-NL" dirty="0"/>
              <a:t>ysieke (bijv. pijn, vermoeidheid), psychische (bijv. angst, somberheid), sociale bijv. (emoties, omgaan met de ziekte, verlies, rouw, financiën) en spirituele bijv. (zingeving, innerlijke rust, waarde van het leven) dimensies.</a:t>
            </a:r>
          </a:p>
          <a:p>
            <a:r>
              <a:rPr lang="nl-NL" b="1" dirty="0"/>
              <a:t>• In welke twee fasen van ziek-zijn kan de patiënt zich bevinden binnen de palliatieve zorg? </a:t>
            </a:r>
            <a:r>
              <a:rPr lang="nl-NL" dirty="0"/>
              <a:t>Ziekte-gerichte palliatie en symptoomgerichte palliatie </a:t>
            </a:r>
          </a:p>
          <a:p>
            <a:r>
              <a:rPr lang="nl-NL" b="1" dirty="0"/>
              <a:t>• Wat zijn de verschillen tussen deze twee fasen? </a:t>
            </a:r>
            <a:r>
              <a:rPr lang="nl-NL" b="0" dirty="0"/>
              <a:t>Z</a:t>
            </a:r>
            <a:r>
              <a:rPr lang="nl-NL" dirty="0"/>
              <a:t>iektegericht: behandeling die het verloop vertraagd zodat er minder snel klachten en problemen ontstaan. Doel is met behandeling/therapie nog bij te dragen aan het verlengen van het leven.  Symptoomgericht: verlichten van klachten en symptomen om tenslotte waardig te kunnen sterven. In de praktijk worden ze vaak samen tegelijk toegepast.</a:t>
            </a:r>
          </a:p>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49</a:t>
            </a:fld>
            <a:endParaRPr lang="nl-NL"/>
          </a:p>
        </p:txBody>
      </p:sp>
    </p:spTree>
    <p:extLst>
      <p:ext uri="{BB962C8B-B14F-4D97-AF65-F5344CB8AC3E}">
        <p14:creationId xmlns:p14="http://schemas.microsoft.com/office/powerpoint/2010/main" val="268280499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Klassikale nabespreking van de bevindingen. Hulpvragen: </a:t>
            </a:r>
          </a:p>
          <a:p>
            <a:pPr marL="171450" indent="-171450">
              <a:buFontTx/>
              <a:buChar char="-"/>
            </a:pPr>
            <a:r>
              <a:rPr lang="nl-NL" dirty="0"/>
              <a:t>Is op de afdeling duidelijk wanneer en bij wie er palliatieve zorg wordt verleend? </a:t>
            </a:r>
          </a:p>
          <a:p>
            <a:pPr marL="171450" indent="-171450">
              <a:buFontTx/>
              <a:buChar char="-"/>
            </a:pPr>
            <a:r>
              <a:rPr lang="nl-NL" dirty="0"/>
              <a:t>Welke rol zou jij hebben bij het verlenen van palliatieve zorg?</a:t>
            </a:r>
          </a:p>
          <a:p>
            <a:pPr marL="171450" indent="-171450">
              <a:buFontTx/>
              <a:buChar char="-"/>
            </a:pPr>
            <a:r>
              <a:rPr lang="nl-NL" dirty="0"/>
              <a:t>Met wie wordt samengewerkt? Hoe wordt de zorg op elkaar afgestemd?</a:t>
            </a:r>
          </a:p>
          <a:p>
            <a:pPr marL="171450" indent="-171450">
              <a:buFontTx/>
              <a:buChar char="-"/>
            </a:pPr>
            <a:r>
              <a:rPr lang="nl-NL" dirty="0"/>
              <a:t>Hoe worden de zorgvrager en familie betrokken bij het afstemmen van de zorg en behandeling?</a:t>
            </a:r>
          </a:p>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50</a:t>
            </a:fld>
            <a:endParaRPr lang="nl-NL"/>
          </a:p>
        </p:txBody>
      </p:sp>
    </p:spTree>
    <p:extLst>
      <p:ext uri="{BB962C8B-B14F-4D97-AF65-F5344CB8AC3E}">
        <p14:creationId xmlns:p14="http://schemas.microsoft.com/office/powerpoint/2010/main" val="301795110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 de hand van een onderwijsleergesprek kijken wat de deelnemers weten van taken en rollen van betrokkenen. </a:t>
            </a:r>
          </a:p>
          <a:p>
            <a:r>
              <a:rPr lang="nl-NL" dirty="0"/>
              <a:t>Vervolgens kan de docent de volgende slide laten invliegen en bespreken of alle betrokken disciplines aan de orde zijn gekomen.</a:t>
            </a:r>
          </a:p>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51</a:t>
            </a:fld>
            <a:endParaRPr lang="nl-NL"/>
          </a:p>
        </p:txBody>
      </p:sp>
    </p:spTree>
    <p:extLst>
      <p:ext uri="{BB962C8B-B14F-4D97-AF65-F5344CB8AC3E}">
        <p14:creationId xmlns:p14="http://schemas.microsoft.com/office/powerpoint/2010/main" val="380173851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Deze slide kan je ook in laten vliegen en dan in onderwijsleergesprek kijken wat de deelnemers weten van taken en rollen van betrokkenen. </a:t>
            </a:r>
          </a:p>
          <a:p>
            <a:pPr algn="l"/>
            <a:r>
              <a:rPr lang="nl-NL" b="0" i="0" dirty="0">
                <a:solidFill>
                  <a:srgbClr val="354053"/>
                </a:solidFill>
                <a:effectLst/>
                <a:latin typeface="Roboto-Light"/>
              </a:rPr>
              <a:t>Palliatieve zorg hoeft niet door één zorgverlener te gebeuren. Vaak zijn er meerdere zorgverleners die een specifieke rol op zich nemen. </a:t>
            </a:r>
          </a:p>
          <a:p>
            <a:pPr algn="l"/>
            <a:r>
              <a:rPr lang="nl-NL" b="0" i="0" dirty="0">
                <a:solidFill>
                  <a:srgbClr val="354053"/>
                </a:solidFill>
                <a:effectLst/>
                <a:latin typeface="Roboto-Light"/>
              </a:rPr>
              <a:t>Er kan ook samengewerkt worden met verschillende organisaties die gespecialiseerd zijn in palliatieve zorg, bijvoorbeeld zogenaamde PATZ-teams (palliatieve thuiszorg teams) of Palliaterm.</a:t>
            </a:r>
          </a:p>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52</a:t>
            </a:fld>
            <a:endParaRPr lang="nl-NL"/>
          </a:p>
        </p:txBody>
      </p:sp>
    </p:spTree>
    <p:extLst>
      <p:ext uri="{BB962C8B-B14F-4D97-AF65-F5344CB8AC3E}">
        <p14:creationId xmlns:p14="http://schemas.microsoft.com/office/powerpoint/2010/main" val="22946837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Twee introductiefilms over wat palliatieve zorg nu eigenlijk is. Deze kunnen in de klas worden getoond. Daarna kun je als docent bespreken wat palliatieve zorg voor de deelnemers betekent, wat de reden is waarom zij voor dit keuzedeel gekozen hebben en wat zij hopen in deze en komende bijeenkomsten te gaan leren. </a:t>
            </a:r>
          </a:p>
          <a:p>
            <a:r>
              <a:rPr lang="nl-NL" dirty="0"/>
              <a:t>Laat studenten na het bekijken van de filmpjes de aantekeningen er weer bij pakken en in tweetallen bespreken wat ze hadden opgeschreven. Zijn er n.a.v. de filmpjes nog aanvullingen? </a:t>
            </a:r>
          </a:p>
          <a:p>
            <a:endParaRPr lang="nl-NL" dirty="0"/>
          </a:p>
          <a:p>
            <a:r>
              <a:rPr lang="nl-NL" dirty="0"/>
              <a:t>O2PZ. Kijk je naar de ziekte of zie je een mens?(2min34) </a:t>
            </a:r>
          </a:p>
          <a:p>
            <a:r>
              <a:rPr lang="nl-NL" dirty="0"/>
              <a:t>Stichting PZNL. Wat is palliatieve zorg? (2min30)</a:t>
            </a:r>
          </a:p>
          <a:p>
            <a:endParaRPr lang="nl-NL" dirty="0"/>
          </a:p>
          <a:p>
            <a:endParaRPr lang="nl-NL" dirty="0"/>
          </a:p>
          <a:p>
            <a:endParaRPr lang="nl-NL" dirty="0"/>
          </a:p>
        </p:txBody>
      </p:sp>
      <p:sp>
        <p:nvSpPr>
          <p:cNvPr id="4" name="Tijdelijke aanduiding voor dianummer 3"/>
          <p:cNvSpPr>
            <a:spLocks noGrp="1"/>
          </p:cNvSpPr>
          <p:nvPr>
            <p:ph type="sldNum" sz="quarter" idx="5"/>
          </p:nvPr>
        </p:nvSpPr>
        <p:spPr/>
        <p:txBody>
          <a:bodyPr/>
          <a:lstStyle/>
          <a:p>
            <a:fld id="{2C52C399-E1AD-4F92-9873-EEFDA5933A60}" type="slidenum">
              <a:rPr lang="nl-NL" smtClean="0"/>
              <a:t>6</a:t>
            </a:fld>
            <a:endParaRPr lang="nl-NL"/>
          </a:p>
        </p:txBody>
      </p:sp>
    </p:spTree>
    <p:extLst>
      <p:ext uri="{BB962C8B-B14F-4D97-AF65-F5344CB8AC3E}">
        <p14:creationId xmlns:p14="http://schemas.microsoft.com/office/powerpoint/2010/main" val="160733720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53</a:t>
            </a:fld>
            <a:endParaRPr lang="nl-NL"/>
          </a:p>
        </p:txBody>
      </p:sp>
    </p:spTree>
    <p:extLst>
      <p:ext uri="{BB962C8B-B14F-4D97-AF65-F5344CB8AC3E}">
        <p14:creationId xmlns:p14="http://schemas.microsoft.com/office/powerpoint/2010/main" val="252194754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t>Verpleegkundigen en verzorgenden IG spelen een belangrijke rol bij het vroegtijdig signaleren van gezondheidsveranderingen (1). Tijdens zorgmomenten kunnen bovendien waardevolle (informele) gesprekken ontstaan over wat voor een zorgvrager belangrijk is voor de kwaliteit van leven. Omdat verpleegkundigen en verzorgenden IG zich letterlijk dicht bij de zorgvrager bevinden, kan dit soms leiden tot een grotere openheid en kwetsbaarheid. Dit biedt de verpleegkundige of verzorgende inzicht in wat voor de zorgvrager belangrijk is, zowel in de huidige zorg als in de toekomstige zorg en behandeling. Deze informatie is soms (nog) niet bekend bij de huisarts en kan daarom een waardevolle aanvulling zijn op diens gesprekken met de zorgvrager/naasten over medische behandelwensen en -grenzen. Daarnaast kunnen verpleegkundigen een belangrijke rol spelen in de continuïteit van zorg, bijvoorbeeld bij proactieve zorgplanning, in samenwerking met andere zorgprofessionals (2).</a:t>
            </a:r>
            <a:r>
              <a:rPr lang="nl-BE" sz="10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nl-NL" sz="10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nl-NL" dirty="0"/>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000" dirty="0">
                <a:effectLst/>
                <a:latin typeface="Calibri" panose="020F0502020204030204" pitchFamily="34" charset="0"/>
                <a:ea typeface="Times New Roman" panose="02020603050405020304" pitchFamily="18" charset="0"/>
              </a:rPr>
              <a:t>Bolt SR, van der Steen J, Schols JMGA, e.a. De rol van de verzorgende en verpleegkundige in het advance care planning proces. </a:t>
            </a:r>
            <a:r>
              <a:rPr lang="en-US" sz="1000" dirty="0" err="1">
                <a:effectLst/>
                <a:latin typeface="Calibri" panose="020F0502020204030204" pitchFamily="34" charset="0"/>
                <a:ea typeface="Times New Roman" panose="02020603050405020304" pitchFamily="18" charset="0"/>
              </a:rPr>
              <a:t>Tijdschrift</a:t>
            </a:r>
            <a:r>
              <a:rPr lang="en-US" sz="1000" dirty="0">
                <a:effectLst/>
                <a:latin typeface="Calibri" panose="020F0502020204030204" pitchFamily="34" charset="0"/>
                <a:ea typeface="Times New Roman" panose="02020603050405020304" pitchFamily="18" charset="0"/>
              </a:rPr>
              <a:t> </a:t>
            </a:r>
            <a:r>
              <a:rPr lang="en-US" sz="1000" dirty="0" err="1">
                <a:effectLst/>
                <a:latin typeface="Calibri" panose="020F0502020204030204" pitchFamily="34" charset="0"/>
                <a:ea typeface="Times New Roman" panose="02020603050405020304" pitchFamily="18" charset="0"/>
              </a:rPr>
              <a:t>voor</a:t>
            </a:r>
            <a:r>
              <a:rPr lang="en-US" sz="1000" dirty="0">
                <a:effectLst/>
                <a:latin typeface="Calibri" panose="020F0502020204030204" pitchFamily="34" charset="0"/>
                <a:ea typeface="Times New Roman" panose="02020603050405020304" pitchFamily="18" charset="0"/>
              </a:rPr>
              <a:t> </a:t>
            </a:r>
            <a:r>
              <a:rPr lang="en-US" sz="1000" dirty="0" err="1">
                <a:effectLst/>
                <a:latin typeface="Calibri" panose="020F0502020204030204" pitchFamily="34" charset="0"/>
                <a:ea typeface="Times New Roman" panose="02020603050405020304" pitchFamily="18" charset="0"/>
              </a:rPr>
              <a:t>Gerontologie</a:t>
            </a:r>
            <a:r>
              <a:rPr lang="en-US" sz="1000" dirty="0">
                <a:effectLst/>
                <a:latin typeface="Calibri" panose="020F0502020204030204" pitchFamily="34" charset="0"/>
                <a:ea typeface="Times New Roman" panose="02020603050405020304" pitchFamily="18" charset="0"/>
              </a:rPr>
              <a:t> </a:t>
            </a:r>
            <a:r>
              <a:rPr lang="en-US" sz="1000" dirty="0" err="1">
                <a:effectLst/>
                <a:latin typeface="Calibri" panose="020F0502020204030204" pitchFamily="34" charset="0"/>
                <a:ea typeface="Times New Roman" panose="02020603050405020304" pitchFamily="18" charset="0"/>
              </a:rPr>
              <a:t>en</a:t>
            </a:r>
            <a:r>
              <a:rPr lang="en-US" sz="1000" dirty="0">
                <a:effectLst/>
                <a:latin typeface="Calibri" panose="020F0502020204030204" pitchFamily="34" charset="0"/>
                <a:ea typeface="Times New Roman" panose="02020603050405020304" pitchFamily="18" charset="0"/>
              </a:rPr>
              <a:t> </a:t>
            </a:r>
            <a:r>
              <a:rPr lang="en-US" sz="1000" dirty="0" err="1">
                <a:effectLst/>
                <a:latin typeface="Calibri" panose="020F0502020204030204" pitchFamily="34" charset="0"/>
                <a:ea typeface="Times New Roman" panose="02020603050405020304" pitchFamily="18" charset="0"/>
              </a:rPr>
              <a:t>Geriatrie</a:t>
            </a:r>
            <a:r>
              <a:rPr lang="en-US" sz="1000" dirty="0">
                <a:effectLst/>
                <a:latin typeface="Calibri" panose="020F0502020204030204" pitchFamily="34" charset="0"/>
                <a:ea typeface="Times New Roman" panose="02020603050405020304" pitchFamily="18" charset="0"/>
              </a:rPr>
              <a:t>. 2021;52(1).</a:t>
            </a:r>
            <a:endParaRPr lang="nl-NL" sz="1000" dirty="0">
              <a:effectLst/>
              <a:latin typeface="Calibri" panose="020F0502020204030204" pitchFamily="34" charset="0"/>
              <a:ea typeface="Times New Roman" panose="02020603050405020304" pitchFamily="18" charset="0"/>
            </a:endParaRPr>
          </a:p>
          <a:p>
            <a:r>
              <a:rPr lang="nl-NL" dirty="0"/>
              <a:t>Jepma P, Eijk R, Bos AAE, Toet N, </a:t>
            </a:r>
            <a:r>
              <a:rPr lang="nl-NL" dirty="0" err="1"/>
              <a:t>Latour</a:t>
            </a:r>
            <a:r>
              <a:rPr lang="nl-NL" dirty="0"/>
              <a:t> CHM, van Rijn M. Proactieve zorgplanning bij kwetsbare ouderen. TVZ. 2023;6:52-55.</a:t>
            </a:r>
          </a:p>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54</a:t>
            </a:fld>
            <a:endParaRPr lang="nl-NL"/>
          </a:p>
        </p:txBody>
      </p:sp>
    </p:spTree>
    <p:extLst>
      <p:ext uri="{BB962C8B-B14F-4D97-AF65-F5344CB8AC3E}">
        <p14:creationId xmlns:p14="http://schemas.microsoft.com/office/powerpoint/2010/main" val="155498908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Palliatieve zorg is een taak van meerdere disciplines en is dus multidisciplinair.</a:t>
            </a:r>
          </a:p>
          <a:p>
            <a:endParaRPr lang="nl-NL" dirty="0"/>
          </a:p>
          <a:p>
            <a:r>
              <a:rPr lang="nl-NL" dirty="0"/>
              <a:t>Waar bestaat deze zorg uit: zie punten op slide</a:t>
            </a:r>
          </a:p>
          <a:p>
            <a:endParaRPr lang="nl-NL" dirty="0"/>
          </a:p>
          <a:p>
            <a:r>
              <a:rPr lang="nl-NL" dirty="0"/>
              <a:t>Extra informatie: </a:t>
            </a:r>
          </a:p>
          <a:p>
            <a:endParaRPr lang="nl-NL" dirty="0"/>
          </a:p>
          <a:p>
            <a:r>
              <a:rPr lang="nl-NL" dirty="0"/>
              <a:t>Zes kernpunten waar multidisciplinaire palliatieve zorg zich op richt:</a:t>
            </a:r>
          </a:p>
          <a:p>
            <a:pPr>
              <a:buFont typeface="+mj-lt"/>
              <a:buAutoNum type="arabicPeriod"/>
            </a:pPr>
            <a:r>
              <a:rPr lang="nl-NL" b="1" dirty="0"/>
              <a:t>Lichamelijke zorg</a:t>
            </a:r>
            <a:r>
              <a:rPr lang="nl-NL" dirty="0"/>
              <a:t> – Het verlichten van symptomen zoals pijn, benauwdheid, vermoeidheid en misselijkheid.</a:t>
            </a:r>
          </a:p>
          <a:p>
            <a:pPr>
              <a:buFont typeface="+mj-lt"/>
              <a:buAutoNum type="arabicPeriod"/>
            </a:pPr>
            <a:r>
              <a:rPr lang="nl-NL" b="1" dirty="0"/>
              <a:t>Psychosociale ondersteuning</a:t>
            </a:r>
            <a:r>
              <a:rPr lang="nl-NL" dirty="0"/>
              <a:t> – Begeleiding bij angst, depressie en rouw, zowel voor de patiënt als de naasten.</a:t>
            </a:r>
          </a:p>
          <a:p>
            <a:pPr>
              <a:buFont typeface="+mj-lt"/>
              <a:buAutoNum type="arabicPeriod"/>
            </a:pPr>
            <a:r>
              <a:rPr lang="nl-NL" b="1" dirty="0"/>
              <a:t>Spirituele zorg</a:t>
            </a:r>
            <a:r>
              <a:rPr lang="nl-NL" dirty="0"/>
              <a:t> – Ondersteuning bij levensvragen, zingeving en existentiële thema’s.</a:t>
            </a:r>
          </a:p>
          <a:p>
            <a:pPr>
              <a:buFont typeface="+mj-lt"/>
              <a:buAutoNum type="arabicPeriod"/>
            </a:pPr>
            <a:r>
              <a:rPr lang="nl-NL" b="1" dirty="0"/>
              <a:t>Multidisciplinair samenwerken</a:t>
            </a:r>
            <a:r>
              <a:rPr lang="nl-NL" dirty="0"/>
              <a:t> – Samenwerking tussen verpleegkundigen, artsen, paramedici, geestelijk verzorgers en andere betrokkenen.</a:t>
            </a:r>
          </a:p>
          <a:p>
            <a:pPr>
              <a:buFont typeface="+mj-lt"/>
              <a:buAutoNum type="arabicPeriod"/>
            </a:pPr>
            <a:r>
              <a:rPr lang="nl-NL" b="1" dirty="0"/>
              <a:t>Communicatie en besluitvorming</a:t>
            </a:r>
            <a:r>
              <a:rPr lang="nl-NL" dirty="0"/>
              <a:t> – Het voeren van gesprekken over wensen, verwachtingen en behandelopties, inclusief advance care planning.</a:t>
            </a:r>
          </a:p>
          <a:p>
            <a:pPr>
              <a:buFont typeface="+mj-lt"/>
              <a:buAutoNum type="arabicPeriod"/>
            </a:pPr>
            <a:r>
              <a:rPr lang="nl-NL" b="1" dirty="0"/>
              <a:t>Ondersteuning van naasten</a:t>
            </a:r>
            <a:r>
              <a:rPr lang="nl-NL" dirty="0"/>
              <a:t> – Begeleiding en zorg voor mantelzorgers, zowel tijdens de ziekte als in de nazorg na overlijden.</a:t>
            </a:r>
          </a:p>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55</a:t>
            </a:fld>
            <a:endParaRPr lang="nl-NL"/>
          </a:p>
        </p:txBody>
      </p:sp>
    </p:spTree>
    <p:extLst>
      <p:ext uri="{BB962C8B-B14F-4D97-AF65-F5344CB8AC3E}">
        <p14:creationId xmlns:p14="http://schemas.microsoft.com/office/powerpoint/2010/main" val="149093843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Zie voor meer toelichting: </a:t>
            </a:r>
          </a:p>
          <a:p>
            <a:r>
              <a:rPr lang="nl-NL" dirty="0"/>
              <a:t>De Ruijter C. Verdieping palliatieve zorg. Meppel: Boom beroepsonderwijs; 2021. </a:t>
            </a:r>
            <a:r>
              <a:rPr lang="nl-NL" dirty="0" err="1"/>
              <a:t>blz</a:t>
            </a:r>
            <a:r>
              <a:rPr lang="nl-NL" dirty="0"/>
              <a:t> 32-33.</a:t>
            </a:r>
          </a:p>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56</a:t>
            </a:fld>
            <a:endParaRPr lang="nl-NL"/>
          </a:p>
        </p:txBody>
      </p:sp>
    </p:spTree>
    <p:extLst>
      <p:ext uri="{BB962C8B-B14F-4D97-AF65-F5344CB8AC3E}">
        <p14:creationId xmlns:p14="http://schemas.microsoft.com/office/powerpoint/2010/main" val="124439877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Zie voor meer toelichting: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De Ruijter C. Verdieping palliatieve zorg. Meppel: Boom beroepsonderwijs; 2021. </a:t>
            </a:r>
            <a:r>
              <a:rPr lang="nl-NL" dirty="0" err="1"/>
              <a:t>blz</a:t>
            </a:r>
            <a:r>
              <a:rPr lang="nl-NL" dirty="0"/>
              <a:t> 30-31.</a:t>
            </a:r>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Meer informatie is ook hier nog te vinden: https://www.venvn.nl/media/gnfdwpqs/ecogram-maken-traject-in-voor-mantelzorg-2016.pdf </a:t>
            </a:r>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57</a:t>
            </a:fld>
            <a:endParaRPr lang="nl-NL"/>
          </a:p>
        </p:txBody>
      </p:sp>
    </p:spTree>
    <p:extLst>
      <p:ext uri="{BB962C8B-B14F-4D97-AF65-F5344CB8AC3E}">
        <p14:creationId xmlns:p14="http://schemas.microsoft.com/office/powerpoint/2010/main" val="134772634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58</a:t>
            </a:fld>
            <a:endParaRPr lang="nl-NL"/>
          </a:p>
        </p:txBody>
      </p:sp>
    </p:spTree>
    <p:extLst>
      <p:ext uri="{BB962C8B-B14F-4D97-AF65-F5344CB8AC3E}">
        <p14:creationId xmlns:p14="http://schemas.microsoft.com/office/powerpoint/2010/main" val="89867740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Fibula. Ik blijf een poosje bij je zitten. 2018.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lumMod val="50000"/>
                    <a:lumOff val="50000"/>
                  </a:schemeClr>
                </a:solidFill>
                <a:hlinkClick r:id="rId3"/>
              </a:rPr>
              <a:t>https://youtu.be/T9JW7QWMISE</a:t>
            </a:r>
            <a:r>
              <a:rPr lang="en-US" dirty="0">
                <a:solidFill>
                  <a:schemeClr val="tx1">
                    <a:lumMod val="50000"/>
                    <a:lumOff val="50000"/>
                  </a:schemeClr>
                </a:solidFill>
              </a:rPr>
              <a:t> (15 min 31).</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De film laat met behulp van acteurs fragmenten zien uit de laatste maanden van Ton, die leukemie heeft.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Een toelichting, een kortere versie van de film en een </a:t>
            </a:r>
            <a:r>
              <a:rPr lang="nl-NL" dirty="0" err="1"/>
              <a:t>bijslutier</a:t>
            </a:r>
            <a:r>
              <a:rPr lang="nl-NL" dirty="0"/>
              <a:t> zijn hier te vinden: https://palliaweb.nl/onderwijsmaterialen/ik-blijf-een-poosje-bij-je-zitten </a:t>
            </a:r>
          </a:p>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59</a:t>
            </a:fld>
            <a:endParaRPr lang="nl-NL"/>
          </a:p>
        </p:txBody>
      </p:sp>
    </p:spTree>
    <p:extLst>
      <p:ext uri="{BB962C8B-B14F-4D97-AF65-F5344CB8AC3E}">
        <p14:creationId xmlns:p14="http://schemas.microsoft.com/office/powerpoint/2010/main" val="221607284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Als deelnemers zich nog verder willen verdiepen kunnen zij de (gratis) e-</a:t>
            </a:r>
            <a:r>
              <a:rPr lang="nl-NL" dirty="0" err="1"/>
              <a:t>leaning</a:t>
            </a:r>
            <a:r>
              <a:rPr lang="nl-NL" dirty="0"/>
              <a:t> maken van </a:t>
            </a:r>
            <a:r>
              <a:rPr lang="nl-NL" dirty="0" err="1"/>
              <a:t>Carend</a:t>
            </a:r>
            <a:r>
              <a:rPr lang="nl-NL" dirty="0"/>
              <a:t> over mantelzorg. https://moodle.carend.nl/course/view.php?id=5 </a:t>
            </a:r>
          </a:p>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60</a:t>
            </a:fld>
            <a:endParaRPr lang="nl-NL"/>
          </a:p>
        </p:txBody>
      </p:sp>
    </p:spTree>
    <p:extLst>
      <p:ext uri="{BB962C8B-B14F-4D97-AF65-F5344CB8AC3E}">
        <p14:creationId xmlns:p14="http://schemas.microsoft.com/office/powerpoint/2010/main" val="37388241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61</a:t>
            </a:fld>
            <a:endParaRPr lang="nl-NL"/>
          </a:p>
        </p:txBody>
      </p:sp>
    </p:spTree>
    <p:extLst>
      <p:ext uri="{BB962C8B-B14F-4D97-AF65-F5344CB8AC3E}">
        <p14:creationId xmlns:p14="http://schemas.microsoft.com/office/powerpoint/2010/main" val="278403420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ltLang="nl-NL" dirty="0">
                <a:ea typeface="Geneva"/>
                <a:cs typeface="Geneva"/>
              </a:rPr>
              <a:t>Op de website van UNO Amsterdam is ook een klinische les te vinden over de zorg in de laatste levensfase voor mensen met dementie. Deze klinische les gaat over het gebruik van de informatiegids Zorg in de laatste levensfase voor mensen met dementie, in de praktijk. De gids is ontwikkeld in 2005 in Canada en voor het eerst geïntroduceerd in Nederland in 2009. Inmiddels een aantal keren geactualiseerd. De gids bevat informatie voor familie en naasten.</a:t>
            </a:r>
          </a:p>
          <a:p>
            <a:endParaRPr lang="nl-NL" altLang="nl-NL" dirty="0">
              <a:ea typeface="Geneva"/>
              <a:cs typeface="Geneva"/>
            </a:endParaRPr>
          </a:p>
          <a:p>
            <a:r>
              <a:rPr lang="nl-NL" altLang="nl-NL" dirty="0">
                <a:ea typeface="Geneva"/>
                <a:cs typeface="Geneva"/>
              </a:rPr>
              <a:t>Deze klinische les kan aansluiten bij de les over samenwerking met naasten, specifiek naasten van mensen met dementie. Leerdoelen van deze klinische les zijn: </a:t>
            </a:r>
          </a:p>
          <a:p>
            <a:pPr>
              <a:defRPr/>
            </a:pPr>
            <a:r>
              <a:rPr lang="nl-NL" sz="1800" kern="0" dirty="0">
                <a:latin typeface="+mj-lt"/>
                <a:ea typeface="Calibri" panose="020F0502020204030204" pitchFamily="34" charset="0"/>
                <a:cs typeface="Times New Roman" panose="02020603050405020304" pitchFamily="18" charset="0"/>
              </a:rPr>
              <a:t>- de zorgvrager en diens naaste op een empathische en duidelijke manier informeren over de palliatieve fase, waarbij rekening gehouden wordt met hun emotionele behoefte, culturele achtergrond en individuele wensen.</a:t>
            </a:r>
          </a:p>
          <a:p>
            <a:pPr>
              <a:defRPr/>
            </a:pPr>
            <a:r>
              <a:rPr lang="nl-NL" sz="1800" kern="0" dirty="0">
                <a:latin typeface="+mj-lt"/>
                <a:ea typeface="Times New Roman" panose="02020603050405020304" pitchFamily="18" charset="0"/>
                <a:cs typeface="Times New Roman" panose="02020603050405020304" pitchFamily="18" charset="0"/>
              </a:rPr>
              <a:t>- de zorgvrager en dienst naaste begeleiden bij het nemen van weloverwogen beslissingen over de zorg, door informatie te verstrekken en te helpen bij het afwegen van opties, terwijl ze respect toont voor hun wensen.</a:t>
            </a:r>
          </a:p>
          <a:p>
            <a:pPr marL="0" indent="0">
              <a:buFont typeface="Arial" panose="020B0604020202020204" pitchFamily="34" charset="0"/>
              <a:buNone/>
              <a:defRPr/>
            </a:pPr>
            <a:endParaRPr lang="nl-NL" sz="1800" kern="0" dirty="0">
              <a:latin typeface="+mj-lt"/>
              <a:ea typeface="Times New Roman" panose="02020603050405020304" pitchFamily="18" charset="0"/>
              <a:cs typeface="Times New Roman" panose="02020603050405020304" pitchFamily="18" charset="0"/>
            </a:endParaRPr>
          </a:p>
          <a:p>
            <a:pPr>
              <a:defRPr/>
            </a:pPr>
            <a:r>
              <a:rPr lang="nl-NL" sz="1800" b="1" kern="0" dirty="0">
                <a:solidFill>
                  <a:srgbClr val="009CB4"/>
                </a:solidFill>
                <a:latin typeface="+mj-lt"/>
                <a:ea typeface="Times New Roman" panose="02020603050405020304" pitchFamily="18" charset="0"/>
                <a:cs typeface="Times New Roman" panose="02020603050405020304" pitchFamily="18" charset="0"/>
              </a:rPr>
              <a:t>Subdoelen:</a:t>
            </a:r>
          </a:p>
          <a:p>
            <a:pPr lvl="1">
              <a:buFont typeface="+mj-lt"/>
              <a:buAutoNum type="arabicPeriod"/>
              <a:defRPr/>
            </a:pPr>
            <a:r>
              <a:rPr lang="nl-NL" sz="1800" dirty="0"/>
              <a:t>Begrijpen wat de palliatieve fase inhoudt en welke informatie essentieel is om te delen.</a:t>
            </a:r>
          </a:p>
          <a:p>
            <a:pPr lvl="1">
              <a:buFont typeface="+mj-lt"/>
              <a:buAutoNum type="arabicPeriod"/>
              <a:defRPr/>
            </a:pPr>
            <a:r>
              <a:rPr lang="nl-NL" sz="1800" dirty="0"/>
              <a:t>Toepassen van communicatievaardigheden die gericht zijn op luisteren, samenvatten en empathisch reageren.</a:t>
            </a:r>
          </a:p>
          <a:p>
            <a:pPr lvl="1">
              <a:buFont typeface="+mj-lt"/>
              <a:buAutoNum type="arabicPeriod"/>
              <a:defRPr/>
            </a:pPr>
            <a:r>
              <a:rPr lang="nl-NL" sz="1800" dirty="0"/>
              <a:t>Herkennen van emotionele reacties en deze op een passende manier ondersteunen.</a:t>
            </a:r>
          </a:p>
          <a:p>
            <a:pPr lvl="1">
              <a:buFont typeface="+mj-lt"/>
              <a:buAutoNum type="arabicPeriod"/>
              <a:defRPr/>
            </a:pPr>
            <a:r>
              <a:rPr lang="nl-NL" sz="1800" dirty="0"/>
              <a:t>Rekening houden met verschillen in culturele waarden, overtuigingen en persoonlijke voorkeuren.</a:t>
            </a:r>
          </a:p>
          <a:p>
            <a:endParaRPr lang="nl-NL" altLang="nl-NL" dirty="0">
              <a:ea typeface="Geneva"/>
              <a:cs typeface="Geneva"/>
            </a:endParaRPr>
          </a:p>
          <a:p>
            <a:r>
              <a:rPr lang="nl-NL" altLang="nl-NL" dirty="0">
                <a:ea typeface="Geneva"/>
                <a:cs typeface="Geneva"/>
              </a:rPr>
              <a:t>UNO Amsterdam. https://unoamsterdam.nl/producten/klinische-les-zorg-in-de-laatste-levensfase/ </a:t>
            </a:r>
          </a:p>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62</a:t>
            </a:fld>
            <a:endParaRPr lang="nl-NL"/>
          </a:p>
        </p:txBody>
      </p:sp>
    </p:spTree>
    <p:extLst>
      <p:ext uri="{BB962C8B-B14F-4D97-AF65-F5344CB8AC3E}">
        <p14:creationId xmlns:p14="http://schemas.microsoft.com/office/powerpoint/2010/main" val="17367673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Uitleg over de definitie van palliatieve zorg.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b="0" i="0" dirty="0">
                <a:solidFill>
                  <a:srgbClr val="354053"/>
                </a:solidFill>
                <a:effectLst/>
                <a:latin typeface="Roboto-Light"/>
              </a:rPr>
              <a:t>Palliatieve zorg wordt nog weleens verward met </a:t>
            </a:r>
            <a:r>
              <a:rPr lang="nl-NL" b="1" i="0" dirty="0">
                <a:solidFill>
                  <a:srgbClr val="354053"/>
                </a:solidFill>
                <a:effectLst/>
                <a:latin typeface="Roboto-Bold"/>
              </a:rPr>
              <a:t>terminale</a:t>
            </a:r>
            <a:r>
              <a:rPr lang="nl-NL" b="0" i="0" dirty="0">
                <a:solidFill>
                  <a:srgbClr val="354053"/>
                </a:solidFill>
                <a:effectLst/>
                <a:latin typeface="Roboto-Light"/>
              </a:rPr>
              <a:t> zorg. Terminale zorg is echter een onderdeel van palliatieve zorg. Van terminale zorg spreken we als de levensverwachting minder dan drie maanden is. Palliatieve zorg kan al ruim daarvoor aanvangen op het moment dat iemand ongeneeslijk ziek is.</a:t>
            </a:r>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7</a:t>
            </a:fld>
            <a:endParaRPr lang="nl-NL"/>
          </a:p>
        </p:txBody>
      </p:sp>
    </p:spTree>
    <p:extLst>
      <p:ext uri="{BB962C8B-B14F-4D97-AF65-F5344CB8AC3E}">
        <p14:creationId xmlns:p14="http://schemas.microsoft.com/office/powerpoint/2010/main" val="226497626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1A2E0E-0EAE-462C-E478-089493C014F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B989C1F-0DD2-81A1-73C6-533AE9DA7BA5}"/>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D6CC62E-C90D-5CB5-7B13-BD4636A39E6E}"/>
              </a:ext>
            </a:extLst>
          </p:cNvPr>
          <p:cNvSpPr>
            <a:spLocks noGrp="1"/>
          </p:cNvSpPr>
          <p:nvPr>
            <p:ph type="body" idx="1"/>
          </p:nvPr>
        </p:nvSpPr>
        <p:spPr/>
        <p:txBody>
          <a:bodyPr/>
          <a:lstStyle/>
          <a:p>
            <a:r>
              <a:rPr lang="nl-NL" altLang="nl-NL" dirty="0">
                <a:ea typeface="Geneva"/>
                <a:cs typeface="Geneva"/>
              </a:rPr>
              <a:t>Op de website van UNO Amsterdam is ook een klinische les te vinden over de zorg in de laatste levensfase voor mensen met dementie. Deze klinische les gaat over het gebruik van de informatiegids Zorg in de laatste levensfase voor mensen met dementie, in de praktijk. De gids is ontwikkeld in 2005 in Canada en voor het eerst geïntroduceerd in Nederland in 2009. Inmiddels een aantal keren geactualiseerd. De gids bevat informatie voor familie en naasten.</a:t>
            </a:r>
          </a:p>
          <a:p>
            <a:endParaRPr lang="nl-NL" altLang="nl-NL" dirty="0">
              <a:ea typeface="Geneva"/>
              <a:cs typeface="Geneva"/>
            </a:endParaRPr>
          </a:p>
          <a:p>
            <a:r>
              <a:rPr lang="nl-NL" altLang="nl-NL" dirty="0">
                <a:ea typeface="Geneva"/>
                <a:cs typeface="Geneva"/>
              </a:rPr>
              <a:t>Deze klinische les kan aansluiten bij de les over samenwerking met naasten, specifiek naasten van mensen met dementie. Leerdoelen van deze klinische les zijn: </a:t>
            </a:r>
          </a:p>
          <a:p>
            <a:pPr>
              <a:defRPr/>
            </a:pPr>
            <a:r>
              <a:rPr lang="nl-NL" sz="1800" kern="0" dirty="0">
                <a:solidFill>
                  <a:schemeClr val="tx1"/>
                </a:solidFill>
                <a:latin typeface="+mn-lt"/>
                <a:ea typeface="Calibri" panose="020F0502020204030204" pitchFamily="34" charset="0"/>
                <a:cs typeface="Times New Roman" panose="02020603050405020304" pitchFamily="18" charset="0"/>
              </a:rPr>
              <a:t>- de zorgvrager en diens naaste op een empathische en duidelijke manier informeren over de palliatieve fase, waarbij rekening gehouden wordt met hun emotionele behoefte, culturele achtergrond en individuele wensen.</a:t>
            </a:r>
          </a:p>
          <a:p>
            <a:pPr>
              <a:defRPr/>
            </a:pPr>
            <a:r>
              <a:rPr lang="nl-NL" sz="1800" kern="0" dirty="0">
                <a:solidFill>
                  <a:schemeClr val="tx1"/>
                </a:solidFill>
                <a:latin typeface="+mn-lt"/>
                <a:ea typeface="Times New Roman" panose="02020603050405020304" pitchFamily="18" charset="0"/>
                <a:cs typeface="Times New Roman" panose="02020603050405020304" pitchFamily="18" charset="0"/>
              </a:rPr>
              <a:t>- de zorgvrager en dienst naaste begeleiden bij het nemen van weloverwogen beslissingen over de zorg, door informatie te verstrekken en te helpen bij het afwegen van opties, terwijl ze respect toont voor hun wensen.</a:t>
            </a:r>
          </a:p>
          <a:p>
            <a:pPr marL="0" indent="0">
              <a:buFont typeface="Arial" panose="020B0604020202020204" pitchFamily="34" charset="0"/>
              <a:buNone/>
              <a:defRPr/>
            </a:pPr>
            <a:endParaRPr lang="nl-NL" sz="1800" kern="0" dirty="0">
              <a:solidFill>
                <a:schemeClr val="tx1"/>
              </a:solidFill>
              <a:latin typeface="+mn-lt"/>
              <a:ea typeface="Times New Roman" panose="02020603050405020304" pitchFamily="18" charset="0"/>
              <a:cs typeface="Times New Roman" panose="02020603050405020304" pitchFamily="18" charset="0"/>
            </a:endParaRPr>
          </a:p>
          <a:p>
            <a:pPr>
              <a:defRPr/>
            </a:pPr>
            <a:r>
              <a:rPr lang="nl-NL" sz="1800" b="1" kern="0" dirty="0">
                <a:solidFill>
                  <a:srgbClr val="009CB4"/>
                </a:solidFill>
                <a:latin typeface="+mn-lt"/>
                <a:ea typeface="Times New Roman" panose="02020603050405020304" pitchFamily="18" charset="0"/>
                <a:cs typeface="Times New Roman" panose="02020603050405020304" pitchFamily="18" charset="0"/>
              </a:rPr>
              <a:t>Subdoelen:</a:t>
            </a:r>
          </a:p>
          <a:p>
            <a:pPr lvl="1">
              <a:buFont typeface="+mj-lt"/>
              <a:buAutoNum type="arabicPeriod"/>
              <a:defRPr/>
            </a:pPr>
            <a:r>
              <a:rPr lang="nl-NL" sz="1800" dirty="0"/>
              <a:t>Begrijpen wat de palliatieve fase inhoudt en welke informatie essentieel is om te delen.</a:t>
            </a:r>
          </a:p>
          <a:p>
            <a:pPr lvl="1">
              <a:buFont typeface="+mj-lt"/>
              <a:buAutoNum type="arabicPeriod"/>
              <a:defRPr/>
            </a:pPr>
            <a:r>
              <a:rPr lang="nl-NL" sz="1800" dirty="0"/>
              <a:t>Toepassen van communicatievaardigheden die gericht zijn op luisteren, samenvatten en empathisch reageren.</a:t>
            </a:r>
          </a:p>
          <a:p>
            <a:pPr lvl="1">
              <a:buFont typeface="+mj-lt"/>
              <a:buAutoNum type="arabicPeriod"/>
              <a:defRPr/>
            </a:pPr>
            <a:r>
              <a:rPr lang="nl-NL" sz="1800" dirty="0"/>
              <a:t>Herkennen van emotionele reacties en deze op een passende manier ondersteunen.</a:t>
            </a:r>
          </a:p>
          <a:p>
            <a:pPr lvl="1">
              <a:buFont typeface="+mj-lt"/>
              <a:buAutoNum type="arabicPeriod"/>
              <a:defRPr/>
            </a:pPr>
            <a:r>
              <a:rPr lang="nl-NL" sz="1800" dirty="0"/>
              <a:t>Rekening houden met verschillen in culturele waarden, overtuigingen en persoonlijke voorkeuren.</a:t>
            </a:r>
          </a:p>
          <a:p>
            <a:endParaRPr lang="nl-NL" altLang="nl-NL" dirty="0">
              <a:ea typeface="Geneva"/>
              <a:cs typeface="Geneva"/>
            </a:endParaRPr>
          </a:p>
          <a:p>
            <a:r>
              <a:rPr lang="nl-NL" altLang="nl-NL" dirty="0">
                <a:ea typeface="Geneva"/>
                <a:cs typeface="Geneva"/>
              </a:rPr>
              <a:t>UNO Amsterdam. https://unoamsterdam.nl/producten/klinische-les-zorg-in-de-laatste-levensfase/ </a:t>
            </a:r>
          </a:p>
          <a:p>
            <a:endParaRPr lang="nl-NL" dirty="0"/>
          </a:p>
        </p:txBody>
      </p:sp>
      <p:sp>
        <p:nvSpPr>
          <p:cNvPr id="4" name="Tijdelijke aanduiding voor dianummer 3">
            <a:extLst>
              <a:ext uri="{FF2B5EF4-FFF2-40B4-BE49-F238E27FC236}">
                <a16:creationId xmlns:a16="http://schemas.microsoft.com/office/drawing/2014/main" id="{1218AB0A-C4F3-35DE-9422-47DF6D689836}"/>
              </a:ext>
            </a:extLst>
          </p:cNvPr>
          <p:cNvSpPr>
            <a:spLocks noGrp="1"/>
          </p:cNvSpPr>
          <p:nvPr>
            <p:ph type="sldNum" sz="quarter" idx="5"/>
          </p:nvPr>
        </p:nvSpPr>
        <p:spPr/>
        <p:txBody>
          <a:bodyPr/>
          <a:lstStyle/>
          <a:p>
            <a:fld id="{BE8A1BD9-1485-432A-A1B9-E1F7C6F58217}" type="slidenum">
              <a:rPr lang="nl-NL" smtClean="0"/>
              <a:t>63</a:t>
            </a:fld>
            <a:endParaRPr lang="nl-NL"/>
          </a:p>
        </p:txBody>
      </p:sp>
    </p:spTree>
    <p:extLst>
      <p:ext uri="{BB962C8B-B14F-4D97-AF65-F5344CB8AC3E}">
        <p14:creationId xmlns:p14="http://schemas.microsoft.com/office/powerpoint/2010/main" val="378209021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64</a:t>
            </a:fld>
            <a:endParaRPr lang="nl-NL"/>
          </a:p>
        </p:txBody>
      </p:sp>
    </p:spTree>
    <p:extLst>
      <p:ext uri="{BB962C8B-B14F-4D97-AF65-F5344CB8AC3E}">
        <p14:creationId xmlns:p14="http://schemas.microsoft.com/office/powerpoint/2010/main" val="304752764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65</a:t>
            </a:fld>
            <a:endParaRPr lang="nl-NL"/>
          </a:p>
        </p:txBody>
      </p:sp>
    </p:spTree>
    <p:extLst>
      <p:ext uri="{BB962C8B-B14F-4D97-AF65-F5344CB8AC3E}">
        <p14:creationId xmlns:p14="http://schemas.microsoft.com/office/powerpoint/2010/main" val="141527163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0" i="0" dirty="0" err="1">
                <a:solidFill>
                  <a:srgbClr val="4D5156"/>
                </a:solidFill>
                <a:effectLst/>
                <a:latin typeface="arial" panose="020B0604020202020204" pitchFamily="34" charset="0"/>
              </a:rPr>
              <a:t>Cicely</a:t>
            </a:r>
            <a:r>
              <a:rPr lang="nl-NL" b="0" i="0" dirty="0">
                <a:solidFill>
                  <a:srgbClr val="4D5156"/>
                </a:solidFill>
                <a:effectLst/>
                <a:latin typeface="arial" panose="020B0604020202020204" pitchFamily="34" charset="0"/>
              </a:rPr>
              <a:t> </a:t>
            </a:r>
            <a:r>
              <a:rPr lang="nl-NL" b="0" i="0" dirty="0" err="1">
                <a:solidFill>
                  <a:srgbClr val="4D5156"/>
                </a:solidFill>
                <a:effectLst/>
                <a:latin typeface="arial" panose="020B0604020202020204" pitchFamily="34" charset="0"/>
              </a:rPr>
              <a:t>Saunders</a:t>
            </a:r>
            <a:r>
              <a:rPr lang="nl-NL" b="0" i="0" dirty="0">
                <a:solidFill>
                  <a:srgbClr val="4D5156"/>
                </a:solidFill>
                <a:effectLst/>
                <a:latin typeface="arial" panose="020B0604020202020204" pitchFamily="34" charset="0"/>
              </a:rPr>
              <a:t> was een Engels arts, sociaalwerker en verpleegster. Samen met Elisabeth </a:t>
            </a:r>
            <a:r>
              <a:rPr lang="nl-NL" b="0" i="0" dirty="0" err="1">
                <a:solidFill>
                  <a:srgbClr val="4D5156"/>
                </a:solidFill>
                <a:effectLst/>
                <a:latin typeface="arial" panose="020B0604020202020204" pitchFamily="34" charset="0"/>
              </a:rPr>
              <a:t>Kübler</a:t>
            </a:r>
            <a:r>
              <a:rPr lang="nl-NL" b="0" i="0" dirty="0">
                <a:solidFill>
                  <a:srgbClr val="4D5156"/>
                </a:solidFill>
                <a:effectLst/>
                <a:latin typeface="arial" panose="020B0604020202020204" pitchFamily="34" charset="0"/>
              </a:rPr>
              <a:t>-Ross wordt ze gerekend tot de oprichters van de moderne hospicebeweging en de palliatieve zorg.</a:t>
            </a:r>
          </a:p>
          <a:p>
            <a:pPr marL="0" marR="0" lvl="0" indent="0" algn="l" defTabSz="914400" rtl="0" eaLnBrk="1" fontAlgn="auto" latinLnBrk="0" hangingPunct="1">
              <a:lnSpc>
                <a:spcPct val="100000"/>
              </a:lnSpc>
              <a:spcBef>
                <a:spcPts val="0"/>
              </a:spcBef>
              <a:spcAft>
                <a:spcPts val="0"/>
              </a:spcAft>
              <a:buClrTx/>
              <a:buSzTx/>
              <a:buFontTx/>
              <a:buNone/>
              <a:tabLst/>
              <a:defRPr/>
            </a:pPr>
            <a:r>
              <a:rPr lang="nl-NL" b="0" i="0" dirty="0">
                <a:solidFill>
                  <a:srgbClr val="4D5156"/>
                </a:solidFill>
                <a:effectLst/>
                <a:latin typeface="arial" panose="020B0604020202020204" pitchFamily="34" charset="0"/>
              </a:rPr>
              <a:t>De quote illustreert het belang van kwaliteit van leven en comfort tot en met het levenseinde. In deze les over terminale zorg gaan we daar verder op in.</a:t>
            </a:r>
            <a:endParaRPr lang="nl-NL" dirty="0"/>
          </a:p>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66</a:t>
            </a:fld>
            <a:endParaRPr lang="nl-NL"/>
          </a:p>
        </p:txBody>
      </p:sp>
    </p:spTree>
    <p:extLst>
      <p:ext uri="{BB962C8B-B14F-4D97-AF65-F5344CB8AC3E}">
        <p14:creationId xmlns:p14="http://schemas.microsoft.com/office/powerpoint/2010/main" val="265634016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b="0" i="0" dirty="0">
                <a:solidFill>
                  <a:srgbClr val="212529"/>
                </a:solidFill>
                <a:effectLst/>
                <a:latin typeface="Lato" panose="020F0502020204030203" pitchFamily="34" charset="0"/>
              </a:rPr>
              <a:t>De aanloop naar de stervensfase verschilt per ziekte, maar deze verschillen vallen vrijwel weg tijdens het stervensproces. Dit fenomeen wordt de </a:t>
            </a:r>
            <a:r>
              <a:rPr lang="nl-NL" b="0" i="0" dirty="0" err="1">
                <a:solidFill>
                  <a:srgbClr val="212529"/>
                </a:solidFill>
                <a:effectLst/>
                <a:latin typeface="Lato" panose="020F0502020204030203" pitchFamily="34" charset="0"/>
              </a:rPr>
              <a:t>final</a:t>
            </a:r>
            <a:r>
              <a:rPr lang="nl-NL" b="0" i="0" dirty="0">
                <a:solidFill>
                  <a:srgbClr val="212529"/>
                </a:solidFill>
                <a:effectLst/>
                <a:latin typeface="Lato" panose="020F0502020204030203" pitchFamily="34" charset="0"/>
              </a:rPr>
              <a:t> common </a:t>
            </a:r>
            <a:r>
              <a:rPr lang="nl-NL" b="0" i="0" dirty="0" err="1">
                <a:solidFill>
                  <a:srgbClr val="212529"/>
                </a:solidFill>
                <a:effectLst/>
                <a:latin typeface="Lato" panose="020F0502020204030203" pitchFamily="34" charset="0"/>
              </a:rPr>
              <a:t>pathway</a:t>
            </a:r>
            <a:r>
              <a:rPr lang="nl-NL" b="0" i="0" dirty="0">
                <a:solidFill>
                  <a:srgbClr val="212529"/>
                </a:solidFill>
                <a:effectLst/>
                <a:latin typeface="Lato" panose="020F0502020204030203" pitchFamily="34" charset="0"/>
              </a:rPr>
              <a:t> genoemd; doodgaan doen we grotendeels op dezelfde manier. Sterven begint vaak subtiel met het stoppen met eten en later ook drinken. </a:t>
            </a:r>
          </a:p>
          <a:p>
            <a:pPr algn="l"/>
            <a:r>
              <a:rPr lang="nl-NL" b="0" i="0" dirty="0">
                <a:solidFill>
                  <a:srgbClr val="212529"/>
                </a:solidFill>
                <a:effectLst/>
                <a:latin typeface="Lato" panose="020F0502020204030203" pitchFamily="34" charset="0"/>
              </a:rPr>
              <a:t>Als de dagen (of soms uren) voortduren treden typische symptomen op: patiënten worden bleker, het hart gaat falen en er treden verkleuringen aan de extremiteiten en romp op. Vaak verandert de blik van mensen en worden ze suffer, verward en/of onrustig. In de laatste dagen treedt reutelen op of ontstaat er een klassiek adempatroon dat </a:t>
            </a:r>
            <a:r>
              <a:rPr lang="nl-NL" b="0" i="0" dirty="0" err="1">
                <a:solidFill>
                  <a:srgbClr val="212529"/>
                </a:solidFill>
                <a:effectLst/>
                <a:latin typeface="Lato" panose="020F0502020204030203" pitchFamily="34" charset="0"/>
              </a:rPr>
              <a:t>Cheynes-Stokes</a:t>
            </a:r>
            <a:r>
              <a:rPr lang="nl-NL" b="0" i="0" dirty="0">
                <a:solidFill>
                  <a:srgbClr val="212529"/>
                </a:solidFill>
                <a:effectLst/>
                <a:latin typeface="Lato" panose="020F0502020204030203" pitchFamily="34" charset="0"/>
              </a:rPr>
              <a:t> ademhaling genoemd wordt. </a:t>
            </a:r>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Zie voor meer toelichting: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De Ruijter C. Verdieping palliatieve zorg. Meppel: Boom beroepsonderwijs; 2021. </a:t>
            </a:r>
            <a:r>
              <a:rPr lang="nl-NL" dirty="0" err="1"/>
              <a:t>blz</a:t>
            </a:r>
            <a:r>
              <a:rPr lang="nl-NL" dirty="0"/>
              <a:t> 51-54.</a:t>
            </a:r>
          </a:p>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67</a:t>
            </a:fld>
            <a:endParaRPr lang="nl-NL"/>
          </a:p>
        </p:txBody>
      </p:sp>
    </p:spTree>
    <p:extLst>
      <p:ext uri="{BB962C8B-B14F-4D97-AF65-F5344CB8AC3E}">
        <p14:creationId xmlns:p14="http://schemas.microsoft.com/office/powerpoint/2010/main" val="236919245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Bron: Tijdschrift voor Verzorgenden. Kenmerken van een stervend lichaam. 2022.</a:t>
            </a:r>
          </a:p>
          <a:p>
            <a:r>
              <a:rPr lang="nl-NL" dirty="0"/>
              <a:t>https://www.tvvtotaal.nl/content/uploads/sites/8/2022/07/LauwConceptDesign_TVV_StervendeVrouw_poster_A3_def.pdf</a:t>
            </a:r>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68</a:t>
            </a:fld>
            <a:endParaRPr lang="nl-NL"/>
          </a:p>
        </p:txBody>
      </p:sp>
    </p:spTree>
    <p:extLst>
      <p:ext uri="{BB962C8B-B14F-4D97-AF65-F5344CB8AC3E}">
        <p14:creationId xmlns:p14="http://schemas.microsoft.com/office/powerpoint/2010/main" val="280856971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Bron: https://palliaweb.nl/zorgpraktijk/zorgpad-stervensfase, geraadpleegd op 7 oktober 2025 </a:t>
            </a:r>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69</a:t>
            </a:fld>
            <a:endParaRPr lang="nl-NL"/>
          </a:p>
        </p:txBody>
      </p:sp>
    </p:spTree>
    <p:extLst>
      <p:ext uri="{BB962C8B-B14F-4D97-AF65-F5344CB8AC3E}">
        <p14:creationId xmlns:p14="http://schemas.microsoft.com/office/powerpoint/2010/main" val="170111766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CD2773-D63B-9990-3074-05EE1371860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8CDD67F-B8F3-6A9D-F9EF-C0D84C7330B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5A39B0B-827C-4676-5E03-322C250B951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Tussenopdracht om deelnemers te activeren</a:t>
            </a:r>
          </a:p>
          <a:p>
            <a:endParaRPr lang="nl-NL" dirty="0"/>
          </a:p>
        </p:txBody>
      </p:sp>
      <p:sp>
        <p:nvSpPr>
          <p:cNvPr id="4" name="Tijdelijke aanduiding voor dianummer 3">
            <a:extLst>
              <a:ext uri="{FF2B5EF4-FFF2-40B4-BE49-F238E27FC236}">
                <a16:creationId xmlns:a16="http://schemas.microsoft.com/office/drawing/2014/main" id="{BF05B643-9E58-0FA7-A6BB-25D66E3F170E}"/>
              </a:ext>
            </a:extLst>
          </p:cNvPr>
          <p:cNvSpPr>
            <a:spLocks noGrp="1"/>
          </p:cNvSpPr>
          <p:nvPr>
            <p:ph type="sldNum" sz="quarter" idx="5"/>
          </p:nvPr>
        </p:nvSpPr>
        <p:spPr/>
        <p:txBody>
          <a:bodyPr/>
          <a:lstStyle/>
          <a:p>
            <a:fld id="{BE8A1BD9-1485-432A-A1B9-E1F7C6F58217}" type="slidenum">
              <a:rPr lang="nl-NL" smtClean="0"/>
              <a:t>70</a:t>
            </a:fld>
            <a:endParaRPr lang="nl-NL"/>
          </a:p>
        </p:txBody>
      </p:sp>
    </p:spTree>
    <p:extLst>
      <p:ext uri="{BB962C8B-B14F-4D97-AF65-F5344CB8AC3E}">
        <p14:creationId xmlns:p14="http://schemas.microsoft.com/office/powerpoint/2010/main" val="184882096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Bron: https://palliaweb.nl/zorgpraktijk/zorgpad-stervensfase, geraadpleegd op 7 oktober 2025 </a:t>
            </a:r>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71</a:t>
            </a:fld>
            <a:endParaRPr lang="nl-NL"/>
          </a:p>
        </p:txBody>
      </p:sp>
    </p:spTree>
    <p:extLst>
      <p:ext uri="{BB962C8B-B14F-4D97-AF65-F5344CB8AC3E}">
        <p14:creationId xmlns:p14="http://schemas.microsoft.com/office/powerpoint/2010/main" val="130455518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Bron: https://palliaweb.nl/zorgpraktijk/zorgpad-stervensfase, geraadpleegd op 7 oktober 2025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Er is een </a:t>
            </a:r>
            <a:r>
              <a:rPr lang="nl-NL" dirty="0" err="1"/>
              <a:t>zorgpad</a:t>
            </a:r>
            <a:r>
              <a:rPr lang="nl-NL" dirty="0"/>
              <a:t> voor diverse settingen gemaakt: het verpleeghuis/hospice, de thuiszorg en ziekenhuis.</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err="1"/>
              <a:t>Zorgpad</a:t>
            </a:r>
            <a:r>
              <a:rPr lang="nl-NL" dirty="0"/>
              <a:t> verpleeghuis: https://palliaweb.nl/getmedia/06d3e590-e5c6-499d-9126-3441af5208bf/Zorgpad-Stervensfase-verpleeghuis-V3.pdf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Op de afbeelding zie je een onderdeel van het </a:t>
            </a:r>
            <a:r>
              <a:rPr lang="nl-NL" dirty="0" err="1"/>
              <a:t>zorgpad</a:t>
            </a:r>
            <a:r>
              <a:rPr lang="nl-NL" dirty="0"/>
              <a:t> voor de verpleeghuissetting voor het monitoren van symptomen en comfort van de zorgvrager.</a:t>
            </a:r>
          </a:p>
          <a:p>
            <a:endParaRPr lang="nl-NL" dirty="0"/>
          </a:p>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72</a:t>
            </a:fld>
            <a:endParaRPr lang="nl-NL"/>
          </a:p>
        </p:txBody>
      </p:sp>
    </p:spTree>
    <p:extLst>
      <p:ext uri="{BB962C8B-B14F-4D97-AF65-F5344CB8AC3E}">
        <p14:creationId xmlns:p14="http://schemas.microsoft.com/office/powerpoint/2010/main" val="7320029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u="none" noProof="0" dirty="0"/>
              <a:t>Het kwaliteitskader palliatieve zorg heeft in hun definitie twee bronnen gebruikt. In deze aanvulling zie je: </a:t>
            </a:r>
          </a:p>
          <a:p>
            <a:pPr marL="171450" indent="-171450">
              <a:buFontTx/>
              <a:buChar char="-"/>
            </a:pPr>
            <a:r>
              <a:rPr lang="nl-NL" u="none" noProof="0" dirty="0"/>
              <a:t>De definitie van de WHO (vorige slide) terug. Hierin staat o.a. het belang van vroegtijdige signalering. </a:t>
            </a:r>
          </a:p>
          <a:p>
            <a:pPr marL="171450" indent="-171450">
              <a:buFontTx/>
              <a:buChar char="-"/>
            </a:pPr>
            <a:r>
              <a:rPr lang="nl-NL" u="none" noProof="0" dirty="0"/>
              <a:t>Dat er aandacht is voor </a:t>
            </a:r>
            <a:r>
              <a:rPr lang="nl-NL" sz="1200" b="0" i="0" kern="1200" dirty="0">
                <a:solidFill>
                  <a:schemeClr val="tx1"/>
                </a:solidFill>
                <a:effectLst/>
                <a:latin typeface="Arial" charset="0"/>
                <a:ea typeface="+mn-ea"/>
                <a:cs typeface="+mn-cs"/>
              </a:rPr>
              <a:t>interdisciplinair samenwerken, waardigheid, autonomie, toegang tot informatie en keuzemogelijkheid (Nationaal Consensus Project for </a:t>
            </a:r>
            <a:r>
              <a:rPr lang="nl-NL" sz="1200" b="0" i="0" kern="1200" dirty="0" err="1">
                <a:solidFill>
                  <a:schemeClr val="tx1"/>
                </a:solidFill>
                <a:effectLst/>
                <a:latin typeface="Arial" charset="0"/>
                <a:ea typeface="+mn-ea"/>
                <a:cs typeface="+mn-cs"/>
              </a:rPr>
              <a:t>quality</a:t>
            </a:r>
            <a:r>
              <a:rPr lang="nl-NL" sz="1200" b="0" i="0" kern="1200" dirty="0">
                <a:solidFill>
                  <a:schemeClr val="tx1"/>
                </a:solidFill>
                <a:effectLst/>
                <a:latin typeface="Arial" charset="0"/>
                <a:ea typeface="+mn-ea"/>
                <a:cs typeface="+mn-cs"/>
              </a:rPr>
              <a:t> </a:t>
            </a:r>
            <a:r>
              <a:rPr lang="nl-NL" sz="1200" b="0" i="0" kern="1200" dirty="0" err="1">
                <a:solidFill>
                  <a:schemeClr val="tx1"/>
                </a:solidFill>
                <a:effectLst/>
                <a:latin typeface="Arial" charset="0"/>
                <a:ea typeface="+mn-ea"/>
                <a:cs typeface="+mn-cs"/>
              </a:rPr>
              <a:t>palliative</a:t>
            </a:r>
            <a:r>
              <a:rPr lang="nl-NL" sz="1200" b="0" i="0" kern="1200" dirty="0">
                <a:solidFill>
                  <a:schemeClr val="tx1"/>
                </a:solidFill>
                <a:effectLst/>
                <a:latin typeface="Arial" charset="0"/>
                <a:ea typeface="+mn-ea"/>
                <a:cs typeface="+mn-cs"/>
              </a:rPr>
              <a:t> care, 2013). Dit zijn de belangrijkste onderdelen van palliatieve zorg.</a:t>
            </a:r>
          </a:p>
          <a:p>
            <a:pPr marL="0" indent="0">
              <a:buFontTx/>
              <a:buNone/>
            </a:pPr>
            <a:endParaRPr lang="nl-NL" sz="1200" b="0" i="0" kern="1200" dirty="0">
              <a:solidFill>
                <a:schemeClr val="tx1"/>
              </a:solidFill>
              <a:effectLst/>
              <a:latin typeface="Arial" charset="0"/>
              <a:ea typeface="+mn-ea"/>
              <a:cs typeface="+mn-cs"/>
            </a:endParaRPr>
          </a:p>
          <a:p>
            <a:pPr marL="171450" indent="-171450">
              <a:buFontTx/>
              <a:buChar char="-"/>
            </a:pPr>
            <a:endParaRPr lang="nl-NL" u="none" noProof="0" dirty="0"/>
          </a:p>
          <a:p>
            <a:endParaRPr lang="nl-NL" u="none" noProof="0" dirty="0"/>
          </a:p>
          <a:p>
            <a:endParaRPr lang="nl-NL" dirty="0"/>
          </a:p>
        </p:txBody>
      </p:sp>
      <p:sp>
        <p:nvSpPr>
          <p:cNvPr id="4" name="Tijdelijke aanduiding voor dianummer 3"/>
          <p:cNvSpPr>
            <a:spLocks noGrp="1"/>
          </p:cNvSpPr>
          <p:nvPr>
            <p:ph type="sldNum" sz="quarter" idx="5"/>
          </p:nvPr>
        </p:nvSpPr>
        <p:spPr/>
        <p:txBody>
          <a:bodyPr/>
          <a:lstStyle/>
          <a:p>
            <a:fld id="{2C52C399-E1AD-4F92-9873-EEFDA5933A60}" type="slidenum">
              <a:rPr lang="nl-NL" smtClean="0"/>
              <a:t>8</a:t>
            </a:fld>
            <a:endParaRPr lang="nl-NL"/>
          </a:p>
        </p:txBody>
      </p:sp>
    </p:spTree>
    <p:extLst>
      <p:ext uri="{BB962C8B-B14F-4D97-AF65-F5344CB8AC3E}">
        <p14:creationId xmlns:p14="http://schemas.microsoft.com/office/powerpoint/2010/main" val="353391752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0" i="0" dirty="0">
                <a:solidFill>
                  <a:srgbClr val="2C408B"/>
                </a:solidFill>
                <a:effectLst/>
                <a:latin typeface="century-gothic"/>
              </a:rPr>
              <a:t>Meer informatie over palliatief redeneren is te vinden op </a:t>
            </a:r>
            <a:r>
              <a:rPr lang="nl-NL" b="0" i="0" dirty="0" err="1">
                <a:solidFill>
                  <a:srgbClr val="2C408B"/>
                </a:solidFill>
                <a:effectLst/>
                <a:latin typeface="century-gothic"/>
              </a:rPr>
              <a:t>Palliaweb</a:t>
            </a:r>
            <a:r>
              <a:rPr lang="nl-NL" b="0" i="0" dirty="0">
                <a:solidFill>
                  <a:srgbClr val="2C408B"/>
                </a:solidFill>
                <a:effectLst/>
                <a:latin typeface="century-gothic"/>
              </a:rPr>
              <a:t>: https://palliaweb.nl/zorgpraktijk/palliatief-redeneren </a:t>
            </a:r>
          </a:p>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73</a:t>
            </a:fld>
            <a:endParaRPr lang="nl-NL"/>
          </a:p>
        </p:txBody>
      </p:sp>
    </p:spTree>
    <p:extLst>
      <p:ext uri="{BB962C8B-B14F-4D97-AF65-F5344CB8AC3E}">
        <p14:creationId xmlns:p14="http://schemas.microsoft.com/office/powerpoint/2010/main" val="146332160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Oefening met palliatief redeneren. Neem een casus in gedachten van een zorgvrager die palliatieve zorg krijgt. Pas daar de 4 dimensies toe en beschrijf deze aan de groep. </a:t>
            </a:r>
          </a:p>
          <a:p>
            <a:endParaRPr lang="nl-NL" dirty="0"/>
          </a:p>
          <a:p>
            <a:r>
              <a:rPr lang="nl-NL" dirty="0"/>
              <a:t>Bron: Agora. Vier dimensies van palliatieve ondersteuning. Zonder jaartal.</a:t>
            </a:r>
          </a:p>
          <a:p>
            <a:r>
              <a:rPr lang="nl-NL" dirty="0"/>
              <a:t>https://www.agora.nl/kennisbank/vier-dimensies-van-palliatieve-ondersteuning/</a:t>
            </a:r>
          </a:p>
          <a:p>
            <a:endParaRPr lang="nl-NL" dirty="0"/>
          </a:p>
          <a:p>
            <a:endParaRPr lang="nl-NL" dirty="0"/>
          </a:p>
          <a:p>
            <a:endParaRPr lang="nl-NL" dirty="0"/>
          </a:p>
          <a:p>
            <a:r>
              <a:rPr lang="nl-NL" b="1" dirty="0"/>
              <a:t>Situatieschets, wat zie ik als ik binnenkom? </a:t>
            </a:r>
            <a:r>
              <a:rPr lang="nl-NL" dirty="0"/>
              <a:t>Geef een letterlijke beschrijving van wat je ziet: denk daarbij aan in bed, aangekleed, in pyjama, in contact, in zichzelf gekeerd, verzorgd, etc.</a:t>
            </a:r>
          </a:p>
          <a:p>
            <a:r>
              <a:rPr lang="nl-NL" dirty="0"/>
              <a:t>Probeer objectief te blijven en geen conclusies te trekken</a:t>
            </a:r>
          </a:p>
          <a:p>
            <a:r>
              <a:rPr lang="nl-NL" dirty="0"/>
              <a:t>Beschrijf de actuele situatie, ook van de andere dimensies. </a:t>
            </a:r>
          </a:p>
          <a:p>
            <a:r>
              <a:rPr lang="nl-NL" dirty="0"/>
              <a:t>Levensverhaal: als dat nog niet gebeurd is, kan het bij deze stap helpen om het levensverhaal van de bewoner te inventariseren.</a:t>
            </a:r>
          </a:p>
          <a:p>
            <a:endParaRPr lang="nl-NL" dirty="0"/>
          </a:p>
          <a:p>
            <a:r>
              <a:rPr lang="nl-NL" b="1" dirty="0"/>
              <a:t>Lichamelijke dimensie:</a:t>
            </a:r>
          </a:p>
          <a:p>
            <a:r>
              <a:rPr lang="nl-NL" dirty="0"/>
              <a:t>- wat kan de bewoner nog?</a:t>
            </a:r>
          </a:p>
          <a:p>
            <a:r>
              <a:rPr lang="nl-NL" dirty="0"/>
              <a:t>- wat kan de bewoner niet meer? Wanneer is de beperking ontstaan en heeft de bewoner er last van?</a:t>
            </a:r>
          </a:p>
          <a:p>
            <a:r>
              <a:rPr lang="nl-NL" dirty="0"/>
              <a:t>- beschrijf de lichamelijke conditie</a:t>
            </a:r>
          </a:p>
          <a:p>
            <a:endParaRPr lang="nl-NL" dirty="0"/>
          </a:p>
          <a:p>
            <a:r>
              <a:rPr lang="nl-NL" b="1" dirty="0"/>
              <a:t>Psychische dimensie:</a:t>
            </a:r>
          </a:p>
          <a:p>
            <a:r>
              <a:rPr lang="nl-NL" dirty="0"/>
              <a:t>- actuele cognitieve status (intact of verminderd en op welke manier dan verminderd? Bewustzijn, begrip, aandacht, geheugen, kennis en inzicht in de situatie, behoefte aan regie en controle)</a:t>
            </a:r>
          </a:p>
          <a:p>
            <a:r>
              <a:rPr lang="nl-NL" dirty="0"/>
              <a:t>- actuele emotionele status (zorgen, angst, somberheid, tevredenheid, stemming)</a:t>
            </a:r>
          </a:p>
          <a:p>
            <a:endParaRPr lang="nl-NL" dirty="0"/>
          </a:p>
          <a:p>
            <a:r>
              <a:rPr lang="nl-NL" b="1" dirty="0"/>
              <a:t>Sociale dimensie:</a:t>
            </a:r>
          </a:p>
          <a:p>
            <a:r>
              <a:rPr lang="nl-NL" dirty="0"/>
              <a:t>- welke rollen heeft/had de bewoner in het dagelijks leven? Wat betekenen deze rollen voor de bewoner? Heeft de bewoner verandering in rollen geaccepteerd? Heeft hij /zij er moeite mee?</a:t>
            </a:r>
          </a:p>
          <a:p>
            <a:r>
              <a:rPr lang="nl-NL" dirty="0"/>
              <a:t>- draagt de bewoner nog zorg voor iemand anders?</a:t>
            </a:r>
          </a:p>
          <a:p>
            <a:r>
              <a:rPr lang="nl-NL" dirty="0"/>
              <a:t>- beschrijf de omgeving van de bewoner (familie, buren, kennissen, vrienden). Wie doen er toe?</a:t>
            </a:r>
          </a:p>
          <a:p>
            <a:r>
              <a:rPr lang="nl-NL" dirty="0"/>
              <a:t>- begeleiding bij naasten: zijn er nog aspecten die bij de naasten spelen?</a:t>
            </a:r>
          </a:p>
          <a:p>
            <a:endParaRPr lang="nl-NL" dirty="0"/>
          </a:p>
          <a:p>
            <a:r>
              <a:rPr lang="nl-NL" b="1" dirty="0"/>
              <a:t>Spirituele dimensie:</a:t>
            </a:r>
          </a:p>
          <a:p>
            <a:r>
              <a:rPr lang="nl-NL" dirty="0"/>
              <a:t>- levensovertuiging (bv. Het geloof) van de bewoner en de betekenis hiervan?</a:t>
            </a:r>
          </a:p>
          <a:p>
            <a:r>
              <a:rPr lang="nl-NL" dirty="0"/>
              <a:t>- zingeving, wat geeft de bewoner kracht</a:t>
            </a:r>
          </a:p>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74</a:t>
            </a:fld>
            <a:endParaRPr lang="nl-NL"/>
          </a:p>
        </p:txBody>
      </p:sp>
    </p:spTree>
    <p:extLst>
      <p:ext uri="{BB962C8B-B14F-4D97-AF65-F5344CB8AC3E}">
        <p14:creationId xmlns:p14="http://schemas.microsoft.com/office/powerpoint/2010/main" val="124766733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Tussenopdracht om deelnemers te activeren</a:t>
            </a:r>
          </a:p>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75</a:t>
            </a:fld>
            <a:endParaRPr lang="nl-NL"/>
          </a:p>
        </p:txBody>
      </p:sp>
    </p:spTree>
    <p:extLst>
      <p:ext uri="{BB962C8B-B14F-4D97-AF65-F5344CB8AC3E}">
        <p14:creationId xmlns:p14="http://schemas.microsoft.com/office/powerpoint/2010/main" val="233790597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Informatie van deze slide komt van: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De Ruijter C. Verdieping palliatieve zorg. Meppel: Boom beroepsonderwijs; 2021. </a:t>
            </a:r>
            <a:r>
              <a:rPr lang="nl-NL" dirty="0" err="1"/>
              <a:t>blz</a:t>
            </a:r>
            <a:r>
              <a:rPr lang="nl-NL" dirty="0"/>
              <a:t> 19-20.</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Meer informatie is te vinden op: Stichting PZNL. https://overpalliatievezorg.nl/keuzes/palliatieve-sedatie#section-6</a:t>
            </a:r>
          </a:p>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76</a:t>
            </a:fld>
            <a:endParaRPr lang="nl-NL"/>
          </a:p>
        </p:txBody>
      </p:sp>
    </p:spTree>
    <p:extLst>
      <p:ext uri="{BB962C8B-B14F-4D97-AF65-F5344CB8AC3E}">
        <p14:creationId xmlns:p14="http://schemas.microsoft.com/office/powerpoint/2010/main" val="134595326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Informatie van deze slide komt van: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De Ruijter C. Verdieping palliatieve zorg. Meppel: Boom beroepsonderwijs; 2021. </a:t>
            </a:r>
            <a:r>
              <a:rPr lang="nl-NL" dirty="0" err="1"/>
              <a:t>blz</a:t>
            </a:r>
            <a:r>
              <a:rPr lang="nl-NL" dirty="0"/>
              <a:t> 20. </a:t>
            </a:r>
            <a:endParaRPr lang="nl-NL" b="1" i="0" dirty="0">
              <a:solidFill>
                <a:srgbClr val="354053"/>
              </a:solidFill>
              <a:effectLst/>
              <a:latin typeface="Roboto-Bold"/>
            </a:endParaRPr>
          </a:p>
          <a:p>
            <a:pPr algn="l"/>
            <a:endParaRPr lang="nl-NL" b="1" i="0" dirty="0">
              <a:solidFill>
                <a:srgbClr val="354053"/>
              </a:solidFill>
              <a:effectLst/>
              <a:latin typeface="Roboto-Bold"/>
            </a:endParaRPr>
          </a:p>
          <a:p>
            <a:r>
              <a:rPr lang="nl-NL" dirty="0"/>
              <a:t>Meer informatie is te vinden op: </a:t>
            </a:r>
          </a:p>
          <a:p>
            <a:r>
              <a:rPr lang="nl-NL" dirty="0"/>
              <a:t>Stichting PZNL. https://overpalliatievezorg.nl/keuzes/euthanasie</a:t>
            </a:r>
          </a:p>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77</a:t>
            </a:fld>
            <a:endParaRPr lang="nl-NL"/>
          </a:p>
        </p:txBody>
      </p:sp>
    </p:spTree>
    <p:extLst>
      <p:ext uri="{BB962C8B-B14F-4D97-AF65-F5344CB8AC3E}">
        <p14:creationId xmlns:p14="http://schemas.microsoft.com/office/powerpoint/2010/main" val="9398136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Informatie van deze slide komt van:</a:t>
            </a:r>
          </a:p>
          <a:p>
            <a:r>
              <a:rPr lang="nl-NL" dirty="0"/>
              <a:t>Stichting PZNL. https://overpalliatievezorg.nl/keuzes/palliatieve-sedatie#section-6 (geraadpleegd op 22 april 2025).</a:t>
            </a:r>
          </a:p>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78</a:t>
            </a:fld>
            <a:endParaRPr lang="nl-NL"/>
          </a:p>
        </p:txBody>
      </p:sp>
    </p:spTree>
    <p:extLst>
      <p:ext uri="{BB962C8B-B14F-4D97-AF65-F5344CB8AC3E}">
        <p14:creationId xmlns:p14="http://schemas.microsoft.com/office/powerpoint/2010/main" val="55972925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dirty="0">
                <a:effectLst/>
                <a:latin typeface="NPOSans-Regular"/>
              </a:rPr>
              <a:t>2Doc. Voor het te laat is. NPO Start. 2016. https://npo.nl/start/serie/2doc/seizoen-3_1/voor-het-te-laat-is/afspelen </a:t>
            </a:r>
          </a:p>
          <a:p>
            <a:r>
              <a:rPr lang="nl-NL" b="0" i="0" dirty="0">
                <a:effectLst/>
                <a:latin typeface="NPOSans-Regular"/>
              </a:rPr>
              <a:t>Deze documentaire gaat over twee personen met de ziekte van Alzheimer die besluiten uit het leven te stappen. (55 min). </a:t>
            </a:r>
          </a:p>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79</a:t>
            </a:fld>
            <a:endParaRPr lang="nl-NL"/>
          </a:p>
        </p:txBody>
      </p:sp>
    </p:spTree>
    <p:extLst>
      <p:ext uri="{BB962C8B-B14F-4D97-AF65-F5344CB8AC3E}">
        <p14:creationId xmlns:p14="http://schemas.microsoft.com/office/powerpoint/2010/main" val="142934144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80</a:t>
            </a:fld>
            <a:endParaRPr lang="nl-NL"/>
          </a:p>
        </p:txBody>
      </p:sp>
    </p:spTree>
    <p:extLst>
      <p:ext uri="{BB962C8B-B14F-4D97-AF65-F5344CB8AC3E}">
        <p14:creationId xmlns:p14="http://schemas.microsoft.com/office/powerpoint/2010/main" val="245798486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docent kan er voor kiezen om een onderwijsleergesprek te houden. </a:t>
            </a:r>
          </a:p>
          <a:p>
            <a:endParaRPr lang="nl-NL" dirty="0"/>
          </a:p>
          <a:p>
            <a:r>
              <a:rPr lang="nl-NL" dirty="0"/>
              <a:t>Hulpvragen:</a:t>
            </a:r>
          </a:p>
          <a:p>
            <a:pPr marL="171450" indent="-171450">
              <a:buFontTx/>
              <a:buChar char="-"/>
            </a:pPr>
            <a:r>
              <a:rPr lang="nl-NL" dirty="0"/>
              <a:t>Is dat echt wat </a:t>
            </a:r>
            <a:r>
              <a:rPr lang="nl-NL" dirty="0" err="1"/>
              <a:t>mw</a:t>
            </a:r>
            <a:r>
              <a:rPr lang="nl-NL" dirty="0"/>
              <a:t> wil? Of wil zij haar familie niet afvallen? </a:t>
            </a:r>
          </a:p>
          <a:p>
            <a:pPr marL="171450" indent="-171450">
              <a:buFontTx/>
              <a:buChar char="-"/>
            </a:pPr>
            <a:r>
              <a:rPr lang="nl-NL" dirty="0"/>
              <a:t>Begrijpen de kinderen in welke fase </a:t>
            </a:r>
            <a:r>
              <a:rPr lang="nl-NL" dirty="0" err="1"/>
              <a:t>mw</a:t>
            </a:r>
            <a:r>
              <a:rPr lang="nl-NL" dirty="0"/>
              <a:t> is? </a:t>
            </a:r>
          </a:p>
          <a:p>
            <a:pPr marL="171450" indent="-171450">
              <a:buFontTx/>
              <a:buChar char="-"/>
            </a:pPr>
            <a:r>
              <a:rPr lang="nl-NL" dirty="0"/>
              <a:t>Wat zou jij in deze fase willen en kunnen doen? </a:t>
            </a:r>
          </a:p>
          <a:p>
            <a:pPr marL="171450" indent="-171450">
              <a:buFontTx/>
              <a:buChar char="-"/>
            </a:pPr>
            <a:r>
              <a:rPr lang="nl-NL" dirty="0"/>
              <a:t>Wat zou je samen met het multidisciplinaire team kunnen doen in deze situatie?</a:t>
            </a:r>
          </a:p>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81</a:t>
            </a:fld>
            <a:endParaRPr lang="nl-NL"/>
          </a:p>
        </p:txBody>
      </p:sp>
    </p:spTree>
    <p:extLst>
      <p:ext uri="{BB962C8B-B14F-4D97-AF65-F5344CB8AC3E}">
        <p14:creationId xmlns:p14="http://schemas.microsoft.com/office/powerpoint/2010/main" val="261556749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b="0" i="0" dirty="0">
                <a:solidFill>
                  <a:srgbClr val="173395"/>
                </a:solidFill>
                <a:effectLst/>
                <a:latin typeface="Poppins" panose="00000500000000000000" pitchFamily="2" charset="0"/>
              </a:rPr>
              <a:t>Meer informatie over bewust stoppen met eten en drinken (BSTED) is te vinden op: </a:t>
            </a:r>
          </a:p>
          <a:p>
            <a:pPr marL="171450" indent="-171450" algn="l">
              <a:buFontTx/>
              <a:buChar char="-"/>
            </a:pPr>
            <a:r>
              <a:rPr lang="nl-NL" b="0" i="0" dirty="0">
                <a:solidFill>
                  <a:srgbClr val="173395"/>
                </a:solidFill>
                <a:effectLst/>
                <a:latin typeface="Poppins" panose="00000500000000000000" pitchFamily="2" charset="0"/>
              </a:rPr>
              <a:t>Stichting PZNL. https://overpalliatievezorg.nl/keuzes/bewust-stoppen-met-eten-en-drinken (geraadpleegd op 22 april 2025).</a:t>
            </a:r>
          </a:p>
          <a:p>
            <a:pPr marL="171450" indent="-171450" algn="l">
              <a:buFontTx/>
              <a:buChar char="-"/>
            </a:pPr>
            <a:r>
              <a:rPr lang="nl-NL" b="0" i="0" dirty="0">
                <a:solidFill>
                  <a:srgbClr val="173395"/>
                </a:solidFill>
                <a:effectLst/>
                <a:latin typeface="Poppins" panose="00000500000000000000" pitchFamily="2" charset="0"/>
              </a:rPr>
              <a:t>KNMG. Publieksbrochure soppen met eten en drinken om eerder te overlijden. 2025. </a:t>
            </a:r>
            <a:r>
              <a:rPr lang="nl-NL" dirty="0">
                <a:hlinkClick r:id="rId3"/>
              </a:rPr>
              <a:t>https://www.knmg.nl/download/publieksbrochure-stoppen-met-eten-en-drinken-om-eerder-te-overlijden</a:t>
            </a:r>
            <a:r>
              <a:rPr lang="nl-NL" dirty="0"/>
              <a:t> </a:t>
            </a:r>
          </a:p>
          <a:p>
            <a:pPr algn="l"/>
            <a:r>
              <a:rPr lang="nl-NL" b="1" i="0" dirty="0">
                <a:solidFill>
                  <a:srgbClr val="173395"/>
                </a:solidFill>
                <a:effectLst/>
                <a:latin typeface="Poppins" panose="00000500000000000000" pitchFamily="2" charset="0"/>
              </a:rPr>
              <a:t> </a:t>
            </a:r>
            <a:endParaRPr lang="nl-NL" b="0" i="0" dirty="0">
              <a:solidFill>
                <a:srgbClr val="173395"/>
              </a:solidFill>
              <a:effectLst/>
              <a:latin typeface="Poppins" panose="00000500000000000000" pitchFamily="2" charset="0"/>
            </a:endParaRPr>
          </a:p>
          <a:p>
            <a:pPr algn="l"/>
            <a:r>
              <a:rPr lang="nl-NL" b="0" i="0" dirty="0">
                <a:solidFill>
                  <a:srgbClr val="173395"/>
                </a:solidFill>
                <a:effectLst/>
                <a:latin typeface="Poppins" panose="00000500000000000000" pitchFamily="2" charset="0"/>
              </a:rPr>
              <a:t>Ter inspiratie kunnen de volgende video’s worden bekeken: </a:t>
            </a:r>
            <a:endParaRPr lang="nl-NL" b="1" i="0" dirty="0">
              <a:solidFill>
                <a:srgbClr val="173395"/>
              </a:solidFill>
              <a:effectLst/>
              <a:latin typeface="Poppins" panose="00000500000000000000" pitchFamily="2" charset="0"/>
            </a:endParaRPr>
          </a:p>
          <a:p>
            <a:pPr algn="l"/>
            <a:endParaRPr lang="nl-NL" b="1" i="0" dirty="0">
              <a:solidFill>
                <a:srgbClr val="173395"/>
              </a:solidFill>
              <a:effectLst/>
              <a:latin typeface="Poppins" panose="00000500000000000000" pitchFamily="2" charset="0"/>
            </a:endParaRPr>
          </a:p>
          <a:p>
            <a:pPr algn="l"/>
            <a:r>
              <a:rPr lang="nl-NL" b="0" i="0" dirty="0">
                <a:solidFill>
                  <a:srgbClr val="173395"/>
                </a:solidFill>
                <a:effectLst/>
                <a:latin typeface="Poppins" panose="00000500000000000000" pitchFamily="2" charset="0"/>
              </a:rPr>
              <a:t>Amsterdam UMC. Bewust stoppen met eten en drinken. 2024. </a:t>
            </a:r>
            <a:r>
              <a:rPr lang="nl-NL" dirty="0"/>
              <a:t>https://www.youtube.com/watch?v=L5Tk61ly4qw (</a:t>
            </a:r>
            <a:r>
              <a:rPr lang="nl-NL" b="0" i="0" dirty="0">
                <a:solidFill>
                  <a:srgbClr val="173395"/>
                </a:solidFill>
                <a:effectLst/>
                <a:latin typeface="Poppins" panose="00000500000000000000" pitchFamily="2" charset="0"/>
              </a:rPr>
              <a:t>6min 8)</a:t>
            </a:r>
          </a:p>
          <a:p>
            <a:pPr marL="0" marR="0" lvl="0" indent="0" algn="l" defTabSz="914400" rtl="0" eaLnBrk="1" fontAlgn="auto" latinLnBrk="0" hangingPunct="1">
              <a:lnSpc>
                <a:spcPct val="100000"/>
              </a:lnSpc>
              <a:spcBef>
                <a:spcPts val="0"/>
              </a:spcBef>
              <a:spcAft>
                <a:spcPts val="0"/>
              </a:spcAft>
              <a:buClrTx/>
              <a:buSzTx/>
              <a:buFontTx/>
              <a:buNone/>
              <a:tabLst/>
              <a:defRPr/>
            </a:pPr>
            <a:r>
              <a:rPr lang="nl-NL" b="0" i="0" dirty="0">
                <a:solidFill>
                  <a:srgbClr val="173395"/>
                </a:solidFill>
                <a:effectLst/>
                <a:latin typeface="Poppins" panose="00000500000000000000" pitchFamily="2" charset="0"/>
              </a:rPr>
              <a:t>In dit filmpje geeft huisarts </a:t>
            </a:r>
            <a:r>
              <a:rPr lang="nl-NL" b="0" i="0" dirty="0" err="1">
                <a:solidFill>
                  <a:srgbClr val="173395"/>
                </a:solidFill>
                <a:effectLst/>
                <a:latin typeface="Poppins" panose="00000500000000000000" pitchFamily="2" charset="0"/>
              </a:rPr>
              <a:t>Aty</a:t>
            </a:r>
            <a:r>
              <a:rPr lang="nl-NL" b="0" i="0" dirty="0">
                <a:solidFill>
                  <a:srgbClr val="173395"/>
                </a:solidFill>
                <a:effectLst/>
                <a:latin typeface="Poppins" panose="00000500000000000000" pitchFamily="2" charset="0"/>
              </a:rPr>
              <a:t> van </a:t>
            </a:r>
            <a:r>
              <a:rPr lang="nl-NL" b="0" i="0" dirty="0" err="1">
                <a:solidFill>
                  <a:srgbClr val="173395"/>
                </a:solidFill>
                <a:effectLst/>
                <a:latin typeface="Poppins" panose="00000500000000000000" pitchFamily="2" charset="0"/>
              </a:rPr>
              <a:t>Aarnhem</a:t>
            </a:r>
            <a:r>
              <a:rPr lang="nl-NL" b="0" i="0" dirty="0">
                <a:solidFill>
                  <a:srgbClr val="173395"/>
                </a:solidFill>
                <a:effectLst/>
                <a:latin typeface="Poppins" panose="00000500000000000000" pitchFamily="2" charset="0"/>
              </a:rPr>
              <a:t> uitleg over bewust stoppen met eten en drinken.</a:t>
            </a:r>
          </a:p>
          <a:p>
            <a:pPr algn="l"/>
            <a:endParaRPr lang="nl-NL" b="0" i="0" dirty="0">
              <a:solidFill>
                <a:srgbClr val="173395"/>
              </a:solidFill>
              <a:effectLst/>
              <a:latin typeface="Poppins" panose="00000500000000000000" pitchFamily="2" charset="0"/>
            </a:endParaRPr>
          </a:p>
          <a:p>
            <a:pPr algn="l"/>
            <a:r>
              <a:rPr lang="nl-NL" b="0" i="0" dirty="0">
                <a:solidFill>
                  <a:srgbClr val="173395"/>
                </a:solidFill>
                <a:effectLst/>
                <a:latin typeface="Poppins" panose="00000500000000000000" pitchFamily="2" charset="0"/>
              </a:rPr>
              <a:t>2 </a:t>
            </a:r>
            <a:r>
              <a:rPr lang="nl-NL" b="0" i="0" dirty="0" err="1">
                <a:solidFill>
                  <a:srgbClr val="173395"/>
                </a:solidFill>
                <a:effectLst/>
                <a:latin typeface="Poppins" panose="00000500000000000000" pitchFamily="2" charset="0"/>
              </a:rPr>
              <a:t>Doc</a:t>
            </a:r>
            <a:r>
              <a:rPr lang="nl-NL" b="0" i="0" dirty="0">
                <a:solidFill>
                  <a:srgbClr val="173395"/>
                </a:solidFill>
                <a:effectLst/>
                <a:latin typeface="Poppins" panose="00000500000000000000" pitchFamily="2" charset="0"/>
              </a:rPr>
              <a:t>. Dertien dagen. NPO Start. 2022. https://npo.nl/start/serie/2doc/seizoen-9_1/dertien-dagen/afspelen (44 min).</a:t>
            </a:r>
          </a:p>
          <a:p>
            <a:pPr algn="l"/>
            <a:r>
              <a:rPr lang="nl-NL" b="0" i="0" dirty="0">
                <a:solidFill>
                  <a:srgbClr val="FFFFFF"/>
                </a:solidFill>
                <a:effectLst/>
                <a:latin typeface="NPO Sans"/>
              </a:rPr>
              <a:t>Dit filmpje gaat over Floor Haak van 86 jaar die besluit te stoppen met eten en drinken. Het proces tot en met overlijden is gefilmd door de zoon van Floor. </a:t>
            </a:r>
          </a:p>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82</a:t>
            </a:fld>
            <a:endParaRPr lang="nl-NL"/>
          </a:p>
        </p:txBody>
      </p:sp>
    </p:spTree>
    <p:extLst>
      <p:ext uri="{BB962C8B-B14F-4D97-AF65-F5344CB8AC3E}">
        <p14:creationId xmlns:p14="http://schemas.microsoft.com/office/powerpoint/2010/main" val="2198728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b="0" i="0" dirty="0">
                <a:solidFill>
                  <a:srgbClr val="2C408B"/>
                </a:solidFill>
                <a:effectLst/>
                <a:latin typeface="century-gothic"/>
              </a:rPr>
              <a:t>In Nederland is palliatieve zorg generalistische zorg. Daarmee worden alle zorgverleners geacht palliatieve zorg te kunnen bieden, zo nodig met ondersteuning van in palliatieve zorg gespecialiseerde zorgverleners. </a:t>
            </a:r>
          </a:p>
          <a:p>
            <a:endParaRPr lang="nl-NL" dirty="0">
              <a:solidFill>
                <a:srgbClr val="2C408B"/>
              </a:solidFill>
              <a:latin typeface="century-gothic"/>
              <a:ea typeface="Calibri"/>
              <a:cs typeface="Calibri"/>
            </a:endParaRPr>
          </a:p>
          <a:p>
            <a:endParaRPr lang="nl-NL" dirty="0">
              <a:ea typeface="Calibri" panose="020F0502020204030204"/>
              <a:cs typeface="Calibri" panose="020F0502020204030204"/>
            </a:endParaRPr>
          </a:p>
        </p:txBody>
      </p:sp>
      <p:sp>
        <p:nvSpPr>
          <p:cNvPr id="4" name="Tijdelijke aanduiding voor dianummer 3"/>
          <p:cNvSpPr>
            <a:spLocks noGrp="1"/>
          </p:cNvSpPr>
          <p:nvPr>
            <p:ph type="sldNum" sz="quarter" idx="5"/>
          </p:nvPr>
        </p:nvSpPr>
        <p:spPr/>
        <p:txBody>
          <a:bodyPr/>
          <a:lstStyle/>
          <a:p>
            <a:fld id="{2C52C399-E1AD-4F92-9873-EEFDA5933A60}" type="slidenum">
              <a:rPr lang="nl-NL" smtClean="0"/>
              <a:t>9</a:t>
            </a:fld>
            <a:endParaRPr lang="nl-NL"/>
          </a:p>
        </p:txBody>
      </p:sp>
    </p:spTree>
    <p:extLst>
      <p:ext uri="{BB962C8B-B14F-4D97-AF65-F5344CB8AC3E}">
        <p14:creationId xmlns:p14="http://schemas.microsoft.com/office/powerpoint/2010/main" val="74590327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84</a:t>
            </a:fld>
            <a:endParaRPr lang="nl-NL"/>
          </a:p>
        </p:txBody>
      </p:sp>
    </p:spTree>
    <p:extLst>
      <p:ext uri="{BB962C8B-B14F-4D97-AF65-F5344CB8AC3E}">
        <p14:creationId xmlns:p14="http://schemas.microsoft.com/office/powerpoint/2010/main" val="86299118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85</a:t>
            </a:fld>
            <a:endParaRPr lang="nl-NL"/>
          </a:p>
        </p:txBody>
      </p:sp>
    </p:spTree>
    <p:extLst>
      <p:ext uri="{BB962C8B-B14F-4D97-AF65-F5344CB8AC3E}">
        <p14:creationId xmlns:p14="http://schemas.microsoft.com/office/powerpoint/2010/main" val="198341568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0" i="0" dirty="0">
                <a:solidFill>
                  <a:srgbClr val="006D8C"/>
                </a:solidFill>
                <a:effectLst/>
                <a:latin typeface="Poppins" panose="00000500000000000000" pitchFamily="2" charset="0"/>
              </a:rPr>
              <a:t>Officiële definitie uit de IKNL-richtlijn ‘Zingeving en Spiritualiteit in de palliatieve fase’ (2018):</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b="0" i="0" dirty="0">
              <a:solidFill>
                <a:srgbClr val="006D8C"/>
              </a:solidFill>
              <a:effectLst/>
              <a:latin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b="0" i="1" dirty="0">
                <a:solidFill>
                  <a:srgbClr val="006D8C"/>
                </a:solidFill>
                <a:effectLst/>
                <a:latin typeface="Poppins" panose="00000500000000000000" pitchFamily="2" charset="0"/>
              </a:rPr>
              <a:t>Zingeving en spiritualiteit worden in deze richtlijn als synoniemen gebruikt. Wij hanteren de consensusdefinitie van de European Association </a:t>
            </a:r>
            <a:r>
              <a:rPr lang="nl-NL" b="0" i="1" dirty="0" err="1">
                <a:solidFill>
                  <a:srgbClr val="006D8C"/>
                </a:solidFill>
                <a:effectLst/>
                <a:latin typeface="Poppins" panose="00000500000000000000" pitchFamily="2" charset="0"/>
              </a:rPr>
              <a:t>for</a:t>
            </a:r>
            <a:r>
              <a:rPr lang="nl-NL" b="0" i="1" dirty="0">
                <a:solidFill>
                  <a:srgbClr val="006D8C"/>
                </a:solidFill>
                <a:effectLst/>
                <a:latin typeface="Poppins" panose="00000500000000000000" pitchFamily="2" charset="0"/>
              </a:rPr>
              <a:t> </a:t>
            </a:r>
            <a:r>
              <a:rPr lang="nl-NL" b="0" i="1" dirty="0" err="1">
                <a:solidFill>
                  <a:srgbClr val="006D8C"/>
                </a:solidFill>
                <a:effectLst/>
                <a:latin typeface="Poppins" panose="00000500000000000000" pitchFamily="2" charset="0"/>
              </a:rPr>
              <a:t>Palliative</a:t>
            </a:r>
            <a:r>
              <a:rPr lang="nl-NL" b="0" i="1" dirty="0">
                <a:solidFill>
                  <a:srgbClr val="006D8C"/>
                </a:solidFill>
                <a:effectLst/>
                <a:latin typeface="Poppins" panose="00000500000000000000" pitchFamily="2" charset="0"/>
              </a:rPr>
              <a:t> Care (EAPC): ‘Spiritualiteit (of: zingeving) is de dynamische dimensie van het menselijk leven die betrekking heeft op de manier waarop personen (zowel individueel als in gemeenschap) zin, doel en transcendentie ervaren, uitdrukken en/of zoeken en waarop zij zich verbinden met/verhouden tot het moment, zichzelf, anderen, de natuur, het betekenisvolle en/of het heilige’.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b="0" i="1" dirty="0">
              <a:solidFill>
                <a:srgbClr val="006D8C"/>
              </a:solidFill>
              <a:effectLst/>
              <a:latin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b="0" i="0" dirty="0">
                <a:solidFill>
                  <a:srgbClr val="006D8C"/>
                </a:solidFill>
                <a:effectLst/>
                <a:latin typeface="Poppins" panose="00000500000000000000" pitchFamily="2" charset="0"/>
              </a:rPr>
              <a:t>IKNL. Richtlijn Zingeving en Spiritualiteit in de palliatieve fase. 2018. https://palliaweb.nl/richtlijnen-palliatieve-zorg/richtlijn/zingeving-en-spiritualiteit (geraadpleegd op 22 april 2025).</a:t>
            </a:r>
          </a:p>
          <a:p>
            <a:r>
              <a:rPr lang="nl-NL" dirty="0"/>
              <a:t>Oorspronkelijke bron: https://eapcnet.eu/eapc-groups/reference/spiritual-care/#:~:text=%E2%80%9CSpirituality%20is%20the%20dynamic%20dimension,and%2For%20the%20sacred.%E2%80%9D (geraadpleegd op 22 april 2025).</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b="0" i="1" dirty="0">
              <a:solidFill>
                <a:srgbClr val="006D8C"/>
              </a:solidFill>
              <a:effectLst/>
              <a:latin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b="0" i="1" dirty="0">
              <a:solidFill>
                <a:srgbClr val="006D8C"/>
              </a:solidFill>
              <a:effectLst/>
              <a:latin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b="0" i="0" dirty="0">
                <a:solidFill>
                  <a:srgbClr val="006D8C"/>
                </a:solidFill>
                <a:effectLst/>
                <a:latin typeface="Poppins" panose="00000500000000000000" pitchFamily="2" charset="0"/>
              </a:rPr>
              <a:t>We hebben voor deze slide gebruik gemaakt van een vereenvoudigde definitie met behulp van </a:t>
            </a:r>
            <a:r>
              <a:rPr lang="nl-NL" b="0" i="0" dirty="0" err="1">
                <a:solidFill>
                  <a:srgbClr val="006D8C"/>
                </a:solidFill>
                <a:effectLst/>
                <a:latin typeface="Poppins" panose="00000500000000000000" pitchFamily="2" charset="0"/>
              </a:rPr>
              <a:t>ChatGPT</a:t>
            </a:r>
            <a:r>
              <a:rPr lang="nl-NL" b="0" i="0" dirty="0">
                <a:solidFill>
                  <a:srgbClr val="006D8C"/>
                </a:solidFill>
                <a:effectLst/>
                <a:latin typeface="Poppins" panose="00000500000000000000" pitchFamily="2" charset="0"/>
              </a:rPr>
              <a:t>.</a:t>
            </a:r>
          </a:p>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87</a:t>
            </a:fld>
            <a:endParaRPr lang="nl-NL"/>
          </a:p>
        </p:txBody>
      </p:sp>
    </p:spTree>
    <p:extLst>
      <p:ext uri="{BB962C8B-B14F-4D97-AF65-F5344CB8AC3E}">
        <p14:creationId xmlns:p14="http://schemas.microsoft.com/office/powerpoint/2010/main" val="29985383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Universiteit voor Humanistiek. Het Diamantmodel: In gesprek over levensvragen. 2022.</a:t>
            </a:r>
            <a:r>
              <a:rPr lang="nl-NL" dirty="0">
                <a:hlinkClick r:id="rId3"/>
              </a:rPr>
              <a:t> Boekje-In-gesprek-over-levensvragen-autochtoon-2022.pdf</a:t>
            </a:r>
            <a:r>
              <a:rPr lang="nl-NL" b="0" i="1" dirty="0">
                <a:solidFill>
                  <a:srgbClr val="2C408B"/>
                </a:solidFill>
                <a:effectLst/>
                <a:latin typeface="century-gothic"/>
              </a:rPr>
              <a:t> </a:t>
            </a:r>
            <a:endParaRPr lang="nl-NL" dirty="0"/>
          </a:p>
          <a:p>
            <a:pPr algn="l"/>
            <a:r>
              <a:rPr lang="nl-NL" b="0" i="0" dirty="0">
                <a:solidFill>
                  <a:srgbClr val="2C408B"/>
                </a:solidFill>
                <a:effectLst/>
                <a:latin typeface="century-gothic"/>
              </a:rPr>
              <a:t>Dit boekje biedt aan de hand van een gespreksmodel handvatten die zorgverleners, zorgvragers en naasten kan helpen om te praten over levensvragen.</a:t>
            </a:r>
          </a:p>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88</a:t>
            </a:fld>
            <a:endParaRPr lang="nl-NL"/>
          </a:p>
        </p:txBody>
      </p:sp>
    </p:spTree>
    <p:extLst>
      <p:ext uri="{BB962C8B-B14F-4D97-AF65-F5344CB8AC3E}">
        <p14:creationId xmlns:p14="http://schemas.microsoft.com/office/powerpoint/2010/main" val="51019485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b="0" i="0" dirty="0">
                <a:solidFill>
                  <a:srgbClr val="000000"/>
                </a:solidFill>
                <a:effectLst/>
                <a:latin typeface="Raleway" pitchFamily="2" charset="0"/>
              </a:rPr>
              <a:t>Meer informatie is te vinden op: </a:t>
            </a:r>
          </a:p>
          <a:p>
            <a:pPr algn="l"/>
            <a:r>
              <a:rPr lang="nl-NL" b="0" i="0" dirty="0">
                <a:solidFill>
                  <a:srgbClr val="000000"/>
                </a:solidFill>
                <a:effectLst/>
                <a:latin typeface="Raleway" pitchFamily="2" charset="0"/>
              </a:rPr>
              <a:t>V&amp;VN. CURA. https://www.venvn.nl/thema-s/ethiek/cura </a:t>
            </a:r>
          </a:p>
          <a:p>
            <a:pPr algn="l"/>
            <a:r>
              <a:rPr lang="nl-NL" b="0" i="0" dirty="0">
                <a:solidFill>
                  <a:srgbClr val="000000"/>
                </a:solidFill>
                <a:effectLst/>
                <a:latin typeface="Raleway" pitchFamily="2" charset="0"/>
              </a:rPr>
              <a:t>Geraadpleegd op 22 april 2025. Op de website staat dat er binnenkort een nieuwe handleiding en </a:t>
            </a:r>
            <a:r>
              <a:rPr lang="nl-NL" b="0" i="0" dirty="0" err="1">
                <a:solidFill>
                  <a:srgbClr val="000000"/>
                </a:solidFill>
                <a:effectLst/>
                <a:latin typeface="Raleway" pitchFamily="2" charset="0"/>
              </a:rPr>
              <a:t>eBook</a:t>
            </a:r>
            <a:r>
              <a:rPr lang="nl-NL" b="0" i="0" dirty="0">
                <a:solidFill>
                  <a:srgbClr val="000000"/>
                </a:solidFill>
                <a:effectLst/>
                <a:latin typeface="Raleway" pitchFamily="2" charset="0"/>
              </a:rPr>
              <a:t> beschikbaar komen. </a:t>
            </a:r>
            <a:r>
              <a:rPr lang="nl-NL" dirty="0"/>
              <a:t>Raadpleeg de website voorafgaand aan de les.</a:t>
            </a:r>
            <a:endParaRPr lang="nl-NL" b="0" i="0" dirty="0">
              <a:solidFill>
                <a:srgbClr val="000000"/>
              </a:solidFill>
              <a:effectLst/>
              <a:latin typeface="Raleway" pitchFamily="2" charset="0"/>
            </a:endParaRPr>
          </a:p>
          <a:p>
            <a:pPr algn="l"/>
            <a:endParaRPr lang="nl-NL" b="1" i="0" dirty="0">
              <a:solidFill>
                <a:srgbClr val="000000"/>
              </a:solidFill>
              <a:effectLst/>
              <a:latin typeface="Raleway" pitchFamily="2" charset="0"/>
            </a:endParaRPr>
          </a:p>
          <a:p>
            <a:pPr algn="l"/>
            <a:endParaRPr lang="nl-NL" dirty="0"/>
          </a:p>
          <a:p>
            <a:pPr algn="l"/>
            <a:r>
              <a:rPr lang="nl-NL" b="0" i="1" dirty="0">
                <a:solidFill>
                  <a:srgbClr val="333333"/>
                </a:solidFill>
                <a:effectLst/>
                <a:latin typeface="HKGrotesk"/>
              </a:rPr>
              <a:t>CURA is een initiatief van het Amsterdam UMC. Voor vragen kun je contact opnemen via </a:t>
            </a:r>
            <a:r>
              <a:rPr lang="nl-NL" b="0" i="1" u="none" strike="noStrike" dirty="0">
                <a:solidFill>
                  <a:srgbClr val="000000"/>
                </a:solidFill>
                <a:effectLst/>
                <a:latin typeface="HKGrotesk"/>
                <a:hlinkClick r:id="rId3"/>
              </a:rPr>
              <a:t>cura@amsterdamumc.nl</a:t>
            </a:r>
            <a:r>
              <a:rPr lang="nl-NL" b="0" i="1" dirty="0">
                <a:solidFill>
                  <a:srgbClr val="333333"/>
                </a:solidFill>
                <a:effectLst/>
                <a:latin typeface="HKGrotesk"/>
              </a:rPr>
              <a:t>.</a:t>
            </a:r>
            <a:endParaRPr lang="nl-NL" dirty="0"/>
          </a:p>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89</a:t>
            </a:fld>
            <a:endParaRPr lang="nl-NL"/>
          </a:p>
        </p:txBody>
      </p:sp>
    </p:spTree>
    <p:extLst>
      <p:ext uri="{BB962C8B-B14F-4D97-AF65-F5344CB8AC3E}">
        <p14:creationId xmlns:p14="http://schemas.microsoft.com/office/powerpoint/2010/main" val="215535151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b="0" i="0" dirty="0">
                <a:solidFill>
                  <a:srgbClr val="000000"/>
                </a:solidFill>
                <a:effectLst/>
                <a:latin typeface="Raleway" pitchFamily="2" charset="0"/>
              </a:rPr>
              <a:t>Meer informatie is te vinden op: </a:t>
            </a:r>
          </a:p>
          <a:p>
            <a:pPr algn="l"/>
            <a:r>
              <a:rPr lang="nl-NL" b="0" i="0" dirty="0">
                <a:solidFill>
                  <a:srgbClr val="000000"/>
                </a:solidFill>
                <a:effectLst/>
                <a:latin typeface="Raleway" pitchFamily="2" charset="0"/>
              </a:rPr>
              <a:t>V&amp;VN. CURA. https://www.venvn.nl/thema-s/ethiek/cura </a:t>
            </a:r>
          </a:p>
          <a:p>
            <a:pPr algn="l"/>
            <a:r>
              <a:rPr lang="nl-NL" b="0" i="0" dirty="0">
                <a:solidFill>
                  <a:srgbClr val="000000"/>
                </a:solidFill>
                <a:effectLst/>
                <a:latin typeface="Raleway" pitchFamily="2" charset="0"/>
              </a:rPr>
              <a:t>Geraadpleegd op 22 april 2025. </a:t>
            </a:r>
            <a:endParaRPr lang="nl-NL" b="1" i="0" dirty="0">
              <a:solidFill>
                <a:srgbClr val="000000"/>
              </a:solidFill>
              <a:effectLst/>
              <a:latin typeface="Raleway" panose="020F05020202040302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CURA Handleiding: https://www.venvn.nl/media/lx5htzgs/curahandleiding_3.pdf</a:t>
            </a:r>
          </a:p>
          <a:p>
            <a:pPr marL="0" marR="0" lvl="0" indent="0" algn="l" defTabSz="914400" rtl="0" eaLnBrk="1" fontAlgn="auto" latinLnBrk="0" hangingPunct="1">
              <a:lnSpc>
                <a:spcPct val="100000"/>
              </a:lnSpc>
              <a:spcBef>
                <a:spcPts val="0"/>
              </a:spcBef>
              <a:spcAft>
                <a:spcPts val="0"/>
              </a:spcAft>
              <a:buClrTx/>
              <a:buSzTx/>
              <a:buFontTx/>
              <a:buNone/>
              <a:tabLst/>
              <a:defRPr/>
            </a:pPr>
            <a:r>
              <a:rPr lang="nl-NL" b="0" i="0" dirty="0">
                <a:solidFill>
                  <a:srgbClr val="000000"/>
                </a:solidFill>
                <a:effectLst/>
                <a:latin typeface="Raleway" pitchFamily="2" charset="0"/>
              </a:rPr>
              <a:t>Op de website staat dat er binnenkort een nieuwe handleiding en </a:t>
            </a:r>
            <a:r>
              <a:rPr lang="nl-NL" b="0" i="0" dirty="0" err="1">
                <a:solidFill>
                  <a:srgbClr val="000000"/>
                </a:solidFill>
                <a:effectLst/>
                <a:latin typeface="Raleway" pitchFamily="2" charset="0"/>
              </a:rPr>
              <a:t>eBook</a:t>
            </a:r>
            <a:r>
              <a:rPr lang="nl-NL" b="0" i="0" dirty="0">
                <a:solidFill>
                  <a:srgbClr val="000000"/>
                </a:solidFill>
                <a:effectLst/>
                <a:latin typeface="Raleway" pitchFamily="2" charset="0"/>
              </a:rPr>
              <a:t> beschikbaar komen. </a:t>
            </a:r>
            <a:r>
              <a:rPr lang="nl-NL" dirty="0"/>
              <a:t>Raadpleeg de website voorafgaand aan de les.</a:t>
            </a:r>
            <a:endParaRPr lang="nl-NL" b="0" i="0" dirty="0">
              <a:solidFill>
                <a:srgbClr val="000000"/>
              </a:solidFill>
              <a:effectLst/>
              <a:latin typeface="Raleway" pitchFamily="2" charset="0"/>
            </a:endParaRPr>
          </a:p>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90</a:t>
            </a:fld>
            <a:endParaRPr lang="nl-NL"/>
          </a:p>
        </p:txBody>
      </p:sp>
    </p:spTree>
    <p:extLst>
      <p:ext uri="{BB962C8B-B14F-4D97-AF65-F5344CB8AC3E}">
        <p14:creationId xmlns:p14="http://schemas.microsoft.com/office/powerpoint/2010/main" val="315043257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docent inventariseert voorbeelden en kijkt welke casus geschikt is voor de volgende opdracht: CURA stappenplan bij lastige situaties.</a:t>
            </a:r>
          </a:p>
          <a:p>
            <a:endParaRPr lang="nl-NL" dirty="0"/>
          </a:p>
          <a:p>
            <a:pPr algn="l"/>
            <a:r>
              <a:rPr lang="nl-NL" b="0" i="0" dirty="0">
                <a:solidFill>
                  <a:srgbClr val="000000"/>
                </a:solidFill>
                <a:effectLst/>
                <a:latin typeface="Raleway" pitchFamily="2" charset="0"/>
              </a:rPr>
              <a:t>Meer informatie is te vinden op: </a:t>
            </a:r>
          </a:p>
          <a:p>
            <a:pPr algn="l"/>
            <a:r>
              <a:rPr lang="nl-NL" b="0" i="0" dirty="0">
                <a:solidFill>
                  <a:srgbClr val="000000"/>
                </a:solidFill>
                <a:effectLst/>
                <a:latin typeface="Raleway" pitchFamily="2" charset="0"/>
              </a:rPr>
              <a:t>V&amp;VN. CURA. https://www.venvn.nl/thema-s/ethiek/cura </a:t>
            </a:r>
          </a:p>
          <a:p>
            <a:pPr algn="l"/>
            <a:r>
              <a:rPr lang="nl-NL" b="0" i="0" dirty="0">
                <a:solidFill>
                  <a:srgbClr val="000000"/>
                </a:solidFill>
                <a:effectLst/>
                <a:latin typeface="Raleway" pitchFamily="2" charset="0"/>
              </a:rPr>
              <a:t>Geraadpleegd op 22 april 2025. </a:t>
            </a:r>
            <a:endParaRPr lang="nl-NL" b="1" i="0" dirty="0">
              <a:solidFill>
                <a:srgbClr val="000000"/>
              </a:solidFill>
              <a:effectLst/>
              <a:latin typeface="Raleway" panose="020F05020202040302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CURA Handleiding: https://www.venvn.nl/media/lx5htzgs/curahandleiding_3.pdf</a:t>
            </a:r>
          </a:p>
          <a:p>
            <a:pPr marL="0" marR="0" lvl="0" indent="0" algn="l" defTabSz="914400" rtl="0" eaLnBrk="1" fontAlgn="auto" latinLnBrk="0" hangingPunct="1">
              <a:lnSpc>
                <a:spcPct val="100000"/>
              </a:lnSpc>
              <a:spcBef>
                <a:spcPts val="0"/>
              </a:spcBef>
              <a:spcAft>
                <a:spcPts val="0"/>
              </a:spcAft>
              <a:buClrTx/>
              <a:buSzTx/>
              <a:buFontTx/>
              <a:buNone/>
              <a:tabLst/>
              <a:defRPr/>
            </a:pPr>
            <a:r>
              <a:rPr lang="nl-NL" b="0" i="0" dirty="0">
                <a:solidFill>
                  <a:srgbClr val="000000"/>
                </a:solidFill>
                <a:effectLst/>
                <a:latin typeface="Raleway" pitchFamily="2" charset="0"/>
              </a:rPr>
              <a:t>Op de website staat dat er binnenkort een nieuwe handleiding en </a:t>
            </a:r>
            <a:r>
              <a:rPr lang="nl-NL" b="0" i="0" dirty="0" err="1">
                <a:solidFill>
                  <a:srgbClr val="000000"/>
                </a:solidFill>
                <a:effectLst/>
                <a:latin typeface="Raleway" pitchFamily="2" charset="0"/>
              </a:rPr>
              <a:t>eBook</a:t>
            </a:r>
            <a:r>
              <a:rPr lang="nl-NL" b="0" i="0" dirty="0">
                <a:solidFill>
                  <a:srgbClr val="000000"/>
                </a:solidFill>
                <a:effectLst/>
                <a:latin typeface="Raleway" pitchFamily="2" charset="0"/>
              </a:rPr>
              <a:t> beschikbaar komen. </a:t>
            </a:r>
            <a:r>
              <a:rPr lang="nl-NL" dirty="0"/>
              <a:t>Raadpleeg de website voorafgaand aan de les.</a:t>
            </a:r>
            <a:endParaRPr lang="nl-NL" b="0" i="0" dirty="0">
              <a:solidFill>
                <a:srgbClr val="000000"/>
              </a:solidFill>
              <a:effectLst/>
              <a:latin typeface="Raleway" pitchFamily="2" charset="0"/>
            </a:endParaRPr>
          </a:p>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91</a:t>
            </a:fld>
            <a:endParaRPr lang="nl-NL"/>
          </a:p>
        </p:txBody>
      </p:sp>
    </p:spTree>
    <p:extLst>
      <p:ext uri="{BB962C8B-B14F-4D97-AF65-F5344CB8AC3E}">
        <p14:creationId xmlns:p14="http://schemas.microsoft.com/office/powerpoint/2010/main" val="55104529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nl-NL" b="0" i="0" dirty="0">
                <a:solidFill>
                  <a:srgbClr val="6E777C"/>
                </a:solidFill>
                <a:effectLst/>
                <a:latin typeface="inherit"/>
              </a:rPr>
              <a:t>Onderstaande informatie komt o.a. uit: </a:t>
            </a:r>
          </a:p>
          <a:p>
            <a:pPr>
              <a:buFont typeface="Arial" panose="020B0604020202020204" pitchFamily="34" charset="0"/>
              <a:buNone/>
            </a:pPr>
            <a:r>
              <a:rPr lang="nl-NL" dirty="0"/>
              <a:t>Van Lierop G. Een zee van glas. Utrecht: Uitgeverij Ten Have; 2018.</a:t>
            </a:r>
          </a:p>
          <a:p>
            <a:pPr>
              <a:buFont typeface="Arial" panose="020B0604020202020204" pitchFamily="34" charset="0"/>
              <a:buNone/>
            </a:pPr>
            <a:r>
              <a:rPr lang="nl-NL" dirty="0"/>
              <a:t>Havermans M. Sterven als een stoïcijn. Utrecht: Uitgeverij Ten Have; 2022.</a:t>
            </a:r>
          </a:p>
          <a:p>
            <a:pPr>
              <a:buFont typeface="Arial" panose="020B0604020202020204" pitchFamily="34" charset="0"/>
              <a:buNone/>
            </a:pPr>
            <a:r>
              <a:rPr lang="nl-NL" dirty="0" err="1"/>
              <a:t>Beijnes</a:t>
            </a:r>
            <a:r>
              <a:rPr lang="nl-NL" dirty="0"/>
              <a:t> S. Kompas: omgaan met verlies. [gepubliceerd onbekende datum].</a:t>
            </a:r>
          </a:p>
          <a:p>
            <a:pPr>
              <a:buFont typeface="Arial" panose="020B0604020202020204" pitchFamily="34" charset="0"/>
              <a:buNone/>
            </a:pPr>
            <a:r>
              <a:rPr lang="nl-NL" dirty="0" err="1"/>
              <a:t>Stroebe</a:t>
            </a:r>
            <a:r>
              <a:rPr lang="nl-NL" dirty="0"/>
              <a:t> M, Schut H. The Dual </a:t>
            </a:r>
            <a:r>
              <a:rPr lang="nl-NL" dirty="0" err="1"/>
              <a:t>Process</a:t>
            </a:r>
            <a:r>
              <a:rPr lang="nl-NL" dirty="0"/>
              <a:t> Model of Coping </a:t>
            </a:r>
            <a:r>
              <a:rPr lang="nl-NL" dirty="0" err="1"/>
              <a:t>with</a:t>
            </a:r>
            <a:r>
              <a:rPr lang="nl-NL" dirty="0"/>
              <a:t> </a:t>
            </a:r>
            <a:r>
              <a:rPr lang="nl-NL" dirty="0" err="1"/>
              <a:t>Bereavement</a:t>
            </a:r>
            <a:r>
              <a:rPr lang="nl-NL" dirty="0"/>
              <a:t>. </a:t>
            </a:r>
            <a:r>
              <a:rPr lang="nl-NL" dirty="0" err="1"/>
              <a:t>Death</a:t>
            </a:r>
            <a:r>
              <a:rPr lang="nl-NL" dirty="0"/>
              <a:t> Studies. 1999;23(3):197–224.</a:t>
            </a:r>
          </a:p>
          <a:p>
            <a:pPr algn="l" fontAlgn="base"/>
            <a:endParaRPr lang="nl-NL" b="1" i="0" cap="all" dirty="0">
              <a:solidFill>
                <a:srgbClr val="6E777C"/>
              </a:solidFill>
              <a:effectLst/>
              <a:latin typeface="inherit"/>
            </a:endParaRPr>
          </a:p>
          <a:p>
            <a:pPr algn="l" fontAlgn="base"/>
            <a:endParaRPr lang="nl-NL" b="1" i="0" cap="all" dirty="0">
              <a:solidFill>
                <a:srgbClr val="6E777C"/>
              </a:solidFill>
              <a:effectLst/>
              <a:latin typeface="inherit"/>
            </a:endParaRPr>
          </a:p>
          <a:p>
            <a:pPr algn="l" fontAlgn="base"/>
            <a:r>
              <a:rPr lang="nl-NL" b="1" i="0" cap="all" dirty="0">
                <a:solidFill>
                  <a:srgbClr val="6E777C"/>
                </a:solidFill>
                <a:effectLst/>
                <a:latin typeface="inherit"/>
              </a:rPr>
              <a:t>WELKE STIJL GEBRUIK JIJ BIJ VERLIESSITUATIES? </a:t>
            </a:r>
          </a:p>
          <a:p>
            <a:pPr algn="l" fontAlgn="base"/>
            <a:r>
              <a:rPr lang="nl-NL" b="0" i="0" dirty="0">
                <a:solidFill>
                  <a:srgbClr val="6E777C"/>
                </a:solidFill>
                <a:effectLst/>
                <a:latin typeface="inherit"/>
              </a:rPr>
              <a:t>Verlies van een dierbare, verlies van gezondheid of van relatie of werk veroorzaken verliesgevoelens en ook de noodzaak om zich aan te passen aan de veranderende situatie. Dat laatste geeft de nodig stress. Hoe we met verlies omgaan is voor </a:t>
            </a:r>
          </a:p>
          <a:p>
            <a:pPr algn="l" fontAlgn="base"/>
            <a:r>
              <a:rPr lang="nl-NL" b="0" i="0" dirty="0">
                <a:solidFill>
                  <a:srgbClr val="6E777C"/>
                </a:solidFill>
                <a:effectLst/>
                <a:latin typeface="inherit"/>
              </a:rPr>
              <a:t>iedereen anders. </a:t>
            </a:r>
          </a:p>
          <a:p>
            <a:pPr algn="l" fontAlgn="base"/>
            <a:endParaRPr lang="nl-NL" b="1" i="0" dirty="0">
              <a:solidFill>
                <a:srgbClr val="6E777C"/>
              </a:solidFill>
              <a:effectLst/>
              <a:latin typeface="inherit"/>
            </a:endParaRPr>
          </a:p>
          <a:p>
            <a:pPr algn="l" fontAlgn="base"/>
            <a:r>
              <a:rPr lang="nl-NL" b="1" i="0" dirty="0">
                <a:solidFill>
                  <a:srgbClr val="6E777C"/>
                </a:solidFill>
                <a:effectLst/>
                <a:latin typeface="inherit"/>
              </a:rPr>
              <a:t>Ieder heeft een eigen verliesstijl: drie voorbeelden</a:t>
            </a:r>
            <a:endParaRPr lang="nl-NL" b="0" i="0" dirty="0">
              <a:solidFill>
                <a:srgbClr val="6E777C"/>
              </a:solidFill>
              <a:effectLst/>
              <a:latin typeface="inherit"/>
            </a:endParaRPr>
          </a:p>
          <a:p>
            <a:pPr algn="l" fontAlgn="base"/>
            <a:r>
              <a:rPr lang="nl-NL" b="0" i="0" dirty="0">
                <a:solidFill>
                  <a:srgbClr val="6E777C"/>
                </a:solidFill>
                <a:effectLst/>
                <a:latin typeface="inherit"/>
              </a:rPr>
              <a:t>In haar boek ‘Een zee van glas’ beschrijft </a:t>
            </a:r>
            <a:r>
              <a:rPr lang="nl-NL" b="0" i="0" dirty="0" err="1">
                <a:solidFill>
                  <a:srgbClr val="6E777C"/>
                </a:solidFill>
                <a:effectLst/>
                <a:latin typeface="inherit"/>
              </a:rPr>
              <a:t>Geerteke</a:t>
            </a:r>
            <a:r>
              <a:rPr lang="nl-NL" b="0" i="0" dirty="0">
                <a:solidFill>
                  <a:srgbClr val="6E777C"/>
                </a:solidFill>
                <a:effectLst/>
                <a:latin typeface="inherit"/>
              </a:rPr>
              <a:t> van Lierop op emotionele wijze hoe zij het verlies van haar verongelukte geliefde ervaren heeft. Op bladzijde 14 schrijft ze: ‘Ik ben thuis. De wereld kantelt, mijn pas vertraagt, mijn zicht vertroebelt. Onze toekomst samen vloeit weg.’ En iets verder: ‘Hij heeft me oneindig geknuffeld en gekust, mijn drukke, razende hoofd gesust. Hij hield mij vast als ik dreigde te vallen. Hij hield mij stevig vast en zou me nooit loslaten. Mijn grootste angst is nu realiteit en amper te bevatten. De pijn die ik voel is zo groot als mijn liefde voor hem.’ </a:t>
            </a:r>
          </a:p>
          <a:p>
            <a:pPr algn="l" fontAlgn="base"/>
            <a:r>
              <a:rPr lang="nl-NL" b="0" i="0" dirty="0">
                <a:solidFill>
                  <a:srgbClr val="6E777C"/>
                </a:solidFill>
                <a:effectLst/>
                <a:latin typeface="inherit"/>
              </a:rPr>
              <a:t> </a:t>
            </a:r>
          </a:p>
          <a:p>
            <a:pPr algn="l" fontAlgn="base"/>
            <a:r>
              <a:rPr lang="nl-NL" b="0" i="0" dirty="0">
                <a:solidFill>
                  <a:srgbClr val="6E777C"/>
                </a:solidFill>
                <a:effectLst/>
                <a:latin typeface="inherit"/>
              </a:rPr>
              <a:t>Hoe anders beschrijft Marja Havermans in haar boek ‘Sterven als een stoïcijn’ haar eigen (filosofische) overwegingen bij het heftige ziekteproces van haar man. Op bladzijde 73 schrijft ze: ‘In de teksten van de stoïcijnen gaat het soms over ‘oefenen voor de dood’. Dat heeft alles te maken met aanvaarding, onder ogen zien van onze sterfelijkheid. En iets verder op: ’Oefenen voor de dood is oefenen in vrijheid. Wie heeft leren sterven heeft afgeleerd slaaf te zijn en staat boven iedere macht. Leren sterven betekent dan leren accepteren, vrij zijn van druk van hoe je het zou willen. Als het je lukt om daarvan geen slaaf te zijn, om boven iedere macht te staan, dan heeft de dood geen vat op je.’</a:t>
            </a:r>
          </a:p>
          <a:p>
            <a:pPr algn="l" fontAlgn="base"/>
            <a:r>
              <a:rPr lang="nl-NL" b="0" i="0" dirty="0">
                <a:solidFill>
                  <a:srgbClr val="6E777C"/>
                </a:solidFill>
                <a:effectLst/>
                <a:latin typeface="inherit"/>
              </a:rPr>
              <a:t> </a:t>
            </a:r>
          </a:p>
          <a:p>
            <a:pPr algn="l" fontAlgn="base"/>
            <a:r>
              <a:rPr lang="nl-NL" b="0" i="0" dirty="0">
                <a:solidFill>
                  <a:srgbClr val="6E777C"/>
                </a:solidFill>
                <a:effectLst/>
                <a:latin typeface="inherit"/>
              </a:rPr>
              <a:t>Beide schrijfsters laten een eigen coping stijl zien. </a:t>
            </a:r>
            <a:r>
              <a:rPr lang="nl-NL" b="0" i="0" dirty="0" err="1">
                <a:solidFill>
                  <a:srgbClr val="6E777C"/>
                </a:solidFill>
                <a:effectLst/>
                <a:latin typeface="inherit"/>
              </a:rPr>
              <a:t>Geerteke</a:t>
            </a:r>
            <a:r>
              <a:rPr lang="nl-NL" b="0" i="0" dirty="0">
                <a:solidFill>
                  <a:srgbClr val="6E777C"/>
                </a:solidFill>
                <a:effectLst/>
                <a:latin typeface="inherit"/>
              </a:rPr>
              <a:t> in hoofdlijnen een emotionele en Marja overwegend een cognitieve en levensbeschouwelijke coping stijl. </a:t>
            </a:r>
          </a:p>
          <a:p>
            <a:pPr algn="l" fontAlgn="base"/>
            <a:r>
              <a:rPr lang="nl-NL" b="0" i="0" dirty="0">
                <a:solidFill>
                  <a:srgbClr val="6E777C"/>
                </a:solidFill>
                <a:effectLst/>
                <a:latin typeface="inherit"/>
              </a:rPr>
              <a:t> </a:t>
            </a:r>
          </a:p>
          <a:p>
            <a:pPr algn="l" fontAlgn="base"/>
            <a:r>
              <a:rPr lang="nl-NL" b="0" i="0" dirty="0">
                <a:solidFill>
                  <a:srgbClr val="6E777C"/>
                </a:solidFill>
                <a:effectLst/>
                <a:latin typeface="inherit"/>
              </a:rPr>
              <a:t>In haar boek ‘Kompas’ beschrijft Stephanie </a:t>
            </a:r>
            <a:r>
              <a:rPr lang="nl-NL" b="0" i="0" dirty="0" err="1">
                <a:solidFill>
                  <a:srgbClr val="6E777C"/>
                </a:solidFill>
                <a:effectLst/>
                <a:latin typeface="inherit"/>
              </a:rPr>
              <a:t>Beijnes</a:t>
            </a:r>
            <a:r>
              <a:rPr lang="nl-NL" b="0" i="0" dirty="0">
                <a:solidFill>
                  <a:srgbClr val="6E777C"/>
                </a:solidFill>
                <a:effectLst/>
                <a:latin typeface="inherit"/>
              </a:rPr>
              <a:t> een model om te leren navigeren met verlies. Daarbij houdt ze een pleidooi om gebruik te maken van je innerlijke kompas. Het innerlijke kompas begint in het centrum, daar waar je de verschillende richtingen van je leven kunt ervaren. De zuidelijke richting duidt op het verleden en de verliezen die je hebt ervaren. Daar liggen ook de emoties opgeslagen die je meeneemt in het hier en nu. Emoties kunnen je parten spelen. Ze kunnen je vrije keuze voor de toekomst blokkeren. Welke herinneringen kun je achterlaten en wat neem je mee naar het Noorden (de toekomst). Wat heb je nodig om je op de toekomst te richten? Waar haal je de kracht vandaan om verder te gaan? Je vindt dat in het oosten, de plek waar veerkracht, energie en vitaliteit is te vinden om op te staan in zelfvertrouwen en om verder te gaan zonder het verlorene.  En natuurlijk zijn er vrienden en familie die je, vanuit het westen, steun kunnen geven.</a:t>
            </a:r>
          </a:p>
          <a:p>
            <a:pPr algn="l" fontAlgn="base"/>
            <a:r>
              <a:rPr lang="nl-NL" b="0" i="0" dirty="0">
                <a:solidFill>
                  <a:srgbClr val="6E777C"/>
                </a:solidFill>
                <a:effectLst/>
                <a:latin typeface="inherit"/>
              </a:rPr>
              <a:t> </a:t>
            </a:r>
          </a:p>
          <a:p>
            <a:pPr algn="l" fontAlgn="base"/>
            <a:r>
              <a:rPr lang="nl-NL" b="1" i="0" dirty="0">
                <a:solidFill>
                  <a:srgbClr val="6E777C"/>
                </a:solidFill>
                <a:effectLst/>
                <a:latin typeface="inherit"/>
              </a:rPr>
              <a:t>Soorten coping stijlen</a:t>
            </a:r>
            <a:endParaRPr lang="nl-NL" b="0" i="0" dirty="0">
              <a:solidFill>
                <a:srgbClr val="6E777C"/>
              </a:solidFill>
              <a:effectLst/>
              <a:latin typeface="inherit"/>
            </a:endParaRPr>
          </a:p>
          <a:p>
            <a:pPr algn="l" fontAlgn="base"/>
            <a:r>
              <a:rPr lang="nl-NL" b="0" i="0" dirty="0">
                <a:solidFill>
                  <a:srgbClr val="6E777C"/>
                </a:solidFill>
                <a:effectLst/>
                <a:latin typeface="inherit"/>
              </a:rPr>
              <a:t>Verliesstijlen worden ook wel coping stijlen genoemd. Coping is de manier waarop iemand cognitief, emotioneel en gedragsmatig reageert op een stressvolle verliessituatie. Iedereen reageert anders op verlies. Zo schrijft </a:t>
            </a:r>
            <a:r>
              <a:rPr lang="nl-NL" b="0" i="0" dirty="0" err="1">
                <a:solidFill>
                  <a:srgbClr val="6E777C"/>
                </a:solidFill>
                <a:effectLst/>
                <a:latin typeface="inherit"/>
              </a:rPr>
              <a:t>Geerteke</a:t>
            </a:r>
            <a:r>
              <a:rPr lang="nl-NL" b="0" i="0" dirty="0">
                <a:solidFill>
                  <a:srgbClr val="6E777C"/>
                </a:solidFill>
                <a:effectLst/>
                <a:latin typeface="inherit"/>
              </a:rPr>
              <a:t> haar emoties van zich af terwijl Marja haar verliesproces als het ware cognitief benadert (</a:t>
            </a:r>
            <a:r>
              <a:rPr lang="nl-NL" b="0" i="0" dirty="0" err="1">
                <a:solidFill>
                  <a:srgbClr val="6E777C"/>
                </a:solidFill>
                <a:effectLst/>
                <a:latin typeface="inherit"/>
              </a:rPr>
              <a:t>mentaliseert</a:t>
            </a:r>
            <a:r>
              <a:rPr lang="nl-NL" b="0" i="0" dirty="0">
                <a:solidFill>
                  <a:srgbClr val="6E777C"/>
                </a:solidFill>
                <a:effectLst/>
                <a:latin typeface="inherit"/>
              </a:rPr>
              <a:t>). Ieder mens ontwikkelt een repertoire aan coping stijlen. </a:t>
            </a:r>
          </a:p>
          <a:p>
            <a:pPr algn="l" fontAlgn="base"/>
            <a:r>
              <a:rPr lang="nl-NL" b="0" i="0" dirty="0">
                <a:solidFill>
                  <a:srgbClr val="6E777C"/>
                </a:solidFill>
                <a:effectLst/>
                <a:latin typeface="inherit"/>
              </a:rPr>
              <a:t> </a:t>
            </a:r>
          </a:p>
          <a:p>
            <a:pPr algn="l" fontAlgn="base"/>
            <a:r>
              <a:rPr lang="nl-NL" b="1" i="0" dirty="0">
                <a:solidFill>
                  <a:srgbClr val="6E777C"/>
                </a:solidFill>
                <a:effectLst/>
                <a:latin typeface="inherit"/>
              </a:rPr>
              <a:t>Samenhang tussen de verschillende stijlen</a:t>
            </a:r>
            <a:endParaRPr lang="nl-NL" b="0" i="0" dirty="0">
              <a:solidFill>
                <a:srgbClr val="6E777C"/>
              </a:solidFill>
              <a:effectLst/>
              <a:latin typeface="inherit"/>
            </a:endParaRPr>
          </a:p>
          <a:p>
            <a:pPr algn="l" fontAlgn="base"/>
            <a:r>
              <a:rPr lang="nl-NL" b="0" i="0" dirty="0">
                <a:solidFill>
                  <a:srgbClr val="6E777C"/>
                </a:solidFill>
                <a:effectLst/>
                <a:latin typeface="inherit"/>
              </a:rPr>
              <a:t>De verschillende coping stijlen, bedoeld om verliessituaties aan te kunnen, hebben consequenties voor onze vitaliteit. Zo leidt het niet ontladen van emoties - emoties worden opgekropt en bevroren - tot stress. Op de lange termijn kan dat aanleiding zijn tot emotionele uitputting (burn-out).  Het niet toelaten van cognitieve reflecties op het verlies – emoties krijgen de overhand - kan aanleiding zijn tot chronische rouw. Bij het gebruik van ons innerlijk kompas brengen wij beweging tussen het emotionele en het cognitieve, tussen ons hart en ons hoofd. Die beweging brengt ons bij vitaliteit en de wil om het leven te omarmen met verinnerlijking van ons verlies.   </a:t>
            </a:r>
          </a:p>
          <a:p>
            <a:pPr algn="l" fontAlgn="base"/>
            <a:r>
              <a:rPr lang="nl-NL" b="0" i="0" dirty="0">
                <a:solidFill>
                  <a:srgbClr val="6E777C"/>
                </a:solidFill>
                <a:effectLst/>
                <a:latin typeface="inherit"/>
              </a:rPr>
              <a:t> </a:t>
            </a:r>
          </a:p>
          <a:p>
            <a:pPr algn="l" fontAlgn="base"/>
            <a:r>
              <a:rPr lang="nl-NL" b="1" i="0" dirty="0">
                <a:solidFill>
                  <a:srgbClr val="6E777C"/>
                </a:solidFill>
                <a:effectLst/>
                <a:latin typeface="inherit"/>
              </a:rPr>
              <a:t>Recente wetenschappelijke inzichten</a:t>
            </a:r>
            <a:endParaRPr lang="nl-NL" b="0" i="0" dirty="0">
              <a:solidFill>
                <a:srgbClr val="6E777C"/>
              </a:solidFill>
              <a:effectLst/>
              <a:latin typeface="inherit"/>
            </a:endParaRPr>
          </a:p>
          <a:p>
            <a:pPr algn="l" fontAlgn="base"/>
            <a:r>
              <a:rPr lang="nl-NL" b="0" i="0" dirty="0">
                <a:solidFill>
                  <a:srgbClr val="6E777C"/>
                </a:solidFill>
                <a:effectLst/>
                <a:latin typeface="inherit"/>
              </a:rPr>
              <a:t>Recent wetenschappelijke inzichten verwijzen naar het duale procesmodel. In dat model gaat het om de beweging tussen twee oriëntaties die gelijktijdig aanwezig zijn: oriëntatie op het verlies en oriëntatie op de aanpassing na een betekenisvol verlies. </a:t>
            </a:r>
          </a:p>
          <a:p>
            <a:pPr algn="l" fontAlgn="base"/>
            <a:r>
              <a:rPr lang="nl-NL" b="0" i="0" dirty="0">
                <a:solidFill>
                  <a:srgbClr val="6E777C"/>
                </a:solidFill>
                <a:effectLst/>
                <a:latin typeface="inherit"/>
              </a:rPr>
              <a:t>Verliesoriëntatie is het antwoord dat wij geven op blijvend verlies door je verlies toe te laten met alle daarbij horende pijnlijke en helpende gevoelens, gedachten, gedragingen en innerlijke overwegingen. Het toelaten van je gevoel helpt om contact te maken met de liefde voor de overleden dierbare, om opkomende gevoelens te ontladen en om ruimte te geven aan het herdefiniëren van de relatie met de overleden dierbare. </a:t>
            </a:r>
          </a:p>
          <a:p>
            <a:pPr algn="l" fontAlgn="base"/>
            <a:r>
              <a:rPr lang="nl-NL" b="0" i="0" dirty="0">
                <a:solidFill>
                  <a:srgbClr val="6E777C"/>
                </a:solidFill>
                <a:effectLst/>
                <a:latin typeface="inherit"/>
              </a:rPr>
              <a:t>Aanpasoriëntatie is het zoeken naar mogelijkheden om het leven na het blijvend verlies weer op te pakken. Dat vraagt om aanpassing van bijvoorbeeld je (privé) taken en rollen, je vrienden, je leefstijl en wellicht ook je identiteit. Het gaat om aanpassingen buiten jezelf (verdwijnen oude en toelaten nieuwe contacten, verdwijnen oude en toelaten nieuwe taken en rollen) en in jezelf (verandering van dromen, toelaten van zorgeloosheid, verandering van zin – en betekenisgeving).</a:t>
            </a:r>
          </a:p>
          <a:p>
            <a:pPr algn="l" fontAlgn="base"/>
            <a:r>
              <a:rPr lang="nl-NL" b="0" i="0" dirty="0">
                <a:solidFill>
                  <a:srgbClr val="6E777C"/>
                </a:solidFill>
                <a:effectLst/>
                <a:latin typeface="inherit"/>
              </a:rPr>
              <a:t> </a:t>
            </a:r>
          </a:p>
          <a:p>
            <a:pPr algn="l" fontAlgn="base"/>
            <a:r>
              <a:rPr lang="nl-NL" b="1" i="0" dirty="0">
                <a:solidFill>
                  <a:srgbClr val="6E777C"/>
                </a:solidFill>
                <a:effectLst/>
                <a:latin typeface="inherit"/>
              </a:rPr>
              <a:t>Combinatie coping stijlen en duaal procesmodel</a:t>
            </a:r>
            <a:endParaRPr lang="nl-NL" b="0" i="0" dirty="0">
              <a:solidFill>
                <a:srgbClr val="6E777C"/>
              </a:solidFill>
              <a:effectLst/>
              <a:latin typeface="inherit"/>
            </a:endParaRPr>
          </a:p>
          <a:p>
            <a:pPr algn="l" fontAlgn="base"/>
            <a:r>
              <a:rPr lang="nl-NL" b="0" i="0" dirty="0">
                <a:solidFill>
                  <a:srgbClr val="6E777C"/>
                </a:solidFill>
                <a:effectLst/>
                <a:latin typeface="inherit"/>
              </a:rPr>
              <a:t>Het duale procesmodel is een overkoepelend model waarin binnen de verschillende oriëntaties de volgende </a:t>
            </a:r>
            <a:r>
              <a:rPr lang="nl-NL" b="0" i="0" dirty="0" err="1">
                <a:solidFill>
                  <a:srgbClr val="6E777C"/>
                </a:solidFill>
                <a:effectLst/>
                <a:latin typeface="inherit"/>
              </a:rPr>
              <a:t>copingstijlen</a:t>
            </a:r>
            <a:r>
              <a:rPr lang="nl-NL" b="0" i="0" dirty="0">
                <a:solidFill>
                  <a:srgbClr val="6E777C"/>
                </a:solidFill>
                <a:effectLst/>
                <a:latin typeface="inherit"/>
              </a:rPr>
              <a:t> terug te vinden zijn:</a:t>
            </a:r>
          </a:p>
          <a:p>
            <a:pPr algn="l" fontAlgn="base"/>
            <a:r>
              <a:rPr lang="nl-NL" b="0" i="0" dirty="0">
                <a:solidFill>
                  <a:srgbClr val="6E777C"/>
                </a:solidFill>
                <a:effectLst/>
                <a:latin typeface="inherit"/>
              </a:rPr>
              <a:t> </a:t>
            </a:r>
          </a:p>
          <a:p>
            <a:pPr algn="l" fontAlgn="base"/>
            <a:r>
              <a:rPr lang="nl-NL" b="0" i="0" dirty="0">
                <a:solidFill>
                  <a:srgbClr val="6E777C"/>
                </a:solidFill>
                <a:effectLst/>
                <a:latin typeface="inherit"/>
              </a:rPr>
              <a:t>Verliesoriëntatie</a:t>
            </a:r>
          </a:p>
          <a:p>
            <a:pPr algn="l" fontAlgn="base"/>
            <a:r>
              <a:rPr lang="nl-NL" b="0" i="0" dirty="0">
                <a:solidFill>
                  <a:srgbClr val="6E777C"/>
                </a:solidFill>
                <a:effectLst/>
                <a:latin typeface="inherit"/>
              </a:rPr>
              <a:t>1. Verlies toelaten en expressie geven aan gevoelens van verdriet, eenzaamheid, dankbaarheid, angst, boosheid en andere gevoelens</a:t>
            </a:r>
          </a:p>
          <a:p>
            <a:pPr algn="l" fontAlgn="base"/>
            <a:r>
              <a:rPr lang="nl-NL" b="0" i="0" dirty="0">
                <a:solidFill>
                  <a:srgbClr val="6E777C"/>
                </a:solidFill>
                <a:effectLst/>
                <a:latin typeface="inherit"/>
              </a:rPr>
              <a:t>2. Passief reageren zoals piekeren, zichzelf de schuld geven, twijfel aan zichzelf (meestal gebaseerd op onmacht en angst)</a:t>
            </a:r>
          </a:p>
          <a:p>
            <a:pPr algn="l" fontAlgn="base"/>
            <a:r>
              <a:rPr lang="nl-NL" b="0" i="0" dirty="0">
                <a:solidFill>
                  <a:srgbClr val="6E777C"/>
                </a:solidFill>
                <a:effectLst/>
                <a:latin typeface="inherit"/>
              </a:rPr>
              <a:t>3. Sociale steun: zoeken van troost en begrip voor verlies</a:t>
            </a:r>
          </a:p>
          <a:p>
            <a:pPr algn="l" fontAlgn="base"/>
            <a:r>
              <a:rPr lang="nl-NL" b="0" i="0" dirty="0">
                <a:solidFill>
                  <a:srgbClr val="6E777C"/>
                </a:solidFill>
                <a:effectLst/>
                <a:latin typeface="inherit"/>
              </a:rPr>
              <a:t>4. Palliatieve reactie: afleiding, medicijnen, drank, verslavingsgedrag om je niet aan te hoeven passen aan een leven zonder overleden dierbare </a:t>
            </a:r>
          </a:p>
          <a:p>
            <a:pPr algn="l" fontAlgn="base"/>
            <a:r>
              <a:rPr lang="nl-NL" b="0" i="0" dirty="0">
                <a:solidFill>
                  <a:srgbClr val="6E777C"/>
                </a:solidFill>
                <a:effectLst/>
                <a:latin typeface="inherit"/>
              </a:rPr>
              <a:t>5. Vermijden: ontkenning van het leven zonder de overleden dierbare </a:t>
            </a:r>
          </a:p>
          <a:p>
            <a:pPr algn="l" fontAlgn="base"/>
            <a:r>
              <a:rPr lang="nl-NL" b="0" i="0" dirty="0">
                <a:solidFill>
                  <a:srgbClr val="6E777C"/>
                </a:solidFill>
                <a:effectLst/>
                <a:latin typeface="inherit"/>
              </a:rPr>
              <a:t> </a:t>
            </a:r>
          </a:p>
          <a:p>
            <a:pPr algn="l" fontAlgn="base"/>
            <a:r>
              <a:rPr lang="nl-NL" b="0" i="0" dirty="0">
                <a:solidFill>
                  <a:srgbClr val="6E777C"/>
                </a:solidFill>
                <a:effectLst/>
                <a:latin typeface="inherit"/>
              </a:rPr>
              <a:t>Aanpasoriëntatie</a:t>
            </a:r>
          </a:p>
          <a:p>
            <a:pPr algn="l" fontAlgn="base"/>
            <a:r>
              <a:rPr lang="nl-NL" b="0" i="0" dirty="0">
                <a:solidFill>
                  <a:srgbClr val="6E777C"/>
                </a:solidFill>
                <a:effectLst/>
                <a:latin typeface="inherit"/>
              </a:rPr>
              <a:t>1. Actiegericht: in actie komen, maatregelen nemen, nieuwe dingen ondernemen, controle houden</a:t>
            </a:r>
          </a:p>
          <a:p>
            <a:pPr algn="l" fontAlgn="base"/>
            <a:r>
              <a:rPr lang="nl-NL" b="0" i="0" dirty="0">
                <a:solidFill>
                  <a:srgbClr val="6E777C"/>
                </a:solidFill>
                <a:effectLst/>
                <a:latin typeface="inherit"/>
              </a:rPr>
              <a:t>2. Optimisme en relativisme: het komt vast en zeker goed, bij de ander is het nog erger</a:t>
            </a:r>
          </a:p>
          <a:p>
            <a:pPr algn="l" fontAlgn="base"/>
            <a:r>
              <a:rPr lang="nl-NL" b="0" i="0" dirty="0">
                <a:solidFill>
                  <a:srgbClr val="6E777C"/>
                </a:solidFill>
                <a:effectLst/>
                <a:latin typeface="inherit"/>
              </a:rPr>
              <a:t>3. Sociale steun: zoeken naar begrip voor actiegerichtheid</a:t>
            </a:r>
          </a:p>
          <a:p>
            <a:pPr algn="l" fontAlgn="base"/>
            <a:r>
              <a:rPr lang="nl-NL" b="0" i="0" dirty="0">
                <a:solidFill>
                  <a:srgbClr val="6E777C"/>
                </a:solidFill>
                <a:effectLst/>
                <a:latin typeface="inherit"/>
              </a:rPr>
              <a:t>4. Palliatieve reactie: afleiding, medicijnen, drank, verslavingsgedrag om pijn van het verlies niet te voelen</a:t>
            </a:r>
          </a:p>
          <a:p>
            <a:pPr algn="l" fontAlgn="base"/>
            <a:r>
              <a:rPr lang="nl-NL" b="0" i="0" dirty="0">
                <a:solidFill>
                  <a:srgbClr val="6E777C"/>
                </a:solidFill>
                <a:effectLst/>
                <a:latin typeface="inherit"/>
              </a:rPr>
              <a:t>5. Vermijden: niet meer over het verlies willen praten</a:t>
            </a:r>
          </a:p>
          <a:p>
            <a:pPr algn="l" fontAlgn="base"/>
            <a:r>
              <a:rPr lang="nl-NL" b="0" i="0" dirty="0">
                <a:solidFill>
                  <a:srgbClr val="6E777C"/>
                </a:solidFill>
                <a:effectLst/>
                <a:latin typeface="inherit"/>
              </a:rPr>
              <a:t> </a:t>
            </a:r>
          </a:p>
          <a:p>
            <a:pPr algn="l" fontAlgn="base"/>
            <a:r>
              <a:rPr lang="nl-NL" b="1" i="0" dirty="0">
                <a:solidFill>
                  <a:srgbClr val="6E777C"/>
                </a:solidFill>
                <a:effectLst/>
                <a:latin typeface="inherit"/>
              </a:rPr>
              <a:t>Beweging tussen coping stijle</a:t>
            </a:r>
            <a:r>
              <a:rPr lang="nl-NL" b="0" i="0" dirty="0">
                <a:solidFill>
                  <a:srgbClr val="6E777C"/>
                </a:solidFill>
                <a:effectLst/>
                <a:latin typeface="inherit"/>
              </a:rPr>
              <a:t>n</a:t>
            </a:r>
          </a:p>
          <a:p>
            <a:pPr algn="l" fontAlgn="base"/>
            <a:r>
              <a:rPr lang="nl-NL" b="0" i="0" dirty="0">
                <a:solidFill>
                  <a:srgbClr val="6E777C"/>
                </a:solidFill>
                <a:effectLst/>
                <a:latin typeface="inherit"/>
              </a:rPr>
              <a:t>In een gezond rouwproces is er beweging tussen het toelaten van emoties en het cognitief reflecteren op het verlies. Een langdurige eenzijdige nadruk op de emotionele of cognitieve oriëntatie wijst op chronische of vermijdende rouw. Ook bij het overkoepelend duaal procesmodel geldt dat het navigeren tussen het verlies van een dierbare en het aanpassen aan een wereld zonder het verlorene, als een gezond rouwproces wordt beschouwd.</a:t>
            </a:r>
          </a:p>
          <a:p>
            <a:pPr algn="l" fontAlgn="base"/>
            <a:r>
              <a:rPr lang="nl-NL" b="0" i="0" dirty="0">
                <a:solidFill>
                  <a:srgbClr val="6E777C"/>
                </a:solidFill>
                <a:effectLst/>
                <a:latin typeface="inherit"/>
              </a:rPr>
              <a:t> </a:t>
            </a:r>
          </a:p>
          <a:p>
            <a:pPr algn="l" fontAlgn="base"/>
            <a:r>
              <a:rPr lang="nl-NL" b="1" i="0" dirty="0">
                <a:solidFill>
                  <a:srgbClr val="6E777C"/>
                </a:solidFill>
                <a:effectLst/>
                <a:latin typeface="inherit"/>
              </a:rPr>
              <a:t>Interventies voor vastzittende rouw </a:t>
            </a:r>
            <a:endParaRPr lang="nl-NL" b="0" i="0" dirty="0">
              <a:solidFill>
                <a:srgbClr val="6E777C"/>
              </a:solidFill>
              <a:effectLst/>
              <a:latin typeface="inherit"/>
            </a:endParaRPr>
          </a:p>
          <a:p>
            <a:pPr algn="l" fontAlgn="base"/>
            <a:r>
              <a:rPr lang="nl-NL" b="0" i="0" dirty="0">
                <a:solidFill>
                  <a:srgbClr val="6E777C"/>
                </a:solidFill>
                <a:effectLst/>
                <a:latin typeface="inherit"/>
              </a:rPr>
              <a:t>Rouwenden kunnen soms slecht bij hun gevoel komen of hebben moeite met reflecteren. Het rouwproces kan dan vast komen te zitten. In die situaties helpt het om de dialoog te stimuleren tussen het gevoel en het verstand. Dat kan door op een flap-over de voordelen van een gevoelsmatige en verstandelijke coping stijl tegenover elkaar te zetten. Een andere interventie is om de rouwende uit te nodigen om beurtelings de rol aan te laten nemen van de emotionele of cognitieve coping stijl. Dat kan fysiek worden bekrachtigd door twee stoelen tegenover elkaar te plaatsen. De rouwende gaat, bij verandering van rol, op de plaats zitten van de daarvoor bestemde stoel. Weer een andere werkvorm is om gebruik te maken van lego-poppetjes die met elkaar in gesprek gaan. Ook is het mogelijk om in een soort familie opstelling de verschillende coping stijlen met elkaar in gesprek te brengen. </a:t>
            </a:r>
          </a:p>
          <a:p>
            <a:pPr algn="l" fontAlgn="base"/>
            <a:endParaRPr lang="nl-NL" b="0" i="0" dirty="0">
              <a:solidFill>
                <a:srgbClr val="6E777C"/>
              </a:solidFill>
              <a:effectLst/>
              <a:latin typeface="inherit"/>
            </a:endParaRPr>
          </a:p>
          <a:p>
            <a:pPr algn="l" fontAlgn="base"/>
            <a:r>
              <a:rPr lang="nl-NL" b="0" i="0" dirty="0">
                <a:solidFill>
                  <a:srgbClr val="6E777C"/>
                </a:solidFill>
                <a:effectLst/>
                <a:latin typeface="inherit"/>
              </a:rPr>
              <a:t>Beweging tussen de emotionele en cognitieve coping stijlen helpt om het verlies te integreren in het leven. Toch kan het zijn dat er bij een rouwende een eenzijdig accent ligt op het emotionele of cognitieve. Als rouw en verliesbegeleider kan dan gebruik worden gemaakt van verschillende interventie mogelijkheden. De gekozen interventievorm is vanuit een clientgerichte benadering altijd afhankelijk van de hulpvrager. </a:t>
            </a:r>
          </a:p>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92</a:t>
            </a:fld>
            <a:endParaRPr lang="nl-NL"/>
          </a:p>
        </p:txBody>
      </p:sp>
    </p:spTree>
    <p:extLst>
      <p:ext uri="{BB962C8B-B14F-4D97-AF65-F5344CB8AC3E}">
        <p14:creationId xmlns:p14="http://schemas.microsoft.com/office/powerpoint/2010/main" val="205116503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nl-NL" b="0" i="0" dirty="0">
                <a:solidFill>
                  <a:srgbClr val="6E777C"/>
                </a:solidFill>
                <a:effectLst/>
                <a:latin typeface="inherit"/>
              </a:rPr>
              <a:t>Onderstaande informatie komt o.a. uit: </a:t>
            </a:r>
          </a:p>
          <a:p>
            <a:pPr marL="171450" marR="0" lvl="0" indent="-171450" algn="l" defTabSz="914400" rtl="0" eaLnBrk="1" fontAlgn="base" latinLnBrk="0" hangingPunct="1">
              <a:lnSpc>
                <a:spcPct val="100000"/>
              </a:lnSpc>
              <a:spcBef>
                <a:spcPts val="0"/>
              </a:spcBef>
              <a:spcAft>
                <a:spcPts val="0"/>
              </a:spcAft>
              <a:buClrTx/>
              <a:buSzTx/>
              <a:buFontTx/>
              <a:buChar char="-"/>
              <a:tabLst/>
              <a:defRPr/>
            </a:pPr>
            <a:r>
              <a:rPr lang="nl-NL" b="0" i="0" dirty="0">
                <a:solidFill>
                  <a:srgbClr val="000000"/>
                </a:solidFill>
                <a:effectLst/>
                <a:latin typeface="Arial" panose="020B0604020202020204" pitchFamily="34" charset="0"/>
              </a:rPr>
              <a:t>Schreurs PJG. De Utrechtse coping lijst: UCL : omgaan met problemen en gebeurtenissen. Herziene handleiding.  </a:t>
            </a:r>
            <a:r>
              <a:rPr lang="nl-NL" dirty="0">
                <a:solidFill>
                  <a:srgbClr val="000000"/>
                </a:solidFill>
                <a:effectLst/>
              </a:rPr>
              <a:t>Swets &amp; </a:t>
            </a:r>
            <a:r>
              <a:rPr lang="nl-NL" dirty="0" err="1">
                <a:solidFill>
                  <a:srgbClr val="000000"/>
                </a:solidFill>
                <a:effectLst/>
              </a:rPr>
              <a:t>Zeitlinger</a:t>
            </a:r>
            <a:r>
              <a:rPr lang="nl-NL" dirty="0">
                <a:solidFill>
                  <a:srgbClr val="000000"/>
                </a:solidFill>
                <a:effectLst/>
              </a:rPr>
              <a:t>, 1993.</a:t>
            </a:r>
          </a:p>
          <a:p>
            <a:pPr marL="171450" marR="0" lvl="0" indent="-171450" algn="l" defTabSz="914400" rtl="0" eaLnBrk="1" fontAlgn="base" latinLnBrk="0" hangingPunct="1">
              <a:lnSpc>
                <a:spcPct val="100000"/>
              </a:lnSpc>
              <a:spcBef>
                <a:spcPts val="0"/>
              </a:spcBef>
              <a:spcAft>
                <a:spcPts val="0"/>
              </a:spcAft>
              <a:buClrTx/>
              <a:buSzTx/>
              <a:buFontTx/>
              <a:buChar char="-"/>
              <a:tabLst/>
              <a:defRPr/>
            </a:pPr>
            <a:r>
              <a:rPr lang="nl-NL" dirty="0" err="1"/>
              <a:t>Stroebe</a:t>
            </a:r>
            <a:r>
              <a:rPr lang="nl-NL" dirty="0"/>
              <a:t> M, Schut H. The Dual </a:t>
            </a:r>
            <a:r>
              <a:rPr lang="nl-NL" dirty="0" err="1"/>
              <a:t>Process</a:t>
            </a:r>
            <a:r>
              <a:rPr lang="nl-NL" dirty="0"/>
              <a:t> Model of Coping </a:t>
            </a:r>
            <a:r>
              <a:rPr lang="nl-NL" dirty="0" err="1"/>
              <a:t>with</a:t>
            </a:r>
            <a:r>
              <a:rPr lang="nl-NL" dirty="0"/>
              <a:t> </a:t>
            </a:r>
            <a:r>
              <a:rPr lang="nl-NL" dirty="0" err="1"/>
              <a:t>Bereavement</a:t>
            </a:r>
            <a:r>
              <a:rPr lang="nl-NL" dirty="0"/>
              <a:t>. </a:t>
            </a:r>
            <a:r>
              <a:rPr lang="nl-NL" dirty="0" err="1"/>
              <a:t>Death</a:t>
            </a:r>
            <a:r>
              <a:rPr lang="nl-NL" dirty="0"/>
              <a:t> Studies. 1999;23(3):197–224.</a:t>
            </a:r>
          </a:p>
          <a:p>
            <a:pPr algn="l" fontAlgn="base"/>
            <a:endParaRPr lang="nl-NL" b="1" i="0" dirty="0">
              <a:solidFill>
                <a:srgbClr val="6E777C"/>
              </a:solidFill>
              <a:effectLst/>
              <a:latin typeface="inherit"/>
            </a:endParaRPr>
          </a:p>
          <a:p>
            <a:pPr algn="l" fontAlgn="base"/>
            <a:endParaRPr lang="nl-NL" b="1" i="0" dirty="0">
              <a:solidFill>
                <a:srgbClr val="6E777C"/>
              </a:solidFill>
              <a:effectLst/>
              <a:latin typeface="inherit"/>
            </a:endParaRPr>
          </a:p>
          <a:p>
            <a:pPr algn="l" fontAlgn="base"/>
            <a:r>
              <a:rPr lang="nl-NL" b="1" i="0" dirty="0">
                <a:solidFill>
                  <a:srgbClr val="6E777C"/>
                </a:solidFill>
                <a:effectLst/>
                <a:latin typeface="inherit"/>
              </a:rPr>
              <a:t>Samenhang tussen de verschillende stijlen</a:t>
            </a:r>
            <a:endParaRPr lang="nl-NL" b="0" i="0" dirty="0">
              <a:solidFill>
                <a:srgbClr val="6E777C"/>
              </a:solidFill>
              <a:effectLst/>
              <a:latin typeface="Open Sans" panose="020B0606030504020204" pitchFamily="34" charset="0"/>
            </a:endParaRPr>
          </a:p>
          <a:p>
            <a:pPr algn="l" fontAlgn="base"/>
            <a:r>
              <a:rPr lang="nl-NL" b="0" i="0" dirty="0">
                <a:solidFill>
                  <a:srgbClr val="6E777C"/>
                </a:solidFill>
                <a:effectLst/>
                <a:latin typeface="Open Sans" panose="020B0606030504020204" pitchFamily="34" charset="0"/>
              </a:rPr>
              <a:t>De verschillende coping stijlen, bedoeld om verliessituaties aan te kunnen, hebben consequenties voor onze vitaliteit. Zo leidt het niet ontladen van emoties - emoties worden opgekropt en bevroren - tot stress. Op de lange termijn kan dat aanleiding zijn tot emotionele uitputting (burn-out).  Het niet toelaten van cognitieve reflecties op het verlies – emoties krijgen de overhand - kan aanleiding zijn tot chronische rouw. Bij het gebruik van ons innerlijk kompas brengen wij beweging tussen het emotionele en het cognitieve, tussen ons hart en ons hoofd. Die beweging brengt ons bij vitaliteit en de wil om het leven te omarmen met verinnerlijking van ons verlies.   </a:t>
            </a:r>
          </a:p>
          <a:p>
            <a:endParaRPr lang="nl-NL" b="0" i="0" dirty="0">
              <a:solidFill>
                <a:srgbClr val="6E777C"/>
              </a:solidFill>
              <a:effectLst/>
              <a:latin typeface="Open Sans" panose="020B0606030504020204" pitchFamily="34" charset="0"/>
            </a:endParaRPr>
          </a:p>
          <a:p>
            <a:pPr algn="l" fontAlgn="base"/>
            <a:r>
              <a:rPr lang="nl-NL" b="1" i="0" dirty="0">
                <a:solidFill>
                  <a:srgbClr val="6E777C"/>
                </a:solidFill>
                <a:effectLst/>
                <a:latin typeface="inherit"/>
              </a:rPr>
              <a:t>Combinatie coping stijlen en duaal procesmodel</a:t>
            </a:r>
            <a:endParaRPr lang="nl-NL" b="0" i="0" dirty="0">
              <a:solidFill>
                <a:srgbClr val="6E777C"/>
              </a:solidFill>
              <a:effectLst/>
              <a:latin typeface="Open Sans" panose="020B0606030504020204" pitchFamily="34" charset="0"/>
            </a:endParaRPr>
          </a:p>
          <a:p>
            <a:pPr algn="l" fontAlgn="base"/>
            <a:r>
              <a:rPr lang="nl-NL" b="0" i="0" dirty="0">
                <a:solidFill>
                  <a:srgbClr val="6E777C"/>
                </a:solidFill>
                <a:effectLst/>
                <a:latin typeface="Open Sans" panose="020B0606030504020204" pitchFamily="34" charset="0"/>
              </a:rPr>
              <a:t>Het duale procesmodel is een overkoepelend model waarin binnen de verschillende oriëntaties de volgende </a:t>
            </a:r>
            <a:r>
              <a:rPr lang="nl-NL" b="0" i="0" dirty="0" err="1">
                <a:solidFill>
                  <a:srgbClr val="6E777C"/>
                </a:solidFill>
                <a:effectLst/>
                <a:latin typeface="Open Sans" panose="020B0606030504020204" pitchFamily="34" charset="0"/>
              </a:rPr>
              <a:t>copingstijlen</a:t>
            </a:r>
            <a:r>
              <a:rPr lang="nl-NL" b="0" i="0" dirty="0">
                <a:solidFill>
                  <a:srgbClr val="6E777C"/>
                </a:solidFill>
                <a:effectLst/>
                <a:latin typeface="Open Sans" panose="020B0606030504020204" pitchFamily="34" charset="0"/>
              </a:rPr>
              <a:t> terug te vinden zijn:</a:t>
            </a:r>
          </a:p>
          <a:p>
            <a:pPr algn="l" fontAlgn="base"/>
            <a:r>
              <a:rPr lang="nl-NL" b="0" i="0" dirty="0">
                <a:solidFill>
                  <a:srgbClr val="6E777C"/>
                </a:solidFill>
                <a:effectLst/>
                <a:latin typeface="Open Sans" panose="020B0606030504020204" pitchFamily="34" charset="0"/>
              </a:rPr>
              <a:t> </a:t>
            </a:r>
          </a:p>
          <a:p>
            <a:pPr algn="l" fontAlgn="base"/>
            <a:r>
              <a:rPr lang="nl-NL" b="0" i="0" dirty="0">
                <a:solidFill>
                  <a:srgbClr val="6E777C"/>
                </a:solidFill>
                <a:effectLst/>
                <a:latin typeface="Open Sans" panose="020B0606030504020204" pitchFamily="34" charset="0"/>
              </a:rPr>
              <a:t>Verliesoriëntatie</a:t>
            </a:r>
          </a:p>
          <a:p>
            <a:pPr algn="l" fontAlgn="base"/>
            <a:r>
              <a:rPr lang="nl-NL" b="0" i="0" dirty="0">
                <a:solidFill>
                  <a:srgbClr val="6E777C"/>
                </a:solidFill>
                <a:effectLst/>
                <a:latin typeface="Open Sans" panose="020B0606030504020204" pitchFamily="34" charset="0"/>
              </a:rPr>
              <a:t>1. Verlies toelaten en expressie geven aan gevoelens van verdriet, eenzaamheid, dankbaarheid, angst, boosheid en andere gevoelens</a:t>
            </a:r>
          </a:p>
          <a:p>
            <a:pPr algn="l" fontAlgn="base"/>
            <a:r>
              <a:rPr lang="nl-NL" b="0" i="0" dirty="0">
                <a:solidFill>
                  <a:srgbClr val="6E777C"/>
                </a:solidFill>
                <a:effectLst/>
                <a:latin typeface="Open Sans" panose="020B0606030504020204" pitchFamily="34" charset="0"/>
              </a:rPr>
              <a:t>2. Passief reageren zoals piekeren, zichzelf de schuld geven, twijfel aan zichzelf (meestal gebaseerd op onmacht en angst)</a:t>
            </a:r>
          </a:p>
          <a:p>
            <a:pPr algn="l" fontAlgn="base"/>
            <a:r>
              <a:rPr lang="nl-NL" b="0" i="0" dirty="0">
                <a:solidFill>
                  <a:srgbClr val="6E777C"/>
                </a:solidFill>
                <a:effectLst/>
                <a:latin typeface="Open Sans" panose="020B0606030504020204" pitchFamily="34" charset="0"/>
              </a:rPr>
              <a:t>3. Sociale steun: zoeken van troost en begrip voor verlies</a:t>
            </a:r>
          </a:p>
          <a:p>
            <a:pPr algn="l" fontAlgn="base"/>
            <a:r>
              <a:rPr lang="nl-NL" b="0" i="0" dirty="0">
                <a:solidFill>
                  <a:srgbClr val="6E777C"/>
                </a:solidFill>
                <a:effectLst/>
                <a:latin typeface="Open Sans" panose="020B0606030504020204" pitchFamily="34" charset="0"/>
              </a:rPr>
              <a:t>4. Palliatieve reactie: afleiding, medicijnen, drank, verslavingsgedrag om je niet aan te hoeven passen aan een leven zonder overleden dierbare </a:t>
            </a:r>
          </a:p>
          <a:p>
            <a:pPr algn="l" fontAlgn="base"/>
            <a:r>
              <a:rPr lang="nl-NL" b="0" i="0" dirty="0">
                <a:solidFill>
                  <a:srgbClr val="6E777C"/>
                </a:solidFill>
                <a:effectLst/>
                <a:latin typeface="Open Sans" panose="020B0606030504020204" pitchFamily="34" charset="0"/>
              </a:rPr>
              <a:t>5. Vermijden: ontkenning van het leven zonder de overleden dierbare </a:t>
            </a:r>
          </a:p>
          <a:p>
            <a:pPr algn="l" fontAlgn="base"/>
            <a:r>
              <a:rPr lang="nl-NL" b="0" i="0" dirty="0">
                <a:solidFill>
                  <a:srgbClr val="6E777C"/>
                </a:solidFill>
                <a:effectLst/>
                <a:latin typeface="Open Sans" panose="020B0606030504020204" pitchFamily="34" charset="0"/>
              </a:rPr>
              <a:t> </a:t>
            </a:r>
          </a:p>
          <a:p>
            <a:pPr algn="l" fontAlgn="base"/>
            <a:r>
              <a:rPr lang="nl-NL" b="0" i="0" dirty="0">
                <a:solidFill>
                  <a:srgbClr val="6E777C"/>
                </a:solidFill>
                <a:effectLst/>
                <a:latin typeface="Open Sans" panose="020B0606030504020204" pitchFamily="34" charset="0"/>
              </a:rPr>
              <a:t>Aanpasoriëntatie</a:t>
            </a:r>
          </a:p>
          <a:p>
            <a:pPr algn="l" fontAlgn="base"/>
            <a:r>
              <a:rPr lang="nl-NL" b="0" i="0" dirty="0">
                <a:solidFill>
                  <a:srgbClr val="6E777C"/>
                </a:solidFill>
                <a:effectLst/>
                <a:latin typeface="Open Sans" panose="020B0606030504020204" pitchFamily="34" charset="0"/>
              </a:rPr>
              <a:t>1. Actiegericht: in actie komen, maatregelen nemen, nieuwe dingen ondernemen, controle houden</a:t>
            </a:r>
          </a:p>
          <a:p>
            <a:pPr algn="l" fontAlgn="base"/>
            <a:r>
              <a:rPr lang="nl-NL" b="0" i="0" dirty="0">
                <a:solidFill>
                  <a:srgbClr val="6E777C"/>
                </a:solidFill>
                <a:effectLst/>
                <a:latin typeface="Open Sans" panose="020B0606030504020204" pitchFamily="34" charset="0"/>
              </a:rPr>
              <a:t>2. Optimisme en relativisme: het komt vast en zeker goed, bij de ander is het nog erger</a:t>
            </a:r>
          </a:p>
          <a:p>
            <a:pPr algn="l" fontAlgn="base"/>
            <a:r>
              <a:rPr lang="nl-NL" b="0" i="0" dirty="0">
                <a:solidFill>
                  <a:srgbClr val="6E777C"/>
                </a:solidFill>
                <a:effectLst/>
                <a:latin typeface="Open Sans" panose="020B0606030504020204" pitchFamily="34" charset="0"/>
              </a:rPr>
              <a:t>3. Sociale steun: zoeken naar begrip voor actiegerichtheid</a:t>
            </a:r>
          </a:p>
          <a:p>
            <a:pPr algn="l" fontAlgn="base"/>
            <a:r>
              <a:rPr lang="nl-NL" b="0" i="0" dirty="0">
                <a:solidFill>
                  <a:srgbClr val="6E777C"/>
                </a:solidFill>
                <a:effectLst/>
                <a:latin typeface="Open Sans" panose="020B0606030504020204" pitchFamily="34" charset="0"/>
              </a:rPr>
              <a:t>4. Palliatieve reactie: afleiding, medicijnen, drank, verslavingsgedrag om pijn van het verlies niet te voelen</a:t>
            </a:r>
          </a:p>
          <a:p>
            <a:pPr algn="l" fontAlgn="base"/>
            <a:r>
              <a:rPr lang="nl-NL" b="0" i="0" dirty="0">
                <a:solidFill>
                  <a:srgbClr val="6E777C"/>
                </a:solidFill>
                <a:effectLst/>
                <a:latin typeface="Open Sans" panose="020B0606030504020204" pitchFamily="34" charset="0"/>
              </a:rPr>
              <a:t>5. Vermijden: niet meer over het verlies willen praten</a:t>
            </a:r>
          </a:p>
          <a:p>
            <a:pPr algn="l" fontAlgn="base"/>
            <a:r>
              <a:rPr lang="nl-NL" b="0" i="0" dirty="0">
                <a:solidFill>
                  <a:srgbClr val="6E777C"/>
                </a:solidFill>
                <a:effectLst/>
                <a:latin typeface="Open Sans" panose="020B0606030504020204" pitchFamily="34" charset="0"/>
              </a:rPr>
              <a:t> </a:t>
            </a:r>
          </a:p>
          <a:p>
            <a:pPr algn="l" fontAlgn="base"/>
            <a:r>
              <a:rPr lang="nl-NL" b="1" i="0" dirty="0">
                <a:solidFill>
                  <a:srgbClr val="6E777C"/>
                </a:solidFill>
                <a:effectLst/>
                <a:latin typeface="inherit"/>
              </a:rPr>
              <a:t>Beweging tussen coping stijle</a:t>
            </a:r>
            <a:r>
              <a:rPr lang="nl-NL" b="0" i="0" dirty="0">
                <a:solidFill>
                  <a:srgbClr val="6E777C"/>
                </a:solidFill>
                <a:effectLst/>
                <a:latin typeface="Open Sans" panose="020B0606030504020204" pitchFamily="34" charset="0"/>
              </a:rPr>
              <a:t>n</a:t>
            </a:r>
          </a:p>
          <a:p>
            <a:pPr algn="l" fontAlgn="base"/>
            <a:r>
              <a:rPr lang="nl-NL" b="0" i="0" dirty="0">
                <a:solidFill>
                  <a:srgbClr val="6E777C"/>
                </a:solidFill>
                <a:effectLst/>
                <a:latin typeface="Open Sans" panose="020B0606030504020204" pitchFamily="34" charset="0"/>
              </a:rPr>
              <a:t>In een gezond rouwproces is er beweging tussen het toelaten van emoties en het cognitief reflecteren op het verlies. Een langdurige eenzijdige nadruk op de emotionele of cognitieve oriëntatie wijst op chronische of vermijdende rouw. Ook bij het overkoepelend duaal procesmodel geldt dat het navigeren tussen het verlies van een dierbare en het aanpassen aan een wereld zonder het verlorene, als een gezond rouwproces wordt beschouwd.</a:t>
            </a:r>
          </a:p>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93</a:t>
            </a:fld>
            <a:endParaRPr lang="nl-NL"/>
          </a:p>
        </p:txBody>
      </p:sp>
    </p:spTree>
    <p:extLst>
      <p:ext uri="{BB962C8B-B14F-4D97-AF65-F5344CB8AC3E}">
        <p14:creationId xmlns:p14="http://schemas.microsoft.com/office/powerpoint/2010/main" val="58616318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Rouw is wat iemand kan voelen en meemaken na een ingrijpend verlies, zoals het overlijden van een dierbare of het verliezen van gezondheid. Dit kan zich uiten in lichamelijke klachten, emoties zoals verdriet of boosheid, moeite met nadenken, ander gedrag of vragen over de zin van het leven. Meestal is rouw een normale reactie en hoeft er geen professionele hulp te worden ingeschakeld. Wat wél helpt, is echte aandacht en openheid voor wat de ander doormaakt. Mensen die ernstig ziek zijn, kunnen bijvoorbeeld rouwen om wat ze niet meer kunnen, zoals werken, zelfstandig zijn of toekomstplannen maken. Ook familieleden, zorgverleners en vrijwilligers kunnen rouwen als iemand van wie ze veel houden of voor wie ze zorgen, overlijdt — dat kan al vóór het overlijden gebeuren, maar ook erna.</a:t>
            </a:r>
          </a:p>
          <a:p>
            <a:endParaRPr lang="nl-NL" dirty="0"/>
          </a:p>
          <a:p>
            <a:r>
              <a:rPr lang="nl-NL" dirty="0"/>
              <a:t>Zie ook IKNL. Richtlijn Rouw in de Palliatieve fase. 2022. https://palliaweb.nl/richtlijnen-palliatieve-zorg/richtlijn/rouw </a:t>
            </a:r>
          </a:p>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94</a:t>
            </a:fld>
            <a:endParaRPr lang="nl-NL"/>
          </a:p>
        </p:txBody>
      </p:sp>
    </p:spTree>
    <p:extLst>
      <p:ext uri="{BB962C8B-B14F-4D97-AF65-F5344CB8AC3E}">
        <p14:creationId xmlns:p14="http://schemas.microsoft.com/office/powerpoint/2010/main" val="14596623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dirty="0">
                <a:solidFill>
                  <a:srgbClr val="354053"/>
                </a:solidFill>
                <a:effectLst/>
                <a:latin typeface="Roboto-Light"/>
              </a:rPr>
              <a:t>Palliatieve zorg kan thuis worden verleend, maar ook in het ziekenhuis, verpleeg- of verzorgingshuis en in de laatste fase in een hospice.</a:t>
            </a:r>
          </a:p>
          <a:p>
            <a:pPr algn="l"/>
            <a:r>
              <a:rPr lang="nl-NL" b="0" i="0" dirty="0">
                <a:solidFill>
                  <a:srgbClr val="354053"/>
                </a:solidFill>
                <a:effectLst/>
                <a:latin typeface="Roboto-Light"/>
              </a:rPr>
              <a:t>Palliatieve zorg hoeft niet door één zorgverlener te gebeuren. Vaak zijn er meerdere zorgverleners die een specifieke rol op zich nemen. </a:t>
            </a:r>
          </a:p>
          <a:p>
            <a:pPr algn="l"/>
            <a:endParaRPr lang="nl-NL" b="0" i="0" dirty="0">
              <a:solidFill>
                <a:srgbClr val="354053"/>
              </a:solidFill>
              <a:effectLst/>
              <a:latin typeface="Roboto-Light"/>
            </a:endParaRPr>
          </a:p>
          <a:p>
            <a:pPr algn="l"/>
            <a:r>
              <a:rPr lang="nl-NL" b="0" i="0" dirty="0">
                <a:solidFill>
                  <a:srgbClr val="354053"/>
                </a:solidFill>
                <a:effectLst/>
                <a:latin typeface="Roboto-Light"/>
              </a:rPr>
              <a:t>Je kunt bijvoorbeeld denken aan:</a:t>
            </a:r>
          </a:p>
          <a:p>
            <a:pPr algn="l">
              <a:buFont typeface="Arial" panose="020B0604020202020204" pitchFamily="34" charset="0"/>
              <a:buChar char="•"/>
            </a:pPr>
            <a:r>
              <a:rPr lang="nl-NL" b="0" i="0" dirty="0">
                <a:solidFill>
                  <a:srgbClr val="354053"/>
                </a:solidFill>
                <a:effectLst/>
                <a:latin typeface="Roboto-Light"/>
              </a:rPr>
              <a:t>De thuiszorgmedewerker die zorg verleent aan huis, zoals wassen en andere </a:t>
            </a:r>
            <a:r>
              <a:rPr lang="nl-NL" b="1" i="0" dirty="0">
                <a:solidFill>
                  <a:srgbClr val="354053"/>
                </a:solidFill>
                <a:effectLst/>
                <a:latin typeface="Roboto-Bold"/>
              </a:rPr>
              <a:t>ADL</a:t>
            </a:r>
            <a:r>
              <a:rPr lang="nl-NL" b="0" i="0" dirty="0">
                <a:solidFill>
                  <a:srgbClr val="354053"/>
                </a:solidFill>
                <a:effectLst/>
                <a:latin typeface="Roboto-Light"/>
              </a:rPr>
              <a:t>-handelingen. Dit kan ook door andere organisaties worden aangeboden; denk aan Buurtzorg, Palliaterm of zogenaamde PATZ-teams.</a:t>
            </a:r>
          </a:p>
          <a:p>
            <a:pPr algn="l">
              <a:buFont typeface="Arial" panose="020B0604020202020204" pitchFamily="34" charset="0"/>
              <a:buChar char="•"/>
            </a:pPr>
            <a:r>
              <a:rPr lang="nl-NL" b="0" i="0" dirty="0">
                <a:solidFill>
                  <a:srgbClr val="354053"/>
                </a:solidFill>
                <a:effectLst/>
                <a:latin typeface="Roboto-Light"/>
              </a:rPr>
              <a:t>Een medisch specialist die probeert de ziekte te remmen.</a:t>
            </a:r>
          </a:p>
          <a:p>
            <a:pPr algn="l">
              <a:buFont typeface="Arial" panose="020B0604020202020204" pitchFamily="34" charset="0"/>
              <a:buChar char="•"/>
            </a:pPr>
            <a:r>
              <a:rPr lang="nl-NL" b="0" i="0" dirty="0">
                <a:solidFill>
                  <a:srgbClr val="354053"/>
                </a:solidFill>
                <a:effectLst/>
                <a:latin typeface="Roboto-Light"/>
              </a:rPr>
              <a:t>Een fysiotherapeut die oefeningen komt aanleren om bijvoorbeeld benauwdheid te verminderen of toch nog te kunnen bewegen.</a:t>
            </a:r>
          </a:p>
          <a:p>
            <a:pPr algn="l">
              <a:buFont typeface="Arial" panose="020B0604020202020204" pitchFamily="34" charset="0"/>
              <a:buChar char="•"/>
            </a:pPr>
            <a:r>
              <a:rPr lang="nl-NL" b="0" i="0" dirty="0">
                <a:solidFill>
                  <a:srgbClr val="354053"/>
                </a:solidFill>
                <a:effectLst/>
                <a:latin typeface="Roboto-Light"/>
              </a:rPr>
              <a:t>Een geestelijk verzorger die praat en/of terugkijkt op het leven van de zorgvrager.</a:t>
            </a:r>
          </a:p>
          <a:p>
            <a:pPr algn="l">
              <a:buFont typeface="Arial" panose="020B0604020202020204" pitchFamily="34" charset="0"/>
              <a:buChar char="•"/>
            </a:pPr>
            <a:r>
              <a:rPr lang="nl-NL" b="0" i="0" dirty="0">
                <a:solidFill>
                  <a:srgbClr val="354053"/>
                </a:solidFill>
                <a:effectLst/>
                <a:latin typeface="Roboto-Light"/>
              </a:rPr>
              <a:t>Daarnaast spelen de naasten ook een belangrijke rol. Familieleden, vrienden en buren kunnen in de vorm van mantelzorg op verschillende manieren bijdragen.</a:t>
            </a:r>
          </a:p>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10</a:t>
            </a:fld>
            <a:endParaRPr lang="nl-NL"/>
          </a:p>
        </p:txBody>
      </p:sp>
    </p:spTree>
    <p:extLst>
      <p:ext uri="{BB962C8B-B14F-4D97-AF65-F5344CB8AC3E}">
        <p14:creationId xmlns:p14="http://schemas.microsoft.com/office/powerpoint/2010/main" val="158617075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95</a:t>
            </a:fld>
            <a:endParaRPr lang="nl-NL"/>
          </a:p>
        </p:txBody>
      </p:sp>
    </p:spTree>
    <p:extLst>
      <p:ext uri="{BB962C8B-B14F-4D97-AF65-F5344CB8AC3E}">
        <p14:creationId xmlns:p14="http://schemas.microsoft.com/office/powerpoint/2010/main" val="8084156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IKNL. Richtlijn Rouw in de Palliatieve fase. 2022. https://palliaweb.nl/richtlijnen-palliatieve-zorg/richtlijn/rouw</a:t>
            </a:r>
            <a:endParaRPr lang="nl-NL" b="1" i="0" dirty="0">
              <a:solidFill>
                <a:srgbClr val="006D8C"/>
              </a:solidFill>
              <a:effectLst/>
              <a:latin typeface="century-gothic"/>
            </a:endParaRPr>
          </a:p>
          <a:p>
            <a:pPr algn="l"/>
            <a:r>
              <a:rPr lang="nl-NL" b="0" i="0" dirty="0">
                <a:solidFill>
                  <a:srgbClr val="006D8C"/>
                </a:solidFill>
                <a:effectLst/>
                <a:latin typeface="century-gothic"/>
              </a:rPr>
              <a:t>In de samenvatting zijn de belangrijkste aanbevelingen uit de richtlijn voor de praktijk opgenomen.</a:t>
            </a:r>
          </a:p>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96</a:t>
            </a:fld>
            <a:endParaRPr lang="nl-NL"/>
          </a:p>
        </p:txBody>
      </p:sp>
    </p:spTree>
    <p:extLst>
      <p:ext uri="{BB962C8B-B14F-4D97-AF65-F5344CB8AC3E}">
        <p14:creationId xmlns:p14="http://schemas.microsoft.com/office/powerpoint/2010/main" val="388277976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Er zijn veel verschillende modellen voor rouw. Sommigen spreken elkaar ook tegen.</a:t>
            </a:r>
          </a:p>
          <a:p>
            <a:r>
              <a:rPr lang="nl-NL" dirty="0"/>
              <a:t>Wast past binnen de visie van de organisaties waar studenten werkzaam zijn?</a:t>
            </a:r>
          </a:p>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97</a:t>
            </a:fld>
            <a:endParaRPr lang="nl-NL"/>
          </a:p>
        </p:txBody>
      </p:sp>
    </p:spTree>
    <p:extLst>
      <p:ext uri="{BB962C8B-B14F-4D97-AF65-F5344CB8AC3E}">
        <p14:creationId xmlns:p14="http://schemas.microsoft.com/office/powerpoint/2010/main" val="160138705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Zie voor meer toelichting ook:</a:t>
            </a:r>
          </a:p>
          <a:p>
            <a:r>
              <a:rPr lang="nl-NL" dirty="0"/>
              <a:t>Stichting PZNL. </a:t>
            </a:r>
            <a:r>
              <a:rPr lang="nl-NL" dirty="0">
                <a:hlinkClick r:id="rId3"/>
              </a:rPr>
              <a:t>Theoretische modellen over rouw - </a:t>
            </a:r>
            <a:r>
              <a:rPr lang="nl-NL" dirty="0" err="1">
                <a:hlinkClick r:id="rId3"/>
              </a:rPr>
              <a:t>PaTz</a:t>
            </a:r>
            <a:r>
              <a:rPr lang="nl-NL" dirty="0"/>
              <a:t>(geraadpleegd op 13 mei 2025).</a:t>
            </a:r>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De laatste decennia is er door nieuw onderzoek meer bekend geworden over de fases van rouw. Inmiddels weten we daardoor beter dat een rouwproces niet in opeenvolgende fases verloopt, maar dat men op verschillende fases door verschillende emoties heen en weer kan gaan. </a:t>
            </a:r>
          </a:p>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98</a:t>
            </a:fld>
            <a:endParaRPr lang="nl-NL"/>
          </a:p>
        </p:txBody>
      </p:sp>
    </p:spTree>
    <p:extLst>
      <p:ext uri="{BB962C8B-B14F-4D97-AF65-F5344CB8AC3E}">
        <p14:creationId xmlns:p14="http://schemas.microsoft.com/office/powerpoint/2010/main" val="213692882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b="1" i="0" dirty="0">
                <a:solidFill>
                  <a:srgbClr val="373A36"/>
                </a:solidFill>
                <a:effectLst/>
                <a:latin typeface="DINPro-Bold"/>
              </a:rPr>
              <a:t>Het rouwtakenmodel: de 4 rouwtaken</a:t>
            </a:r>
          </a:p>
          <a:p>
            <a:pPr algn="l"/>
            <a:r>
              <a:rPr lang="nl-NL" b="0" i="0" dirty="0">
                <a:solidFill>
                  <a:srgbClr val="373A36"/>
                </a:solidFill>
                <a:effectLst/>
                <a:latin typeface="DINPro-Regular"/>
              </a:rPr>
              <a:t>William Worden, Amerikaans rouwdeskundige, heeft het in plaats van rouwfasen over rouwtaken. Door het een taak te noemen, lijkt het een actief proces in plaats van dat je rouwen alleen kan ondergaan. Worden beschrijft dat een rouwende vier taken doorloopt, die allen worden doorlopen, maar niet in een vaste volgorde. Daarnaast heeft rouwen tijd nodig. Dit model kan dus vooral houvast en inzicht geven in het rouwproces: </a:t>
            </a:r>
          </a:p>
          <a:p>
            <a:pPr algn="l"/>
            <a:r>
              <a:rPr lang="nl-NL" b="0" i="0" dirty="0">
                <a:solidFill>
                  <a:srgbClr val="373A36"/>
                </a:solidFill>
                <a:effectLst/>
                <a:latin typeface="DINPro-Regular"/>
              </a:rPr>
              <a:t>Het zogeheten rouwtakenmodel gaat ervan uit dat een rouwende met de volgende 4 taken te maken heeft:</a:t>
            </a:r>
          </a:p>
          <a:p>
            <a:pPr algn="l">
              <a:buFont typeface="Arial" panose="020B0604020202020204" pitchFamily="34" charset="0"/>
              <a:buNone/>
            </a:pPr>
            <a:r>
              <a:rPr lang="nl-NL" b="0" i="0" dirty="0">
                <a:solidFill>
                  <a:srgbClr val="373A36"/>
                </a:solidFill>
                <a:effectLst/>
                <a:latin typeface="DINPro-Regular"/>
              </a:rPr>
              <a:t>1. het verlies aanvaarden;</a:t>
            </a:r>
          </a:p>
          <a:p>
            <a:pPr algn="l">
              <a:buFont typeface="Arial" panose="020B0604020202020204" pitchFamily="34" charset="0"/>
              <a:buNone/>
            </a:pPr>
            <a:r>
              <a:rPr lang="nl-NL" b="0" i="0" dirty="0">
                <a:solidFill>
                  <a:srgbClr val="373A36"/>
                </a:solidFill>
                <a:effectLst/>
                <a:latin typeface="DINPro-Regular"/>
              </a:rPr>
              <a:t>2. de pijn (door)voelen;</a:t>
            </a:r>
          </a:p>
          <a:p>
            <a:pPr algn="l">
              <a:buFont typeface="Arial" panose="020B0604020202020204" pitchFamily="34" charset="0"/>
              <a:buNone/>
            </a:pPr>
            <a:r>
              <a:rPr lang="nl-NL" b="0" i="0" dirty="0">
                <a:solidFill>
                  <a:srgbClr val="373A36"/>
                </a:solidFill>
                <a:effectLst/>
                <a:latin typeface="DINPro-Regular"/>
              </a:rPr>
              <a:t>3. aanpassen aan een leven waar de overledene geen deel meer van uitmaakt, en</a:t>
            </a:r>
          </a:p>
          <a:p>
            <a:pPr algn="l">
              <a:buFont typeface="Arial" panose="020B0604020202020204" pitchFamily="34" charset="0"/>
              <a:buNone/>
            </a:pPr>
            <a:r>
              <a:rPr lang="nl-NL" b="0" i="0" dirty="0">
                <a:solidFill>
                  <a:srgbClr val="373A36"/>
                </a:solidFill>
                <a:effectLst/>
                <a:latin typeface="DINPro-Regular"/>
              </a:rPr>
              <a:t>4. het verlies een plek geven om zonder de overledene verder te kunnen leven.</a:t>
            </a:r>
          </a:p>
          <a:p>
            <a:pPr algn="l"/>
            <a:endParaRPr lang="nl-NL" b="0" i="0" dirty="0">
              <a:solidFill>
                <a:srgbClr val="373A36"/>
              </a:solidFill>
              <a:effectLst/>
              <a:latin typeface="DINPro-Regular"/>
            </a:endParaRPr>
          </a:p>
          <a:p>
            <a:r>
              <a:rPr lang="nl-NL" dirty="0"/>
              <a:t>Zie voor meer toelichting ook:</a:t>
            </a:r>
          </a:p>
          <a:p>
            <a:r>
              <a:rPr lang="nl-NL" dirty="0"/>
              <a:t>Stichting PZNL. </a:t>
            </a:r>
            <a:r>
              <a:rPr lang="nl-NL" dirty="0">
                <a:hlinkClick r:id="rId3"/>
              </a:rPr>
              <a:t>Theoretische modellen over rouw - </a:t>
            </a:r>
            <a:r>
              <a:rPr lang="nl-NL" dirty="0" err="1">
                <a:hlinkClick r:id="rId3"/>
              </a:rPr>
              <a:t>PaTz</a:t>
            </a:r>
            <a:r>
              <a:rPr lang="nl-NL" dirty="0"/>
              <a:t>(geraadpleegd op 13 mei 2025).</a:t>
            </a:r>
          </a:p>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99</a:t>
            </a:fld>
            <a:endParaRPr lang="nl-NL"/>
          </a:p>
        </p:txBody>
      </p:sp>
    </p:spTree>
    <p:extLst>
      <p:ext uri="{BB962C8B-B14F-4D97-AF65-F5344CB8AC3E}">
        <p14:creationId xmlns:p14="http://schemas.microsoft.com/office/powerpoint/2010/main" val="255461654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O.a. gebruik gemaakt van: De Ruijter C. Verdieping palliatieve zorg. Meppel: Boom beroepsonderwijs; 2021. </a:t>
            </a:r>
            <a:r>
              <a:rPr lang="nl-NL" dirty="0" err="1"/>
              <a:t>blz</a:t>
            </a:r>
            <a:r>
              <a:rPr lang="nl-NL" dirty="0"/>
              <a:t> 78-80.</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Zie voor toelichting en meer informatie blz. 78-80.</a:t>
            </a:r>
          </a:p>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100</a:t>
            </a:fld>
            <a:endParaRPr lang="nl-NL"/>
          </a:p>
        </p:txBody>
      </p:sp>
    </p:spTree>
    <p:extLst>
      <p:ext uri="{BB962C8B-B14F-4D97-AF65-F5344CB8AC3E}">
        <p14:creationId xmlns:p14="http://schemas.microsoft.com/office/powerpoint/2010/main" val="400829649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0" i="0" dirty="0">
                <a:solidFill>
                  <a:srgbClr val="000000"/>
                </a:solidFill>
                <a:effectLst/>
                <a:latin typeface="DinPro"/>
              </a:rPr>
              <a:t>Bron: Zorg voor beter. </a:t>
            </a:r>
            <a:r>
              <a:rPr lang="nl-NL" b="0" i="0" u="none" strike="noStrike" dirty="0">
                <a:effectLst/>
                <a:latin typeface="DinPro"/>
                <a:hlinkClick r:id="rId3"/>
              </a:rPr>
              <a:t>https://www.zorgvoorbeter.nl/thema-s/communiceren-in-de-zorg/hoe-voer-je-een-goed-gesprek/praten-over-rouw-en-verlies</a:t>
            </a:r>
            <a:endParaRPr lang="nl-NL" dirty="0"/>
          </a:p>
          <a:p>
            <a:r>
              <a:rPr lang="nl-NL" b="0" i="0" dirty="0">
                <a:solidFill>
                  <a:srgbClr val="000000"/>
                </a:solidFill>
                <a:effectLst/>
                <a:latin typeface="DinPro"/>
              </a:rPr>
              <a:t>(geraadpleegd op 6 mei 2025).</a:t>
            </a:r>
          </a:p>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101</a:t>
            </a:fld>
            <a:endParaRPr lang="nl-NL"/>
          </a:p>
        </p:txBody>
      </p:sp>
    </p:spTree>
    <p:extLst>
      <p:ext uri="{BB962C8B-B14F-4D97-AF65-F5344CB8AC3E}">
        <p14:creationId xmlns:p14="http://schemas.microsoft.com/office/powerpoint/2010/main" val="413548631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0" i="0" dirty="0">
                <a:solidFill>
                  <a:srgbClr val="000000"/>
                </a:solidFill>
                <a:effectLst/>
                <a:latin typeface="DinPro"/>
              </a:rPr>
              <a:t>Bron: Zorg voor beter. </a:t>
            </a:r>
            <a:r>
              <a:rPr lang="nl-NL" b="0" i="0" u="none" strike="noStrike" dirty="0">
                <a:effectLst/>
                <a:latin typeface="DinPro"/>
                <a:hlinkClick r:id="rId3"/>
              </a:rPr>
              <a:t>https://www.zorgvoorbeter.nl/thema-s/communiceren-in-de-zorg/hoe-voer-je-een-goed-gesprek/praten-over-rouw-en-verlies</a:t>
            </a:r>
            <a:endParaRPr lang="nl-NL" dirty="0"/>
          </a:p>
          <a:p>
            <a:r>
              <a:rPr lang="nl-NL" b="0" i="0" dirty="0">
                <a:solidFill>
                  <a:srgbClr val="000000"/>
                </a:solidFill>
                <a:effectLst/>
                <a:latin typeface="DinPro"/>
              </a:rPr>
              <a:t>(geraadpleegd op 6 mei 2025).</a:t>
            </a:r>
          </a:p>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102</a:t>
            </a:fld>
            <a:endParaRPr lang="nl-NL"/>
          </a:p>
        </p:txBody>
      </p:sp>
    </p:spTree>
    <p:extLst>
      <p:ext uri="{BB962C8B-B14F-4D97-AF65-F5344CB8AC3E}">
        <p14:creationId xmlns:p14="http://schemas.microsoft.com/office/powerpoint/2010/main" val="250266282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Megan </a:t>
            </a:r>
            <a:r>
              <a:rPr lang="nl-NL" dirty="0" err="1"/>
              <a:t>Devine</a:t>
            </a:r>
            <a:r>
              <a:rPr lang="nl-NL" dirty="0"/>
              <a:t> &amp; </a:t>
            </a:r>
            <a:r>
              <a:rPr lang="nl-NL" dirty="0" err="1"/>
              <a:t>Refuger</a:t>
            </a:r>
            <a:r>
              <a:rPr lang="nl-NL" dirty="0"/>
              <a:t> in Grief. Hoe kun je een rouwende vriend helpen? https://www.youtube.com/watch?v=l2zLCCRT-nE  (duur: 3 min 59sec)</a:t>
            </a:r>
          </a:p>
          <a:p>
            <a:r>
              <a:rPr lang="nl-NL" dirty="0"/>
              <a:t>Filmpje waarin voorbeelden worden getoond hoe je kan reageren wanneer iemand rouwt. </a:t>
            </a:r>
          </a:p>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103</a:t>
            </a:fld>
            <a:endParaRPr lang="nl-NL"/>
          </a:p>
        </p:txBody>
      </p:sp>
    </p:spTree>
    <p:extLst>
      <p:ext uri="{BB962C8B-B14F-4D97-AF65-F5344CB8AC3E}">
        <p14:creationId xmlns:p14="http://schemas.microsoft.com/office/powerpoint/2010/main" val="131426158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Universiteit van Vlaanderen. Bestaat er een medicijn tegen verdriet? 2019. https://youtu.be/lb9jN4-s_1w (duur: 13min12)</a:t>
            </a:r>
          </a:p>
          <a:p>
            <a:endParaRPr lang="nl-NL" dirty="0"/>
          </a:p>
          <a:p>
            <a:r>
              <a:rPr lang="nl-NL" b="0" i="0" dirty="0">
                <a:solidFill>
                  <a:srgbClr val="131313"/>
                </a:solidFill>
                <a:effectLst/>
                <a:latin typeface="Roboto" panose="02000000000000000000" pitchFamily="2" charset="0"/>
              </a:rPr>
              <a:t>Google ‘Manu </a:t>
            </a:r>
            <a:r>
              <a:rPr lang="nl-NL" b="0" i="0" dirty="0" err="1">
                <a:solidFill>
                  <a:srgbClr val="131313"/>
                </a:solidFill>
                <a:effectLst/>
                <a:latin typeface="Roboto" panose="02000000000000000000" pitchFamily="2" charset="0"/>
              </a:rPr>
              <a:t>Keirse</a:t>
            </a:r>
            <a:r>
              <a:rPr lang="nl-NL" b="0" i="0" dirty="0">
                <a:solidFill>
                  <a:srgbClr val="131313"/>
                </a:solidFill>
                <a:effectLst/>
                <a:latin typeface="Roboto" panose="02000000000000000000" pitchFamily="2" charset="0"/>
              </a:rPr>
              <a:t>’ en de zoekmachine leert je dat je te maken hebt met de man die Vlaanderen leerde rouwen. Maar hoe doe je dat, rouwen? En hoe kan je er anderen bij helpen? Professor </a:t>
            </a:r>
            <a:r>
              <a:rPr lang="nl-NL" b="0" i="0" dirty="0" err="1">
                <a:solidFill>
                  <a:srgbClr val="131313"/>
                </a:solidFill>
                <a:effectLst/>
                <a:latin typeface="Roboto" panose="02000000000000000000" pitchFamily="2" charset="0"/>
              </a:rPr>
              <a:t>Keirse</a:t>
            </a:r>
            <a:r>
              <a:rPr lang="nl-NL" b="0" i="0" dirty="0">
                <a:solidFill>
                  <a:srgbClr val="131313"/>
                </a:solidFill>
                <a:effectLst/>
                <a:latin typeface="Roboto" panose="02000000000000000000" pitchFamily="2" charset="0"/>
              </a:rPr>
              <a:t> helpt je erbij!</a:t>
            </a:r>
            <a:endParaRPr lang="nl-NL" dirty="0"/>
          </a:p>
          <a:p>
            <a:endParaRPr lang="nl-NL" dirty="0"/>
          </a:p>
        </p:txBody>
      </p:sp>
      <p:sp>
        <p:nvSpPr>
          <p:cNvPr id="4" name="Tijdelijke aanduiding voor dianummer 3"/>
          <p:cNvSpPr>
            <a:spLocks noGrp="1"/>
          </p:cNvSpPr>
          <p:nvPr>
            <p:ph type="sldNum" sz="quarter" idx="5"/>
          </p:nvPr>
        </p:nvSpPr>
        <p:spPr/>
        <p:txBody>
          <a:bodyPr/>
          <a:lstStyle/>
          <a:p>
            <a:fld id="{BE8A1BD9-1485-432A-A1B9-E1F7C6F58217}" type="slidenum">
              <a:rPr lang="nl-NL" smtClean="0"/>
              <a:t>104</a:t>
            </a:fld>
            <a:endParaRPr lang="nl-NL"/>
          </a:p>
        </p:txBody>
      </p:sp>
    </p:spTree>
    <p:extLst>
      <p:ext uri="{BB962C8B-B14F-4D97-AF65-F5344CB8AC3E}">
        <p14:creationId xmlns:p14="http://schemas.microsoft.com/office/powerpoint/2010/main" val="24697866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jp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jp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jp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jp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jp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jp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wee kolommen - onderzoek">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solidFill>
                  <a:srgbClr val="009CB4"/>
                </a:solidFill>
              </a:defRPr>
            </a:lvl1pPr>
          </a:lstStyle>
          <a:p>
            <a:r>
              <a:rPr lang="nl-NL" dirty="0"/>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2425655"/>
            <a:ext cx="5346700" cy="3751308"/>
          </a:xfrm>
          <a:prstGeom prst="rect">
            <a:avLst/>
          </a:prstGeom>
        </p:spPr>
        <p:txBody>
          <a:bodyPr/>
          <a:lstStyle>
            <a:lvl1pPr marL="0" indent="0">
              <a:lnSpc>
                <a:spcPct val="125000"/>
              </a:lnSpc>
              <a:spcBef>
                <a:spcPts val="0"/>
              </a:spcBef>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291072" y="2425655"/>
            <a:ext cx="5148072"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dirty="0"/>
              <a:t>Hier een puntenlijst</a:t>
            </a:r>
          </a:p>
        </p:txBody>
      </p:sp>
      <p:sp>
        <p:nvSpPr>
          <p:cNvPr id="5" name="Tijdelijke aanduiding voor voettekst 5">
            <a:extLst>
              <a:ext uri="{FF2B5EF4-FFF2-40B4-BE49-F238E27FC236}">
                <a16:creationId xmlns:a16="http://schemas.microsoft.com/office/drawing/2014/main" id="{2C827AF8-0CBB-73A9-BEEC-500049E8E497}"/>
              </a:ext>
            </a:extLst>
          </p:cNvPr>
          <p:cNvSpPr>
            <a:spLocks noGrp="1"/>
          </p:cNvSpPr>
          <p:nvPr>
            <p:ph type="ftr" sz="quarter" idx="11"/>
          </p:nvPr>
        </p:nvSpPr>
        <p:spPr>
          <a:xfrm>
            <a:off x="711200" y="6381750"/>
            <a:ext cx="4114800" cy="365125"/>
          </a:xfrm>
        </p:spPr>
        <p:txBody>
          <a:bodyPr/>
          <a:lstStyle/>
          <a:p>
            <a:r>
              <a:rPr lang="nl-NL" dirty="0"/>
              <a:t>Voorbeeld voettekst | </a:t>
            </a:r>
            <a:fld id="{9C150A2E-50C5-B044-AC69-E50F3A48D57A}" type="datetime1">
              <a:rPr lang="nl-NL" smtClean="0"/>
              <a:pPr/>
              <a:t>6-2-2026</a:t>
            </a:fld>
            <a:endParaRPr lang="nl-NL" dirty="0"/>
          </a:p>
        </p:txBody>
      </p:sp>
    </p:spTree>
    <p:extLst>
      <p:ext uri="{BB962C8B-B14F-4D97-AF65-F5344CB8AC3E}">
        <p14:creationId xmlns:p14="http://schemas.microsoft.com/office/powerpoint/2010/main" val="221071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elpagina - onderzoek">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333C430D-E413-4705-BF87-59067A65F4AD}"/>
              </a:ext>
            </a:extLst>
          </p:cNvPr>
          <p:cNvSpPr/>
          <p:nvPr/>
        </p:nvSpPr>
        <p:spPr>
          <a:xfrm>
            <a:off x="0" y="603738"/>
            <a:ext cx="12192000" cy="2825262"/>
          </a:xfrm>
          <a:prstGeom prst="rect">
            <a:avLst/>
          </a:prstGeom>
          <a:solidFill>
            <a:srgbClr val="009C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a:extLst>
              <a:ext uri="{FF2B5EF4-FFF2-40B4-BE49-F238E27FC236}">
                <a16:creationId xmlns:a16="http://schemas.microsoft.com/office/drawing/2014/main" id="{5B1D3611-1177-48EA-A067-CEF0CDB42490}"/>
              </a:ext>
            </a:extLst>
          </p:cNvPr>
          <p:cNvSpPr>
            <a:spLocks noGrp="1"/>
          </p:cNvSpPr>
          <p:nvPr>
            <p:ph type="ctrTitle" hasCustomPrompt="1"/>
          </p:nvPr>
        </p:nvSpPr>
        <p:spPr>
          <a:xfrm>
            <a:off x="653143" y="1057047"/>
            <a:ext cx="10776857" cy="1152751"/>
          </a:xfrm>
        </p:spPr>
        <p:txBody>
          <a:bodyPr anchor="b">
            <a:normAutofit/>
          </a:bodyPr>
          <a:lstStyle>
            <a:lvl1pPr algn="l">
              <a:defRPr sz="5000" b="1">
                <a:solidFill>
                  <a:schemeClr val="bg1"/>
                </a:solidFill>
                <a:latin typeface="Trebuchet MS" panose="020B0603020202020204" pitchFamily="34" charset="0"/>
              </a:defRPr>
            </a:lvl1pPr>
          </a:lstStyle>
          <a:p>
            <a:r>
              <a:rPr lang="nl-NL" dirty="0"/>
              <a:t>Hier de titel</a:t>
            </a:r>
          </a:p>
        </p:txBody>
      </p:sp>
      <p:sp>
        <p:nvSpPr>
          <p:cNvPr id="3" name="Ondertitel 2">
            <a:extLst>
              <a:ext uri="{FF2B5EF4-FFF2-40B4-BE49-F238E27FC236}">
                <a16:creationId xmlns:a16="http://schemas.microsoft.com/office/drawing/2014/main" id="{3AC4A8E8-3E90-4C49-8DE9-AAB8EE459045}"/>
              </a:ext>
            </a:extLst>
          </p:cNvPr>
          <p:cNvSpPr>
            <a:spLocks noGrp="1"/>
          </p:cNvSpPr>
          <p:nvPr>
            <p:ph type="subTitle" idx="1" hasCustomPrompt="1"/>
          </p:nvPr>
        </p:nvSpPr>
        <p:spPr>
          <a:xfrm>
            <a:off x="674915" y="2340428"/>
            <a:ext cx="10776857" cy="653143"/>
          </a:xfrm>
          <a:prstGeom prst="rect">
            <a:avLst/>
          </a:prstGeom>
        </p:spPr>
        <p:txBody>
          <a:bodyPr>
            <a:normAutofit/>
          </a:bodyPr>
          <a:lstStyle>
            <a:lvl1pPr marL="0" indent="0" algn="l">
              <a:buNone/>
              <a:defRPr sz="3800" b="0">
                <a:solidFill>
                  <a:schemeClr val="bg1"/>
                </a:solidFill>
                <a:latin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Hier de subtitel</a:t>
            </a:r>
          </a:p>
        </p:txBody>
      </p:sp>
      <p:sp>
        <p:nvSpPr>
          <p:cNvPr id="15" name="Tijdelijke aanduiding voor afbeelding 14">
            <a:extLst>
              <a:ext uri="{FF2B5EF4-FFF2-40B4-BE49-F238E27FC236}">
                <a16:creationId xmlns:a16="http://schemas.microsoft.com/office/drawing/2014/main" id="{2DCE008E-4AC9-41CA-AD71-DCFAAF3FCE89}"/>
              </a:ext>
            </a:extLst>
          </p:cNvPr>
          <p:cNvSpPr>
            <a:spLocks noGrp="1"/>
          </p:cNvSpPr>
          <p:nvPr>
            <p:ph type="pic" sz="quarter" idx="10"/>
          </p:nvPr>
        </p:nvSpPr>
        <p:spPr>
          <a:xfrm>
            <a:off x="0" y="3429000"/>
            <a:ext cx="12192000" cy="3429000"/>
          </a:xfrm>
          <a:prstGeom prst="rect">
            <a:avLst/>
          </a:prstGeom>
          <a:blipFill>
            <a:blip r:embed="rId2"/>
            <a:stretch>
              <a:fillRect/>
            </a:stretch>
          </a:blipFill>
        </p:spPr>
        <p:txBody>
          <a:bodyPr/>
          <a:lstStyle>
            <a:lvl1pPr marL="0" indent="0">
              <a:buNone/>
              <a:defRPr>
                <a:noFill/>
              </a:defRPr>
            </a:lvl1pPr>
          </a:lstStyle>
          <a:p>
            <a:r>
              <a:rPr lang="nl-NL"/>
              <a:t>Klik op het pictogram als u een afbeelding wilt toevoegen</a:t>
            </a:r>
            <a:endParaRPr lang="nl-NL" dirty="0"/>
          </a:p>
        </p:txBody>
      </p:sp>
      <p:pic>
        <p:nvPicPr>
          <p:cNvPr id="4" name="Graphic 3">
            <a:extLst>
              <a:ext uri="{FF2B5EF4-FFF2-40B4-BE49-F238E27FC236}">
                <a16:creationId xmlns:a16="http://schemas.microsoft.com/office/drawing/2014/main" id="{125B8362-997B-ED88-C0D6-18E7F3D96D50}"/>
              </a:ext>
            </a:extLst>
          </p:cNvPr>
          <p:cNvPicPr>
            <a:picLocks noChangeAspect="1"/>
          </p:cNvPicPr>
          <p:nvPr/>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97294" y="-166944"/>
            <a:ext cx="3597412" cy="1158676"/>
          </a:xfrm>
          <a:prstGeom prst="rect">
            <a:avLst/>
          </a:prstGeom>
        </p:spPr>
      </p:pic>
      <p:sp>
        <p:nvSpPr>
          <p:cNvPr id="5" name="Rechthoek 4">
            <a:extLst>
              <a:ext uri="{FF2B5EF4-FFF2-40B4-BE49-F238E27FC236}">
                <a16:creationId xmlns:a16="http://schemas.microsoft.com/office/drawing/2014/main" id="{AEE5B901-F7F5-0F4A-9D98-E6FE4785BA32}"/>
              </a:ext>
            </a:extLst>
          </p:cNvPr>
          <p:cNvSpPr/>
          <p:nvPr userDrawn="1"/>
        </p:nvSpPr>
        <p:spPr>
          <a:xfrm>
            <a:off x="0" y="603738"/>
            <a:ext cx="12192000" cy="2825262"/>
          </a:xfrm>
          <a:prstGeom prst="rect">
            <a:avLst/>
          </a:prstGeom>
          <a:solidFill>
            <a:srgbClr val="009C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6" name="Graphic 5">
            <a:extLst>
              <a:ext uri="{FF2B5EF4-FFF2-40B4-BE49-F238E27FC236}">
                <a16:creationId xmlns:a16="http://schemas.microsoft.com/office/drawing/2014/main" id="{90EBAD2F-3647-BDC4-E274-8E9EBF46AB33}"/>
              </a:ext>
            </a:extLst>
          </p:cNvPr>
          <p:cNvPicPr>
            <a:picLocks noChangeAspect="1"/>
          </p:cNvPicPr>
          <p:nvPr userDrawn="1"/>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97294" y="-166944"/>
            <a:ext cx="3597412" cy="1158676"/>
          </a:xfrm>
          <a:prstGeom prst="rect">
            <a:avLst/>
          </a:prstGeom>
        </p:spPr>
      </p:pic>
    </p:spTree>
    <p:extLst>
      <p:ext uri="{BB962C8B-B14F-4D97-AF65-F5344CB8AC3E}">
        <p14:creationId xmlns:p14="http://schemas.microsoft.com/office/powerpoint/2010/main" val="2732598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wee kolommen - onderzoek">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solidFill>
                  <a:srgbClr val="009CB4"/>
                </a:solidFill>
              </a:defRPr>
            </a:lvl1pPr>
          </a:lstStyle>
          <a:p>
            <a:r>
              <a:rPr lang="nl-NL" dirty="0"/>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2425655"/>
            <a:ext cx="5346700" cy="3751308"/>
          </a:xfrm>
          <a:prstGeom prst="rect">
            <a:avLst/>
          </a:prstGeom>
        </p:spPr>
        <p:txBody>
          <a:bodyPr/>
          <a:lstStyle>
            <a:lvl1pPr marL="0" indent="0">
              <a:lnSpc>
                <a:spcPct val="125000"/>
              </a:lnSpc>
              <a:spcBef>
                <a:spcPts val="0"/>
              </a:spcBef>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291072" y="2425655"/>
            <a:ext cx="5148072"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dirty="0"/>
              <a:t>Hier een puntenlijst</a:t>
            </a:r>
          </a:p>
        </p:txBody>
      </p:sp>
      <p:sp>
        <p:nvSpPr>
          <p:cNvPr id="5" name="Tijdelijke aanduiding voor voettekst 5">
            <a:extLst>
              <a:ext uri="{FF2B5EF4-FFF2-40B4-BE49-F238E27FC236}">
                <a16:creationId xmlns:a16="http://schemas.microsoft.com/office/drawing/2014/main" id="{2C827AF8-0CBB-73A9-BEEC-500049E8E497}"/>
              </a:ext>
            </a:extLst>
          </p:cNvPr>
          <p:cNvSpPr>
            <a:spLocks noGrp="1"/>
          </p:cNvSpPr>
          <p:nvPr>
            <p:ph type="ftr" sz="quarter" idx="11"/>
          </p:nvPr>
        </p:nvSpPr>
        <p:spPr>
          <a:xfrm>
            <a:off x="711200" y="6381750"/>
            <a:ext cx="4114800" cy="365125"/>
          </a:xfrm>
        </p:spPr>
        <p:txBody>
          <a:bodyPr/>
          <a:lstStyle/>
          <a:p>
            <a:r>
              <a:rPr lang="nl-NL"/>
              <a:t>Voorbeeld voettekst | </a:t>
            </a:r>
            <a:fld id="{9C150A2E-50C5-B044-AC69-E50F3A48D57A}" type="datetime1">
              <a:rPr lang="nl-NL" smtClean="0"/>
              <a:pPr/>
              <a:t>6-2-2026</a:t>
            </a:fld>
            <a:endParaRPr lang="nl-NL" dirty="0"/>
          </a:p>
        </p:txBody>
      </p:sp>
    </p:spTree>
    <p:extLst>
      <p:ext uri="{BB962C8B-B14F-4D97-AF65-F5344CB8AC3E}">
        <p14:creationId xmlns:p14="http://schemas.microsoft.com/office/powerpoint/2010/main" val="1974330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Een kolom - onderzoek">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solidFill>
                  <a:srgbClr val="009CB4"/>
                </a:solidFill>
              </a:defRPr>
            </a:lvl1pPr>
          </a:lstStyle>
          <a:p>
            <a:r>
              <a:rPr lang="nl-NL" dirty="0"/>
              <a:t>Hier de titel</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94944" y="2425655"/>
            <a:ext cx="10744200"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dirty="0"/>
              <a:t>Hier een puntenlijst</a:t>
            </a:r>
          </a:p>
        </p:txBody>
      </p:sp>
      <p:sp>
        <p:nvSpPr>
          <p:cNvPr id="3" name="Tijdelijke aanduiding voor voettekst 5">
            <a:extLst>
              <a:ext uri="{FF2B5EF4-FFF2-40B4-BE49-F238E27FC236}">
                <a16:creationId xmlns:a16="http://schemas.microsoft.com/office/drawing/2014/main" id="{B5B476C1-1747-7A3D-9719-6076975F5457}"/>
              </a:ext>
            </a:extLst>
          </p:cNvPr>
          <p:cNvSpPr>
            <a:spLocks noGrp="1"/>
          </p:cNvSpPr>
          <p:nvPr>
            <p:ph type="ftr" sz="quarter" idx="11"/>
          </p:nvPr>
        </p:nvSpPr>
        <p:spPr>
          <a:xfrm>
            <a:off x="711200" y="6381750"/>
            <a:ext cx="4114800" cy="365125"/>
          </a:xfrm>
        </p:spPr>
        <p:txBody>
          <a:bodyPr/>
          <a:lstStyle/>
          <a:p>
            <a:r>
              <a:rPr lang="nl-NL"/>
              <a:t>Voorbeeld voettekst | </a:t>
            </a:r>
            <a:fld id="{9C150A2E-50C5-B044-AC69-E50F3A48D57A}" type="datetime1">
              <a:rPr lang="nl-NL" smtClean="0"/>
              <a:pPr/>
              <a:t>6-2-2026</a:t>
            </a:fld>
            <a:endParaRPr lang="nl-NL" dirty="0"/>
          </a:p>
        </p:txBody>
      </p:sp>
    </p:spTree>
    <p:extLst>
      <p:ext uri="{BB962C8B-B14F-4D97-AF65-F5344CB8AC3E}">
        <p14:creationId xmlns:p14="http://schemas.microsoft.com/office/powerpoint/2010/main" val="1310559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ekst en beeld - onderzoek">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439708"/>
            <a:ext cx="5346700" cy="646331"/>
          </a:xfrm>
        </p:spPr>
        <p:txBody>
          <a:bodyPr anchor="t" anchorCtr="0">
            <a:spAutoFit/>
          </a:bodyPr>
          <a:lstStyle>
            <a:lvl1pPr>
              <a:defRPr>
                <a:solidFill>
                  <a:srgbClr val="009CB4"/>
                </a:solidFill>
              </a:defRPr>
            </a:lvl1pPr>
          </a:lstStyle>
          <a:p>
            <a:r>
              <a:rPr lang="nl-NL" dirty="0"/>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2350009"/>
            <a:ext cx="5346700" cy="3559178"/>
          </a:xfrm>
          <a:prstGeom prst="rect">
            <a:avLst/>
          </a:prstGeom>
        </p:spPr>
        <p:txBody>
          <a:bodyPr/>
          <a:lstStyle>
            <a:lvl1pPr marL="0" indent="0">
              <a:lnSpc>
                <a:spcPct val="125000"/>
              </a:lnSpc>
              <a:spcBef>
                <a:spcPts val="0"/>
              </a:spcBef>
              <a:buFont typeface="Arial" panose="020B0604020202020204" pitchFamily="34" charset="0"/>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361113" y="1543665"/>
            <a:ext cx="5054600" cy="4365521"/>
          </a:xfrm>
          <a:prstGeom prst="rect">
            <a:avLst/>
          </a:prstGeom>
          <a:blipFill>
            <a:blip r:embed="rId2"/>
            <a:stretch>
              <a:fillRect/>
            </a:stretch>
          </a:blipFill>
        </p:spPr>
        <p:txBody>
          <a:bodyPr/>
          <a:lstStyle>
            <a:lvl1pPr>
              <a:defRPr>
                <a:noFill/>
              </a:defRPr>
            </a:lvl1pPr>
          </a:lstStyle>
          <a:p>
            <a:r>
              <a:rPr lang="nl-NL"/>
              <a:t>Klik op het pictogram als u een afbeelding wilt toevoegen</a:t>
            </a:r>
          </a:p>
        </p:txBody>
      </p:sp>
      <p:sp>
        <p:nvSpPr>
          <p:cNvPr id="4" name="Tijdelijke aanduiding voor voettekst 5">
            <a:extLst>
              <a:ext uri="{FF2B5EF4-FFF2-40B4-BE49-F238E27FC236}">
                <a16:creationId xmlns:a16="http://schemas.microsoft.com/office/drawing/2014/main" id="{D60B56DC-A5DA-1FC3-9CD3-CD6390AC99E7}"/>
              </a:ext>
            </a:extLst>
          </p:cNvPr>
          <p:cNvSpPr>
            <a:spLocks noGrp="1"/>
          </p:cNvSpPr>
          <p:nvPr>
            <p:ph type="ftr" sz="quarter" idx="11"/>
          </p:nvPr>
        </p:nvSpPr>
        <p:spPr>
          <a:xfrm>
            <a:off x="711200" y="6381750"/>
            <a:ext cx="4114800" cy="365125"/>
          </a:xfrm>
        </p:spPr>
        <p:txBody>
          <a:bodyPr/>
          <a:lstStyle/>
          <a:p>
            <a:r>
              <a:rPr lang="nl-NL"/>
              <a:t>Voorbeeld voettekst | </a:t>
            </a:r>
            <a:fld id="{9C150A2E-50C5-B044-AC69-E50F3A48D57A}" type="datetime1">
              <a:rPr lang="nl-NL" smtClean="0"/>
              <a:pPr/>
              <a:t>6-2-2026</a:t>
            </a:fld>
            <a:endParaRPr lang="nl-NL" dirty="0"/>
          </a:p>
        </p:txBody>
      </p:sp>
    </p:spTree>
    <p:extLst>
      <p:ext uri="{BB962C8B-B14F-4D97-AF65-F5344CB8AC3E}">
        <p14:creationId xmlns:p14="http://schemas.microsoft.com/office/powerpoint/2010/main" val="4074592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taand kleurvlak - onderzoek">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77FC29EB-7314-49D1-BCCF-0C1FC9DD7AFF}"/>
              </a:ext>
            </a:extLst>
          </p:cNvPr>
          <p:cNvSpPr/>
          <p:nvPr/>
        </p:nvSpPr>
        <p:spPr>
          <a:xfrm>
            <a:off x="0" y="1540932"/>
            <a:ext cx="6096000" cy="4722439"/>
          </a:xfrm>
          <a:prstGeom prst="rect">
            <a:avLst/>
          </a:prstGeom>
          <a:solidFill>
            <a:srgbClr val="009C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47700" y="2705101"/>
            <a:ext cx="5359400" cy="3204086"/>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096000" y="1540933"/>
            <a:ext cx="6096000" cy="4722440"/>
          </a:xfrm>
          <a:prstGeom prst="rect">
            <a:avLst/>
          </a:prstGeom>
          <a:blipFill>
            <a:blip r:embed="rId2"/>
            <a:stretch>
              <a:fillRect/>
            </a:stretch>
          </a:blipFill>
        </p:spPr>
        <p:txBody>
          <a:bodyPr/>
          <a:lstStyle>
            <a:lvl1pPr>
              <a:defRPr>
                <a:noFill/>
              </a:defRPr>
            </a:lvl1pPr>
          </a:lstStyle>
          <a:p>
            <a:r>
              <a:rPr lang="nl-NL"/>
              <a:t>Klik op het pictogram als u een afbeelding wilt toevoegen</a:t>
            </a:r>
            <a:endParaRPr lang="nl-NL" dirty="0"/>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0" y="1884145"/>
            <a:ext cx="5346700" cy="646331"/>
          </a:xfrm>
        </p:spPr>
        <p:txBody>
          <a:bodyPr anchor="t" anchorCtr="0">
            <a:spAutoFit/>
          </a:bodyPr>
          <a:lstStyle>
            <a:lvl1pPr>
              <a:defRPr>
                <a:solidFill>
                  <a:schemeClr val="bg1"/>
                </a:solidFill>
              </a:defRPr>
            </a:lvl1pPr>
          </a:lstStyle>
          <a:p>
            <a:r>
              <a:rPr lang="nl-NL" dirty="0"/>
              <a:t>Hier de titel</a:t>
            </a:r>
          </a:p>
        </p:txBody>
      </p:sp>
      <p:sp>
        <p:nvSpPr>
          <p:cNvPr id="4" name="Tijdelijke aanduiding voor voettekst 5">
            <a:extLst>
              <a:ext uri="{FF2B5EF4-FFF2-40B4-BE49-F238E27FC236}">
                <a16:creationId xmlns:a16="http://schemas.microsoft.com/office/drawing/2014/main" id="{EF40C16E-8C0C-BBF4-F8EF-9229B41B76A1}"/>
              </a:ext>
            </a:extLst>
          </p:cNvPr>
          <p:cNvSpPr>
            <a:spLocks noGrp="1"/>
          </p:cNvSpPr>
          <p:nvPr>
            <p:ph type="ftr" sz="quarter" idx="11"/>
          </p:nvPr>
        </p:nvSpPr>
        <p:spPr>
          <a:xfrm>
            <a:off x="711200" y="6381750"/>
            <a:ext cx="4114800" cy="365125"/>
          </a:xfrm>
        </p:spPr>
        <p:txBody>
          <a:bodyPr/>
          <a:lstStyle/>
          <a:p>
            <a:r>
              <a:rPr lang="nl-NL"/>
              <a:t>Voorbeeld voettekst | </a:t>
            </a:r>
            <a:fld id="{9C150A2E-50C5-B044-AC69-E50F3A48D57A}" type="datetime1">
              <a:rPr lang="nl-NL" smtClean="0"/>
              <a:pPr/>
              <a:t>6-2-2026</a:t>
            </a:fld>
            <a:endParaRPr lang="nl-NL" dirty="0"/>
          </a:p>
        </p:txBody>
      </p:sp>
      <p:sp>
        <p:nvSpPr>
          <p:cNvPr id="5" name="Rechthoek 4">
            <a:extLst>
              <a:ext uri="{FF2B5EF4-FFF2-40B4-BE49-F238E27FC236}">
                <a16:creationId xmlns:a16="http://schemas.microsoft.com/office/drawing/2014/main" id="{DC0B1D39-7BCB-7F3C-484B-095EE57A2F6D}"/>
              </a:ext>
            </a:extLst>
          </p:cNvPr>
          <p:cNvSpPr/>
          <p:nvPr userDrawn="1"/>
        </p:nvSpPr>
        <p:spPr>
          <a:xfrm>
            <a:off x="0" y="1540932"/>
            <a:ext cx="6096000" cy="4722439"/>
          </a:xfrm>
          <a:prstGeom prst="rect">
            <a:avLst/>
          </a:prstGeom>
          <a:solidFill>
            <a:srgbClr val="009C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968819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Liggend kleurvlak - onderzoek">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77FC29EB-7314-49D1-BCCF-0C1FC9DD7AFF}"/>
              </a:ext>
            </a:extLst>
          </p:cNvPr>
          <p:cNvSpPr/>
          <p:nvPr/>
        </p:nvSpPr>
        <p:spPr>
          <a:xfrm>
            <a:off x="0" y="4360985"/>
            <a:ext cx="12192000" cy="1900987"/>
          </a:xfrm>
          <a:prstGeom prst="rect">
            <a:avLst/>
          </a:prstGeom>
          <a:solidFill>
            <a:srgbClr val="009C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57224" y="4591050"/>
            <a:ext cx="5438775" cy="1428750"/>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096000" y="1543050"/>
            <a:ext cx="6096000" cy="2816537"/>
          </a:xfrm>
          <a:prstGeom prst="rect">
            <a:avLst/>
          </a:prstGeom>
          <a:blipFill>
            <a:blip r:embed="rId2"/>
            <a:stretch>
              <a:fillRect/>
            </a:stretch>
          </a:blipFill>
        </p:spPr>
        <p:txBody>
          <a:bodyPr/>
          <a:lstStyle>
            <a:lvl1pPr>
              <a:defRPr>
                <a:noFill/>
              </a:defRPr>
            </a:lvl1pPr>
          </a:lstStyle>
          <a:p>
            <a:r>
              <a:rPr lang="nl-NL"/>
              <a:t>Klik op het pictogram als u een afbeelding wilt toevoegen</a:t>
            </a:r>
            <a:endParaRPr lang="nl-NL" dirty="0"/>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0" y="1884145"/>
            <a:ext cx="5346700" cy="646331"/>
          </a:xfrm>
        </p:spPr>
        <p:txBody>
          <a:bodyPr anchor="t" anchorCtr="0">
            <a:spAutoFit/>
          </a:bodyPr>
          <a:lstStyle>
            <a:lvl1pPr>
              <a:defRPr>
                <a:solidFill>
                  <a:schemeClr val="bg1"/>
                </a:solidFill>
              </a:defRPr>
            </a:lvl1pPr>
          </a:lstStyle>
          <a:p>
            <a:r>
              <a:rPr lang="nl-NL" dirty="0"/>
              <a:t>Hier de titel</a:t>
            </a:r>
          </a:p>
        </p:txBody>
      </p:sp>
      <p:sp>
        <p:nvSpPr>
          <p:cNvPr id="10" name="Tijdelijke aanduiding voor afbeelding 8">
            <a:extLst>
              <a:ext uri="{FF2B5EF4-FFF2-40B4-BE49-F238E27FC236}">
                <a16:creationId xmlns:a16="http://schemas.microsoft.com/office/drawing/2014/main" id="{2567F586-9BCF-4F4E-9B12-659A83DECC0E}"/>
              </a:ext>
            </a:extLst>
          </p:cNvPr>
          <p:cNvSpPr>
            <a:spLocks noGrp="1"/>
          </p:cNvSpPr>
          <p:nvPr>
            <p:ph type="pic" sz="quarter" idx="13"/>
          </p:nvPr>
        </p:nvSpPr>
        <p:spPr>
          <a:xfrm>
            <a:off x="0" y="1543050"/>
            <a:ext cx="6096000" cy="2816537"/>
          </a:xfrm>
          <a:prstGeom prst="rect">
            <a:avLst/>
          </a:prstGeom>
          <a:blipFill>
            <a:blip r:embed="rId3"/>
            <a:stretch>
              <a:fillRect/>
            </a:stretch>
          </a:blipFill>
        </p:spPr>
        <p:txBody>
          <a:bodyPr/>
          <a:lstStyle>
            <a:lvl1pPr>
              <a:defRPr>
                <a:noFill/>
              </a:defRPr>
            </a:lvl1pPr>
          </a:lstStyle>
          <a:p>
            <a:r>
              <a:rPr lang="nl-NL"/>
              <a:t>Klik op het pictogram als u een afbeelding wilt toevoegen</a:t>
            </a:r>
            <a:endParaRPr lang="nl-NL" dirty="0"/>
          </a:p>
        </p:txBody>
      </p:sp>
      <p:sp>
        <p:nvSpPr>
          <p:cNvPr id="11" name="Tijdelijke aanduiding voor inhoud 2">
            <a:extLst>
              <a:ext uri="{FF2B5EF4-FFF2-40B4-BE49-F238E27FC236}">
                <a16:creationId xmlns:a16="http://schemas.microsoft.com/office/drawing/2014/main" id="{0E57F8D3-B0E4-4983-AE22-66D32A275319}"/>
              </a:ext>
            </a:extLst>
          </p:cNvPr>
          <p:cNvSpPr>
            <a:spLocks noGrp="1"/>
          </p:cNvSpPr>
          <p:nvPr>
            <p:ph sz="half" idx="14" hasCustomPrompt="1"/>
          </p:nvPr>
        </p:nvSpPr>
        <p:spPr>
          <a:xfrm>
            <a:off x="6296024" y="4600575"/>
            <a:ext cx="5438775" cy="1428750"/>
          </a:xfrm>
          <a:prstGeom prst="rect">
            <a:avLst/>
          </a:prstGeom>
        </p:spPr>
        <p:txBody>
          <a:bodyPr/>
          <a:lstStyle>
            <a:lvl1pPr marL="342900" indent="-342900">
              <a:lnSpc>
                <a:spcPct val="125000"/>
              </a:lnSpc>
              <a:spcBef>
                <a:spcPts val="0"/>
              </a:spcBef>
              <a:buFont typeface="Arial" panose="020B0604020202020204" pitchFamily="34" charset="0"/>
              <a:buChar char="•"/>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puntenlijst</a:t>
            </a:r>
          </a:p>
        </p:txBody>
      </p:sp>
      <p:sp>
        <p:nvSpPr>
          <p:cNvPr id="4" name="Tijdelijke aanduiding voor voettekst 5">
            <a:extLst>
              <a:ext uri="{FF2B5EF4-FFF2-40B4-BE49-F238E27FC236}">
                <a16:creationId xmlns:a16="http://schemas.microsoft.com/office/drawing/2014/main" id="{84E80505-5806-FC2D-735A-2E84DE531229}"/>
              </a:ext>
            </a:extLst>
          </p:cNvPr>
          <p:cNvSpPr>
            <a:spLocks noGrp="1"/>
          </p:cNvSpPr>
          <p:nvPr>
            <p:ph type="ftr" sz="quarter" idx="11"/>
          </p:nvPr>
        </p:nvSpPr>
        <p:spPr>
          <a:xfrm>
            <a:off x="711200" y="6381750"/>
            <a:ext cx="4114800" cy="365125"/>
          </a:xfrm>
        </p:spPr>
        <p:txBody>
          <a:bodyPr/>
          <a:lstStyle/>
          <a:p>
            <a:r>
              <a:rPr lang="nl-NL"/>
              <a:t>Voorbeeld voettekst | </a:t>
            </a:r>
            <a:fld id="{9C150A2E-50C5-B044-AC69-E50F3A48D57A}" type="datetime1">
              <a:rPr lang="nl-NL" smtClean="0"/>
              <a:pPr/>
              <a:t>6-2-2026</a:t>
            </a:fld>
            <a:endParaRPr lang="nl-NL" dirty="0"/>
          </a:p>
        </p:txBody>
      </p:sp>
      <p:sp>
        <p:nvSpPr>
          <p:cNvPr id="5" name="Rechthoek 4">
            <a:extLst>
              <a:ext uri="{FF2B5EF4-FFF2-40B4-BE49-F238E27FC236}">
                <a16:creationId xmlns:a16="http://schemas.microsoft.com/office/drawing/2014/main" id="{9C664227-8EA4-0FD8-56B2-4F5300861C20}"/>
              </a:ext>
            </a:extLst>
          </p:cNvPr>
          <p:cNvSpPr/>
          <p:nvPr userDrawn="1"/>
        </p:nvSpPr>
        <p:spPr>
          <a:xfrm>
            <a:off x="0" y="4360985"/>
            <a:ext cx="12192000" cy="1900987"/>
          </a:xfrm>
          <a:prstGeom prst="rect">
            <a:avLst/>
          </a:prstGeom>
          <a:solidFill>
            <a:srgbClr val="009C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231465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elpagina - onderwijs">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333C430D-E413-4705-BF87-59067A65F4AD}"/>
              </a:ext>
            </a:extLst>
          </p:cNvPr>
          <p:cNvSpPr/>
          <p:nvPr/>
        </p:nvSpPr>
        <p:spPr>
          <a:xfrm>
            <a:off x="0" y="603738"/>
            <a:ext cx="12192000" cy="2825262"/>
          </a:xfrm>
          <a:prstGeom prst="rect">
            <a:avLst/>
          </a:prstGeom>
          <a:solidFill>
            <a:srgbClr val="6AB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a:extLst>
              <a:ext uri="{FF2B5EF4-FFF2-40B4-BE49-F238E27FC236}">
                <a16:creationId xmlns:a16="http://schemas.microsoft.com/office/drawing/2014/main" id="{5B1D3611-1177-48EA-A067-CEF0CDB42490}"/>
              </a:ext>
            </a:extLst>
          </p:cNvPr>
          <p:cNvSpPr>
            <a:spLocks noGrp="1"/>
          </p:cNvSpPr>
          <p:nvPr>
            <p:ph type="ctrTitle" hasCustomPrompt="1"/>
          </p:nvPr>
        </p:nvSpPr>
        <p:spPr>
          <a:xfrm>
            <a:off x="653143" y="1057047"/>
            <a:ext cx="10776857" cy="1152751"/>
          </a:xfrm>
        </p:spPr>
        <p:txBody>
          <a:bodyPr anchor="b">
            <a:normAutofit/>
          </a:bodyPr>
          <a:lstStyle>
            <a:lvl1pPr algn="l">
              <a:defRPr sz="5000" b="1">
                <a:solidFill>
                  <a:schemeClr val="bg1"/>
                </a:solidFill>
                <a:latin typeface="Trebuchet MS" panose="020B0603020202020204" pitchFamily="34" charset="0"/>
              </a:defRPr>
            </a:lvl1pPr>
          </a:lstStyle>
          <a:p>
            <a:r>
              <a:rPr lang="nl-NL" dirty="0"/>
              <a:t>Hier de titel</a:t>
            </a:r>
          </a:p>
        </p:txBody>
      </p:sp>
      <p:sp>
        <p:nvSpPr>
          <p:cNvPr id="3" name="Ondertitel 2">
            <a:extLst>
              <a:ext uri="{FF2B5EF4-FFF2-40B4-BE49-F238E27FC236}">
                <a16:creationId xmlns:a16="http://schemas.microsoft.com/office/drawing/2014/main" id="{3AC4A8E8-3E90-4C49-8DE9-AAB8EE459045}"/>
              </a:ext>
            </a:extLst>
          </p:cNvPr>
          <p:cNvSpPr>
            <a:spLocks noGrp="1"/>
          </p:cNvSpPr>
          <p:nvPr>
            <p:ph type="subTitle" idx="1" hasCustomPrompt="1"/>
          </p:nvPr>
        </p:nvSpPr>
        <p:spPr>
          <a:xfrm>
            <a:off x="674915" y="2340428"/>
            <a:ext cx="10776857" cy="653143"/>
          </a:xfrm>
          <a:prstGeom prst="rect">
            <a:avLst/>
          </a:prstGeom>
        </p:spPr>
        <p:txBody>
          <a:bodyPr>
            <a:normAutofit/>
          </a:bodyPr>
          <a:lstStyle>
            <a:lvl1pPr marL="0" indent="0" algn="l">
              <a:buNone/>
              <a:defRPr sz="3800" b="0">
                <a:solidFill>
                  <a:schemeClr val="bg1"/>
                </a:solidFill>
                <a:latin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Hier de subtitel</a:t>
            </a:r>
          </a:p>
        </p:txBody>
      </p:sp>
      <p:sp>
        <p:nvSpPr>
          <p:cNvPr id="15" name="Tijdelijke aanduiding voor afbeelding 14">
            <a:extLst>
              <a:ext uri="{FF2B5EF4-FFF2-40B4-BE49-F238E27FC236}">
                <a16:creationId xmlns:a16="http://schemas.microsoft.com/office/drawing/2014/main" id="{2DCE008E-4AC9-41CA-AD71-DCFAAF3FCE89}"/>
              </a:ext>
            </a:extLst>
          </p:cNvPr>
          <p:cNvSpPr>
            <a:spLocks noGrp="1"/>
          </p:cNvSpPr>
          <p:nvPr>
            <p:ph type="pic" sz="quarter" idx="10"/>
          </p:nvPr>
        </p:nvSpPr>
        <p:spPr>
          <a:xfrm>
            <a:off x="0" y="3429000"/>
            <a:ext cx="12192000" cy="3429000"/>
          </a:xfrm>
          <a:prstGeom prst="rect">
            <a:avLst/>
          </a:prstGeom>
          <a:blipFill>
            <a:blip r:embed="rId2"/>
            <a:stretch>
              <a:fillRect/>
            </a:stretch>
          </a:blipFill>
        </p:spPr>
        <p:txBody>
          <a:bodyPr/>
          <a:lstStyle>
            <a:lvl1pPr marL="0" indent="0">
              <a:buNone/>
              <a:defRPr>
                <a:noFill/>
              </a:defRPr>
            </a:lvl1pPr>
          </a:lstStyle>
          <a:p>
            <a:r>
              <a:rPr lang="nl-NL"/>
              <a:t>Klik op het pictogram als u een afbeelding wilt toevoegen</a:t>
            </a:r>
            <a:endParaRPr lang="nl-NL" dirty="0"/>
          </a:p>
        </p:txBody>
      </p:sp>
      <p:pic>
        <p:nvPicPr>
          <p:cNvPr id="4" name="Graphic 3">
            <a:extLst>
              <a:ext uri="{FF2B5EF4-FFF2-40B4-BE49-F238E27FC236}">
                <a16:creationId xmlns:a16="http://schemas.microsoft.com/office/drawing/2014/main" id="{087B2ADF-59C0-A9EC-5CFA-F7D6C3210257}"/>
              </a:ext>
            </a:extLst>
          </p:cNvPr>
          <p:cNvPicPr>
            <a:picLocks noChangeAspect="1"/>
          </p:cNvPicPr>
          <p:nvPr/>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97294" y="-166944"/>
            <a:ext cx="3597412" cy="1158676"/>
          </a:xfrm>
          <a:prstGeom prst="rect">
            <a:avLst/>
          </a:prstGeom>
        </p:spPr>
      </p:pic>
      <p:sp>
        <p:nvSpPr>
          <p:cNvPr id="5" name="Rechthoek 4">
            <a:extLst>
              <a:ext uri="{FF2B5EF4-FFF2-40B4-BE49-F238E27FC236}">
                <a16:creationId xmlns:a16="http://schemas.microsoft.com/office/drawing/2014/main" id="{E14E80DF-7083-EA30-8F6B-CBF4B4B75DA0}"/>
              </a:ext>
            </a:extLst>
          </p:cNvPr>
          <p:cNvSpPr/>
          <p:nvPr userDrawn="1"/>
        </p:nvSpPr>
        <p:spPr>
          <a:xfrm>
            <a:off x="0" y="603738"/>
            <a:ext cx="12192000" cy="2825262"/>
          </a:xfrm>
          <a:prstGeom prst="rect">
            <a:avLst/>
          </a:prstGeom>
          <a:solidFill>
            <a:srgbClr val="6AB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6" name="Graphic 5">
            <a:extLst>
              <a:ext uri="{FF2B5EF4-FFF2-40B4-BE49-F238E27FC236}">
                <a16:creationId xmlns:a16="http://schemas.microsoft.com/office/drawing/2014/main" id="{36556FF1-51ED-714A-F052-0D590D06C36C}"/>
              </a:ext>
            </a:extLst>
          </p:cNvPr>
          <p:cNvPicPr>
            <a:picLocks noChangeAspect="1"/>
          </p:cNvPicPr>
          <p:nvPr userDrawn="1"/>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97294" y="-166944"/>
            <a:ext cx="3597412" cy="1158676"/>
          </a:xfrm>
          <a:prstGeom prst="rect">
            <a:avLst/>
          </a:prstGeom>
        </p:spPr>
      </p:pic>
    </p:spTree>
    <p:extLst>
      <p:ext uri="{BB962C8B-B14F-4D97-AF65-F5344CB8AC3E}">
        <p14:creationId xmlns:p14="http://schemas.microsoft.com/office/powerpoint/2010/main" val="3681209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wee kolommen - onderwij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solidFill>
                  <a:srgbClr val="6AB650"/>
                </a:solidFill>
              </a:defRPr>
            </a:lvl1pPr>
          </a:lstStyle>
          <a:p>
            <a:r>
              <a:rPr lang="nl-NL" dirty="0"/>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2425655"/>
            <a:ext cx="5346700" cy="3751308"/>
          </a:xfrm>
          <a:prstGeom prst="rect">
            <a:avLst/>
          </a:prstGeom>
        </p:spPr>
        <p:txBody>
          <a:bodyPr/>
          <a:lstStyle>
            <a:lvl1pPr marL="0" indent="0">
              <a:lnSpc>
                <a:spcPct val="125000"/>
              </a:lnSpc>
              <a:spcBef>
                <a:spcPts val="0"/>
              </a:spcBef>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291072" y="2425655"/>
            <a:ext cx="5148072"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dirty="0"/>
              <a:t>Hier een puntenlijst</a:t>
            </a:r>
          </a:p>
        </p:txBody>
      </p:sp>
      <p:sp>
        <p:nvSpPr>
          <p:cNvPr id="5" name="Tijdelijke aanduiding voor voettekst 5">
            <a:extLst>
              <a:ext uri="{FF2B5EF4-FFF2-40B4-BE49-F238E27FC236}">
                <a16:creationId xmlns:a16="http://schemas.microsoft.com/office/drawing/2014/main" id="{D69623A2-42AB-8EDA-DD34-0C70AEE9C9CC}"/>
              </a:ext>
            </a:extLst>
          </p:cNvPr>
          <p:cNvSpPr>
            <a:spLocks noGrp="1"/>
          </p:cNvSpPr>
          <p:nvPr>
            <p:ph type="ftr" sz="quarter" idx="11"/>
          </p:nvPr>
        </p:nvSpPr>
        <p:spPr>
          <a:xfrm>
            <a:off x="711200" y="6381750"/>
            <a:ext cx="4114800" cy="365125"/>
          </a:xfrm>
        </p:spPr>
        <p:txBody>
          <a:bodyPr/>
          <a:lstStyle/>
          <a:p>
            <a:r>
              <a:rPr lang="nl-NL"/>
              <a:t>Voorbeeld voettekst | </a:t>
            </a:r>
            <a:fld id="{9C150A2E-50C5-B044-AC69-E50F3A48D57A}" type="datetime1">
              <a:rPr lang="nl-NL" smtClean="0"/>
              <a:pPr/>
              <a:t>6-2-2026</a:t>
            </a:fld>
            <a:endParaRPr lang="nl-NL" dirty="0"/>
          </a:p>
        </p:txBody>
      </p:sp>
    </p:spTree>
    <p:extLst>
      <p:ext uri="{BB962C8B-B14F-4D97-AF65-F5344CB8AC3E}">
        <p14:creationId xmlns:p14="http://schemas.microsoft.com/office/powerpoint/2010/main" val="3779782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Een kolom - onderwij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solidFill>
                  <a:srgbClr val="6AB650"/>
                </a:solidFill>
              </a:defRPr>
            </a:lvl1pPr>
          </a:lstStyle>
          <a:p>
            <a:r>
              <a:rPr lang="nl-NL" dirty="0"/>
              <a:t>Hier de titel</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94944" y="2425655"/>
            <a:ext cx="10744200"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dirty="0"/>
              <a:t>Hier een puntenlijst</a:t>
            </a:r>
          </a:p>
        </p:txBody>
      </p:sp>
      <p:sp>
        <p:nvSpPr>
          <p:cNvPr id="3" name="Tijdelijke aanduiding voor voettekst 5">
            <a:extLst>
              <a:ext uri="{FF2B5EF4-FFF2-40B4-BE49-F238E27FC236}">
                <a16:creationId xmlns:a16="http://schemas.microsoft.com/office/drawing/2014/main" id="{EF31B393-17A7-AC7B-59BA-6AFBCF7C825B}"/>
              </a:ext>
            </a:extLst>
          </p:cNvPr>
          <p:cNvSpPr>
            <a:spLocks noGrp="1"/>
          </p:cNvSpPr>
          <p:nvPr>
            <p:ph type="ftr" sz="quarter" idx="11"/>
          </p:nvPr>
        </p:nvSpPr>
        <p:spPr>
          <a:xfrm>
            <a:off x="711200" y="6381750"/>
            <a:ext cx="4114800" cy="365125"/>
          </a:xfrm>
        </p:spPr>
        <p:txBody>
          <a:bodyPr/>
          <a:lstStyle/>
          <a:p>
            <a:r>
              <a:rPr lang="nl-NL"/>
              <a:t>Voorbeeld voettekst | </a:t>
            </a:r>
            <a:fld id="{9C150A2E-50C5-B044-AC69-E50F3A48D57A}" type="datetime1">
              <a:rPr lang="nl-NL" smtClean="0"/>
              <a:pPr/>
              <a:t>6-2-2026</a:t>
            </a:fld>
            <a:endParaRPr lang="nl-NL" dirty="0"/>
          </a:p>
        </p:txBody>
      </p:sp>
    </p:spTree>
    <p:extLst>
      <p:ext uri="{BB962C8B-B14F-4D97-AF65-F5344CB8AC3E}">
        <p14:creationId xmlns:p14="http://schemas.microsoft.com/office/powerpoint/2010/main" val="609955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ekst en beeld - onderwij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439708"/>
            <a:ext cx="5346700" cy="646331"/>
          </a:xfrm>
        </p:spPr>
        <p:txBody>
          <a:bodyPr anchor="t" anchorCtr="0">
            <a:spAutoFit/>
          </a:bodyPr>
          <a:lstStyle>
            <a:lvl1pPr>
              <a:defRPr>
                <a:solidFill>
                  <a:srgbClr val="6AB650"/>
                </a:solidFill>
              </a:defRPr>
            </a:lvl1pPr>
          </a:lstStyle>
          <a:p>
            <a:r>
              <a:rPr lang="nl-NL" dirty="0"/>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2350009"/>
            <a:ext cx="5346700" cy="3559178"/>
          </a:xfrm>
          <a:prstGeom prst="rect">
            <a:avLst/>
          </a:prstGeom>
        </p:spPr>
        <p:txBody>
          <a:bodyPr/>
          <a:lstStyle>
            <a:lvl1pPr marL="0" indent="0">
              <a:lnSpc>
                <a:spcPct val="125000"/>
              </a:lnSpc>
              <a:spcBef>
                <a:spcPts val="0"/>
              </a:spcBef>
              <a:buFont typeface="Arial" panose="020B0604020202020204" pitchFamily="34" charset="0"/>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361113" y="1543665"/>
            <a:ext cx="5054600" cy="4365521"/>
          </a:xfrm>
          <a:prstGeom prst="rect">
            <a:avLst/>
          </a:prstGeom>
          <a:blipFill>
            <a:blip r:embed="rId2"/>
            <a:stretch>
              <a:fillRect/>
            </a:stretch>
          </a:blipFill>
        </p:spPr>
        <p:txBody>
          <a:bodyPr/>
          <a:lstStyle>
            <a:lvl1pPr>
              <a:defRPr>
                <a:noFill/>
              </a:defRPr>
            </a:lvl1pPr>
          </a:lstStyle>
          <a:p>
            <a:r>
              <a:rPr lang="nl-NL"/>
              <a:t>Klik op het pictogram als u een afbeelding wilt toevoegen</a:t>
            </a:r>
          </a:p>
        </p:txBody>
      </p:sp>
      <p:sp>
        <p:nvSpPr>
          <p:cNvPr id="4" name="Tijdelijke aanduiding voor voettekst 5">
            <a:extLst>
              <a:ext uri="{FF2B5EF4-FFF2-40B4-BE49-F238E27FC236}">
                <a16:creationId xmlns:a16="http://schemas.microsoft.com/office/drawing/2014/main" id="{D97B6A27-295A-25AD-605A-5DF79FFFC47C}"/>
              </a:ext>
            </a:extLst>
          </p:cNvPr>
          <p:cNvSpPr>
            <a:spLocks noGrp="1"/>
          </p:cNvSpPr>
          <p:nvPr>
            <p:ph type="ftr" sz="quarter" idx="11"/>
          </p:nvPr>
        </p:nvSpPr>
        <p:spPr>
          <a:xfrm>
            <a:off x="711200" y="6381750"/>
            <a:ext cx="4114800" cy="365125"/>
          </a:xfrm>
        </p:spPr>
        <p:txBody>
          <a:bodyPr/>
          <a:lstStyle/>
          <a:p>
            <a:r>
              <a:rPr lang="nl-NL"/>
              <a:t>Voorbeeld voettekst | </a:t>
            </a:r>
            <a:fld id="{9C150A2E-50C5-B044-AC69-E50F3A48D57A}" type="datetime1">
              <a:rPr lang="nl-NL" smtClean="0"/>
              <a:pPr/>
              <a:t>6-2-2026</a:t>
            </a:fld>
            <a:endParaRPr lang="nl-NL" dirty="0"/>
          </a:p>
        </p:txBody>
      </p:sp>
    </p:spTree>
    <p:extLst>
      <p:ext uri="{BB962C8B-B14F-4D97-AF65-F5344CB8AC3E}">
        <p14:creationId xmlns:p14="http://schemas.microsoft.com/office/powerpoint/2010/main" val="4082629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pagina - onderzoek">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333C430D-E413-4705-BF87-59067A65F4AD}"/>
              </a:ext>
            </a:extLst>
          </p:cNvPr>
          <p:cNvSpPr/>
          <p:nvPr userDrawn="1"/>
        </p:nvSpPr>
        <p:spPr>
          <a:xfrm>
            <a:off x="0" y="603738"/>
            <a:ext cx="12192000" cy="2825262"/>
          </a:xfrm>
          <a:prstGeom prst="rect">
            <a:avLst/>
          </a:prstGeom>
          <a:solidFill>
            <a:srgbClr val="009C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a:extLst>
              <a:ext uri="{FF2B5EF4-FFF2-40B4-BE49-F238E27FC236}">
                <a16:creationId xmlns:a16="http://schemas.microsoft.com/office/drawing/2014/main" id="{5B1D3611-1177-48EA-A067-CEF0CDB42490}"/>
              </a:ext>
            </a:extLst>
          </p:cNvPr>
          <p:cNvSpPr>
            <a:spLocks noGrp="1"/>
          </p:cNvSpPr>
          <p:nvPr>
            <p:ph type="ctrTitle" hasCustomPrompt="1"/>
          </p:nvPr>
        </p:nvSpPr>
        <p:spPr>
          <a:xfrm>
            <a:off x="653143" y="1057047"/>
            <a:ext cx="10776857" cy="1152751"/>
          </a:xfrm>
        </p:spPr>
        <p:txBody>
          <a:bodyPr anchor="b">
            <a:normAutofit/>
          </a:bodyPr>
          <a:lstStyle>
            <a:lvl1pPr algn="l">
              <a:defRPr sz="5000" b="1">
                <a:solidFill>
                  <a:schemeClr val="bg1"/>
                </a:solidFill>
                <a:latin typeface="Trebuchet MS" panose="020B0603020202020204" pitchFamily="34" charset="0"/>
              </a:defRPr>
            </a:lvl1pPr>
          </a:lstStyle>
          <a:p>
            <a:r>
              <a:rPr lang="nl-NL" dirty="0"/>
              <a:t>Hier de titel</a:t>
            </a:r>
          </a:p>
        </p:txBody>
      </p:sp>
      <p:sp>
        <p:nvSpPr>
          <p:cNvPr id="3" name="Ondertitel 2">
            <a:extLst>
              <a:ext uri="{FF2B5EF4-FFF2-40B4-BE49-F238E27FC236}">
                <a16:creationId xmlns:a16="http://schemas.microsoft.com/office/drawing/2014/main" id="{3AC4A8E8-3E90-4C49-8DE9-AAB8EE459045}"/>
              </a:ext>
            </a:extLst>
          </p:cNvPr>
          <p:cNvSpPr>
            <a:spLocks noGrp="1"/>
          </p:cNvSpPr>
          <p:nvPr>
            <p:ph type="subTitle" idx="1" hasCustomPrompt="1"/>
          </p:nvPr>
        </p:nvSpPr>
        <p:spPr>
          <a:xfrm>
            <a:off x="674915" y="2340428"/>
            <a:ext cx="10776857" cy="653143"/>
          </a:xfrm>
          <a:prstGeom prst="rect">
            <a:avLst/>
          </a:prstGeom>
        </p:spPr>
        <p:txBody>
          <a:bodyPr>
            <a:normAutofit/>
          </a:bodyPr>
          <a:lstStyle>
            <a:lvl1pPr marL="0" indent="0" algn="l">
              <a:buNone/>
              <a:defRPr sz="3800" b="0">
                <a:solidFill>
                  <a:schemeClr val="bg1"/>
                </a:solidFill>
                <a:latin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Hier de subtitel</a:t>
            </a:r>
          </a:p>
        </p:txBody>
      </p:sp>
      <p:sp>
        <p:nvSpPr>
          <p:cNvPr id="15" name="Tijdelijke aanduiding voor afbeelding 14">
            <a:extLst>
              <a:ext uri="{FF2B5EF4-FFF2-40B4-BE49-F238E27FC236}">
                <a16:creationId xmlns:a16="http://schemas.microsoft.com/office/drawing/2014/main" id="{2DCE008E-4AC9-41CA-AD71-DCFAAF3FCE89}"/>
              </a:ext>
            </a:extLst>
          </p:cNvPr>
          <p:cNvSpPr>
            <a:spLocks noGrp="1"/>
          </p:cNvSpPr>
          <p:nvPr>
            <p:ph type="pic" sz="quarter" idx="10"/>
          </p:nvPr>
        </p:nvSpPr>
        <p:spPr>
          <a:xfrm>
            <a:off x="0" y="3429000"/>
            <a:ext cx="12192000" cy="3429000"/>
          </a:xfrm>
          <a:prstGeom prst="rect">
            <a:avLst/>
          </a:prstGeom>
          <a:blipFill>
            <a:blip r:embed="rId2"/>
            <a:stretch>
              <a:fillRect/>
            </a:stretch>
          </a:blipFill>
        </p:spPr>
        <p:txBody>
          <a:bodyPr/>
          <a:lstStyle>
            <a:lvl1pPr marL="0" indent="0">
              <a:buNone/>
              <a:defRPr>
                <a:noFill/>
              </a:defRPr>
            </a:lvl1pPr>
          </a:lstStyle>
          <a:p>
            <a:r>
              <a:rPr lang="nl-NL"/>
              <a:t>Klik op het pictogram als u een afbeelding wilt toevoegen</a:t>
            </a:r>
            <a:endParaRPr lang="nl-NL" dirty="0"/>
          </a:p>
        </p:txBody>
      </p:sp>
      <p:pic>
        <p:nvPicPr>
          <p:cNvPr id="4" name="Graphic 3">
            <a:extLst>
              <a:ext uri="{FF2B5EF4-FFF2-40B4-BE49-F238E27FC236}">
                <a16:creationId xmlns:a16="http://schemas.microsoft.com/office/drawing/2014/main" id="{125B8362-997B-ED88-C0D6-18E7F3D96D50}"/>
              </a:ext>
            </a:extLst>
          </p:cNvPr>
          <p:cNvPicPr>
            <a:picLocks noChangeAspect="1"/>
          </p:cNvPicPr>
          <p:nvPr userDrawn="1"/>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97294" y="-166944"/>
            <a:ext cx="3597412" cy="1158676"/>
          </a:xfrm>
          <a:prstGeom prst="rect">
            <a:avLst/>
          </a:prstGeom>
        </p:spPr>
      </p:pic>
    </p:spTree>
    <p:extLst>
      <p:ext uri="{BB962C8B-B14F-4D97-AF65-F5344CB8AC3E}">
        <p14:creationId xmlns:p14="http://schemas.microsoft.com/office/powerpoint/2010/main" val="3123308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taand kleurvlak - onderwijs">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59E529B3-AB90-4577-AB7E-9471B1A4493D}"/>
              </a:ext>
            </a:extLst>
          </p:cNvPr>
          <p:cNvSpPr/>
          <p:nvPr/>
        </p:nvSpPr>
        <p:spPr>
          <a:xfrm>
            <a:off x="0" y="6263370"/>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a:extLst>
              <a:ext uri="{FF2B5EF4-FFF2-40B4-BE49-F238E27FC236}">
                <a16:creationId xmlns:a16="http://schemas.microsoft.com/office/drawing/2014/main" id="{77FC29EB-7314-49D1-BCCF-0C1FC9DD7AFF}"/>
              </a:ext>
            </a:extLst>
          </p:cNvPr>
          <p:cNvSpPr/>
          <p:nvPr/>
        </p:nvSpPr>
        <p:spPr>
          <a:xfrm>
            <a:off x="0" y="1540932"/>
            <a:ext cx="6096000" cy="4722439"/>
          </a:xfrm>
          <a:prstGeom prst="rect">
            <a:avLst/>
          </a:prstGeom>
          <a:solidFill>
            <a:srgbClr val="6AB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47700" y="2705101"/>
            <a:ext cx="5359400" cy="3204086"/>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096000" y="1540933"/>
            <a:ext cx="6096000" cy="4722440"/>
          </a:xfrm>
          <a:prstGeom prst="rect">
            <a:avLst/>
          </a:prstGeom>
          <a:blipFill>
            <a:blip r:embed="rId2"/>
            <a:stretch>
              <a:fillRect/>
            </a:stretch>
          </a:blipFill>
        </p:spPr>
        <p:txBody>
          <a:bodyPr/>
          <a:lstStyle>
            <a:lvl1pPr>
              <a:defRPr>
                <a:noFill/>
              </a:defRPr>
            </a:lvl1pPr>
          </a:lstStyle>
          <a:p>
            <a:r>
              <a:rPr lang="nl-NL"/>
              <a:t>Klik op het pictogram als u een afbeelding wilt toevoegen</a:t>
            </a:r>
            <a:endParaRPr lang="nl-NL" dirty="0"/>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0" y="1884145"/>
            <a:ext cx="5346700" cy="646331"/>
          </a:xfrm>
        </p:spPr>
        <p:txBody>
          <a:bodyPr anchor="t" anchorCtr="0">
            <a:spAutoFit/>
          </a:bodyPr>
          <a:lstStyle>
            <a:lvl1pPr>
              <a:defRPr>
                <a:solidFill>
                  <a:schemeClr val="bg1"/>
                </a:solidFill>
              </a:defRPr>
            </a:lvl1pPr>
          </a:lstStyle>
          <a:p>
            <a:r>
              <a:rPr lang="nl-NL" dirty="0"/>
              <a:t>Hier de titel</a:t>
            </a:r>
          </a:p>
        </p:txBody>
      </p:sp>
      <p:sp>
        <p:nvSpPr>
          <p:cNvPr id="4" name="Tijdelijke aanduiding voor voettekst 5">
            <a:extLst>
              <a:ext uri="{FF2B5EF4-FFF2-40B4-BE49-F238E27FC236}">
                <a16:creationId xmlns:a16="http://schemas.microsoft.com/office/drawing/2014/main" id="{9B11FFEA-4698-330E-5AD7-A2A7D007ED40}"/>
              </a:ext>
            </a:extLst>
          </p:cNvPr>
          <p:cNvSpPr>
            <a:spLocks noGrp="1"/>
          </p:cNvSpPr>
          <p:nvPr>
            <p:ph type="ftr" sz="quarter" idx="11"/>
          </p:nvPr>
        </p:nvSpPr>
        <p:spPr>
          <a:xfrm>
            <a:off x="711200" y="6381750"/>
            <a:ext cx="4114800" cy="365125"/>
          </a:xfrm>
        </p:spPr>
        <p:txBody>
          <a:bodyPr/>
          <a:lstStyle/>
          <a:p>
            <a:r>
              <a:rPr lang="nl-NL"/>
              <a:t>Voorbeeld voettekst | </a:t>
            </a:r>
            <a:fld id="{9C150A2E-50C5-B044-AC69-E50F3A48D57A}" type="datetime1">
              <a:rPr lang="nl-NL" smtClean="0"/>
              <a:pPr/>
              <a:t>6-2-2026</a:t>
            </a:fld>
            <a:endParaRPr lang="nl-NL" dirty="0"/>
          </a:p>
        </p:txBody>
      </p:sp>
      <p:sp>
        <p:nvSpPr>
          <p:cNvPr id="5" name="Rechthoek 4">
            <a:extLst>
              <a:ext uri="{FF2B5EF4-FFF2-40B4-BE49-F238E27FC236}">
                <a16:creationId xmlns:a16="http://schemas.microsoft.com/office/drawing/2014/main" id="{5D1827EA-DF45-8E79-11A9-3266D3E1BB1C}"/>
              </a:ext>
            </a:extLst>
          </p:cNvPr>
          <p:cNvSpPr/>
          <p:nvPr userDrawn="1"/>
        </p:nvSpPr>
        <p:spPr>
          <a:xfrm>
            <a:off x="0" y="6263370"/>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5">
            <a:extLst>
              <a:ext uri="{FF2B5EF4-FFF2-40B4-BE49-F238E27FC236}">
                <a16:creationId xmlns:a16="http://schemas.microsoft.com/office/drawing/2014/main" id="{1AAC575E-15A6-281A-DF63-7DAFB7333ECF}"/>
              </a:ext>
            </a:extLst>
          </p:cNvPr>
          <p:cNvSpPr/>
          <p:nvPr userDrawn="1"/>
        </p:nvSpPr>
        <p:spPr>
          <a:xfrm>
            <a:off x="0" y="1540932"/>
            <a:ext cx="6096000" cy="4722439"/>
          </a:xfrm>
          <a:prstGeom prst="rect">
            <a:avLst/>
          </a:prstGeom>
          <a:solidFill>
            <a:srgbClr val="6AB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794392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Liggend kleurvlak - onderwijs">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77FC29EB-7314-49D1-BCCF-0C1FC9DD7AFF}"/>
              </a:ext>
            </a:extLst>
          </p:cNvPr>
          <p:cNvSpPr/>
          <p:nvPr/>
        </p:nvSpPr>
        <p:spPr>
          <a:xfrm>
            <a:off x="0" y="4360985"/>
            <a:ext cx="12192000" cy="1900987"/>
          </a:xfrm>
          <a:prstGeom prst="rect">
            <a:avLst/>
          </a:prstGeom>
          <a:solidFill>
            <a:srgbClr val="6AB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a:extLst>
              <a:ext uri="{FF2B5EF4-FFF2-40B4-BE49-F238E27FC236}">
                <a16:creationId xmlns:a16="http://schemas.microsoft.com/office/drawing/2014/main" id="{59E529B3-AB90-4577-AB7E-9471B1A4493D}"/>
              </a:ext>
            </a:extLst>
          </p:cNvPr>
          <p:cNvSpPr/>
          <p:nvPr/>
        </p:nvSpPr>
        <p:spPr>
          <a:xfrm>
            <a:off x="0" y="6263370"/>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57224" y="4591050"/>
            <a:ext cx="5438775" cy="1428750"/>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096000" y="1543050"/>
            <a:ext cx="6096000" cy="2816537"/>
          </a:xfrm>
          <a:prstGeom prst="rect">
            <a:avLst/>
          </a:prstGeom>
          <a:blipFill>
            <a:blip r:embed="rId2"/>
            <a:stretch>
              <a:fillRect/>
            </a:stretch>
          </a:blipFill>
        </p:spPr>
        <p:txBody>
          <a:bodyPr/>
          <a:lstStyle>
            <a:lvl1pPr>
              <a:defRPr>
                <a:noFill/>
              </a:defRPr>
            </a:lvl1pPr>
          </a:lstStyle>
          <a:p>
            <a:r>
              <a:rPr lang="nl-NL"/>
              <a:t>Klik op het pictogram als u een afbeelding wilt toevoegen</a:t>
            </a:r>
            <a:endParaRPr lang="nl-NL" dirty="0"/>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0" y="1884145"/>
            <a:ext cx="5346700" cy="646331"/>
          </a:xfrm>
        </p:spPr>
        <p:txBody>
          <a:bodyPr anchor="t" anchorCtr="0">
            <a:spAutoFit/>
          </a:bodyPr>
          <a:lstStyle>
            <a:lvl1pPr>
              <a:defRPr>
                <a:solidFill>
                  <a:schemeClr val="bg1"/>
                </a:solidFill>
              </a:defRPr>
            </a:lvl1pPr>
          </a:lstStyle>
          <a:p>
            <a:r>
              <a:rPr lang="nl-NL" dirty="0"/>
              <a:t>Hier de titel</a:t>
            </a:r>
          </a:p>
        </p:txBody>
      </p:sp>
      <p:sp>
        <p:nvSpPr>
          <p:cNvPr id="10" name="Tijdelijke aanduiding voor afbeelding 8">
            <a:extLst>
              <a:ext uri="{FF2B5EF4-FFF2-40B4-BE49-F238E27FC236}">
                <a16:creationId xmlns:a16="http://schemas.microsoft.com/office/drawing/2014/main" id="{2567F586-9BCF-4F4E-9B12-659A83DECC0E}"/>
              </a:ext>
            </a:extLst>
          </p:cNvPr>
          <p:cNvSpPr>
            <a:spLocks noGrp="1"/>
          </p:cNvSpPr>
          <p:nvPr>
            <p:ph type="pic" sz="quarter" idx="13"/>
          </p:nvPr>
        </p:nvSpPr>
        <p:spPr>
          <a:xfrm>
            <a:off x="0" y="1543050"/>
            <a:ext cx="6096000" cy="2816537"/>
          </a:xfrm>
          <a:prstGeom prst="rect">
            <a:avLst/>
          </a:prstGeom>
          <a:blipFill>
            <a:blip r:embed="rId3"/>
            <a:stretch>
              <a:fillRect/>
            </a:stretch>
          </a:blipFill>
        </p:spPr>
        <p:txBody>
          <a:bodyPr/>
          <a:lstStyle>
            <a:lvl1pPr>
              <a:defRPr>
                <a:noFill/>
              </a:defRPr>
            </a:lvl1pPr>
          </a:lstStyle>
          <a:p>
            <a:r>
              <a:rPr lang="nl-NL"/>
              <a:t>Klik op het pictogram als u een afbeelding wilt toevoegen</a:t>
            </a:r>
            <a:endParaRPr lang="nl-NL" dirty="0"/>
          </a:p>
        </p:txBody>
      </p:sp>
      <p:sp>
        <p:nvSpPr>
          <p:cNvPr id="11" name="Tijdelijke aanduiding voor inhoud 2">
            <a:extLst>
              <a:ext uri="{FF2B5EF4-FFF2-40B4-BE49-F238E27FC236}">
                <a16:creationId xmlns:a16="http://schemas.microsoft.com/office/drawing/2014/main" id="{0E57F8D3-B0E4-4983-AE22-66D32A275319}"/>
              </a:ext>
            </a:extLst>
          </p:cNvPr>
          <p:cNvSpPr>
            <a:spLocks noGrp="1"/>
          </p:cNvSpPr>
          <p:nvPr>
            <p:ph sz="half" idx="14" hasCustomPrompt="1"/>
          </p:nvPr>
        </p:nvSpPr>
        <p:spPr>
          <a:xfrm>
            <a:off x="6296024" y="4600575"/>
            <a:ext cx="5438775" cy="1428750"/>
          </a:xfrm>
          <a:prstGeom prst="rect">
            <a:avLst/>
          </a:prstGeom>
        </p:spPr>
        <p:txBody>
          <a:bodyPr/>
          <a:lstStyle>
            <a:lvl1pPr marL="342900" indent="-342900">
              <a:lnSpc>
                <a:spcPct val="125000"/>
              </a:lnSpc>
              <a:spcBef>
                <a:spcPts val="0"/>
              </a:spcBef>
              <a:buFont typeface="Arial" panose="020B0604020202020204" pitchFamily="34" charset="0"/>
              <a:buChar char="•"/>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puntenlijst</a:t>
            </a:r>
          </a:p>
        </p:txBody>
      </p:sp>
      <p:sp>
        <p:nvSpPr>
          <p:cNvPr id="4" name="Tijdelijke aanduiding voor voettekst 5">
            <a:extLst>
              <a:ext uri="{FF2B5EF4-FFF2-40B4-BE49-F238E27FC236}">
                <a16:creationId xmlns:a16="http://schemas.microsoft.com/office/drawing/2014/main" id="{F85633FE-30DF-42DB-3549-6EB735E7C9AF}"/>
              </a:ext>
            </a:extLst>
          </p:cNvPr>
          <p:cNvSpPr>
            <a:spLocks noGrp="1"/>
          </p:cNvSpPr>
          <p:nvPr>
            <p:ph type="ftr" sz="quarter" idx="11"/>
          </p:nvPr>
        </p:nvSpPr>
        <p:spPr>
          <a:xfrm>
            <a:off x="711200" y="6381750"/>
            <a:ext cx="4114800" cy="365125"/>
          </a:xfrm>
        </p:spPr>
        <p:txBody>
          <a:bodyPr/>
          <a:lstStyle/>
          <a:p>
            <a:r>
              <a:rPr lang="nl-NL"/>
              <a:t>Voorbeeld voettekst | </a:t>
            </a:r>
            <a:fld id="{9C150A2E-50C5-B044-AC69-E50F3A48D57A}" type="datetime1">
              <a:rPr lang="nl-NL" smtClean="0"/>
              <a:pPr/>
              <a:t>6-2-2026</a:t>
            </a:fld>
            <a:endParaRPr lang="nl-NL" dirty="0"/>
          </a:p>
        </p:txBody>
      </p:sp>
      <p:sp>
        <p:nvSpPr>
          <p:cNvPr id="5" name="Rechthoek 4">
            <a:extLst>
              <a:ext uri="{FF2B5EF4-FFF2-40B4-BE49-F238E27FC236}">
                <a16:creationId xmlns:a16="http://schemas.microsoft.com/office/drawing/2014/main" id="{6140625F-A5B4-01EA-E454-1F9BB8889442}"/>
              </a:ext>
            </a:extLst>
          </p:cNvPr>
          <p:cNvSpPr/>
          <p:nvPr userDrawn="1"/>
        </p:nvSpPr>
        <p:spPr>
          <a:xfrm>
            <a:off x="0" y="4360985"/>
            <a:ext cx="12192000" cy="1900987"/>
          </a:xfrm>
          <a:prstGeom prst="rect">
            <a:avLst/>
          </a:prstGeom>
          <a:solidFill>
            <a:srgbClr val="6AB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5">
            <a:extLst>
              <a:ext uri="{FF2B5EF4-FFF2-40B4-BE49-F238E27FC236}">
                <a16:creationId xmlns:a16="http://schemas.microsoft.com/office/drawing/2014/main" id="{708A9CA5-9E8F-92CF-95F6-0C1A688D1631}"/>
              </a:ext>
            </a:extLst>
          </p:cNvPr>
          <p:cNvSpPr/>
          <p:nvPr userDrawn="1"/>
        </p:nvSpPr>
        <p:spPr>
          <a:xfrm>
            <a:off x="0" y="6263370"/>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928610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elpagina - algemeen">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333C430D-E413-4705-BF87-59067A65F4AD}"/>
              </a:ext>
            </a:extLst>
          </p:cNvPr>
          <p:cNvSpPr/>
          <p:nvPr/>
        </p:nvSpPr>
        <p:spPr>
          <a:xfrm>
            <a:off x="0" y="603738"/>
            <a:ext cx="12192000" cy="2825262"/>
          </a:xfrm>
          <a:prstGeom prst="rect">
            <a:avLst/>
          </a:prstGeom>
          <a:solidFill>
            <a:srgbClr val="003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a:extLst>
              <a:ext uri="{FF2B5EF4-FFF2-40B4-BE49-F238E27FC236}">
                <a16:creationId xmlns:a16="http://schemas.microsoft.com/office/drawing/2014/main" id="{5B1D3611-1177-48EA-A067-CEF0CDB42490}"/>
              </a:ext>
            </a:extLst>
          </p:cNvPr>
          <p:cNvSpPr>
            <a:spLocks noGrp="1"/>
          </p:cNvSpPr>
          <p:nvPr>
            <p:ph type="ctrTitle" hasCustomPrompt="1"/>
          </p:nvPr>
        </p:nvSpPr>
        <p:spPr>
          <a:xfrm>
            <a:off x="653143" y="1057047"/>
            <a:ext cx="10776857" cy="1152751"/>
          </a:xfrm>
        </p:spPr>
        <p:txBody>
          <a:bodyPr anchor="b">
            <a:normAutofit/>
          </a:bodyPr>
          <a:lstStyle>
            <a:lvl1pPr algn="l">
              <a:defRPr sz="5000" b="1">
                <a:solidFill>
                  <a:schemeClr val="bg1"/>
                </a:solidFill>
                <a:latin typeface="Trebuchet MS" panose="020B0603020202020204" pitchFamily="34" charset="0"/>
              </a:defRPr>
            </a:lvl1pPr>
          </a:lstStyle>
          <a:p>
            <a:r>
              <a:rPr lang="nl-NL" dirty="0"/>
              <a:t>Hier de titel</a:t>
            </a:r>
          </a:p>
        </p:txBody>
      </p:sp>
      <p:sp>
        <p:nvSpPr>
          <p:cNvPr id="3" name="Ondertitel 2">
            <a:extLst>
              <a:ext uri="{FF2B5EF4-FFF2-40B4-BE49-F238E27FC236}">
                <a16:creationId xmlns:a16="http://schemas.microsoft.com/office/drawing/2014/main" id="{3AC4A8E8-3E90-4C49-8DE9-AAB8EE459045}"/>
              </a:ext>
            </a:extLst>
          </p:cNvPr>
          <p:cNvSpPr>
            <a:spLocks noGrp="1"/>
          </p:cNvSpPr>
          <p:nvPr>
            <p:ph type="subTitle" idx="1" hasCustomPrompt="1"/>
          </p:nvPr>
        </p:nvSpPr>
        <p:spPr>
          <a:xfrm>
            <a:off x="674915" y="2340428"/>
            <a:ext cx="10776857" cy="653143"/>
          </a:xfrm>
          <a:prstGeom prst="rect">
            <a:avLst/>
          </a:prstGeom>
        </p:spPr>
        <p:txBody>
          <a:bodyPr>
            <a:normAutofit/>
          </a:bodyPr>
          <a:lstStyle>
            <a:lvl1pPr marL="0" indent="0" algn="l">
              <a:buNone/>
              <a:defRPr sz="3800" b="0">
                <a:solidFill>
                  <a:schemeClr val="bg1"/>
                </a:solidFill>
                <a:latin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Hier de subtitel</a:t>
            </a:r>
          </a:p>
        </p:txBody>
      </p:sp>
      <p:sp>
        <p:nvSpPr>
          <p:cNvPr id="15" name="Tijdelijke aanduiding voor afbeelding 14">
            <a:extLst>
              <a:ext uri="{FF2B5EF4-FFF2-40B4-BE49-F238E27FC236}">
                <a16:creationId xmlns:a16="http://schemas.microsoft.com/office/drawing/2014/main" id="{2DCE008E-4AC9-41CA-AD71-DCFAAF3FCE89}"/>
              </a:ext>
            </a:extLst>
          </p:cNvPr>
          <p:cNvSpPr>
            <a:spLocks noGrp="1"/>
          </p:cNvSpPr>
          <p:nvPr>
            <p:ph type="pic" sz="quarter" idx="10"/>
          </p:nvPr>
        </p:nvSpPr>
        <p:spPr>
          <a:xfrm>
            <a:off x="0" y="3429000"/>
            <a:ext cx="12192000" cy="3429000"/>
          </a:xfrm>
          <a:prstGeom prst="rect">
            <a:avLst/>
          </a:prstGeom>
          <a:blipFill>
            <a:blip r:embed="rId2"/>
            <a:stretch>
              <a:fillRect/>
            </a:stretch>
          </a:blipFill>
        </p:spPr>
        <p:txBody>
          <a:bodyPr/>
          <a:lstStyle>
            <a:lvl1pPr marL="0" indent="0">
              <a:buNone/>
              <a:defRPr>
                <a:noFill/>
              </a:defRPr>
            </a:lvl1pPr>
          </a:lstStyle>
          <a:p>
            <a:r>
              <a:rPr lang="nl-NL"/>
              <a:t>Klik op het pictogram als u een afbeelding wilt toevoegen</a:t>
            </a:r>
            <a:endParaRPr lang="nl-NL" dirty="0"/>
          </a:p>
        </p:txBody>
      </p:sp>
      <p:pic>
        <p:nvPicPr>
          <p:cNvPr id="4" name="Graphic 3">
            <a:extLst>
              <a:ext uri="{FF2B5EF4-FFF2-40B4-BE49-F238E27FC236}">
                <a16:creationId xmlns:a16="http://schemas.microsoft.com/office/drawing/2014/main" id="{61A85A35-BF7D-67AF-48BC-AF53EF5485B1}"/>
              </a:ext>
            </a:extLst>
          </p:cNvPr>
          <p:cNvPicPr>
            <a:picLocks noChangeAspect="1"/>
          </p:cNvPicPr>
          <p:nvPr/>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97294" y="-166944"/>
            <a:ext cx="3597412" cy="1158676"/>
          </a:xfrm>
          <a:prstGeom prst="rect">
            <a:avLst/>
          </a:prstGeom>
        </p:spPr>
      </p:pic>
      <p:sp>
        <p:nvSpPr>
          <p:cNvPr id="5" name="Rechthoek 4">
            <a:extLst>
              <a:ext uri="{FF2B5EF4-FFF2-40B4-BE49-F238E27FC236}">
                <a16:creationId xmlns:a16="http://schemas.microsoft.com/office/drawing/2014/main" id="{A6421A1F-0F2B-E462-B059-E512C2C89B34}"/>
              </a:ext>
            </a:extLst>
          </p:cNvPr>
          <p:cNvSpPr/>
          <p:nvPr userDrawn="1"/>
        </p:nvSpPr>
        <p:spPr>
          <a:xfrm>
            <a:off x="0" y="603738"/>
            <a:ext cx="12192000" cy="2825262"/>
          </a:xfrm>
          <a:prstGeom prst="rect">
            <a:avLst/>
          </a:prstGeom>
          <a:solidFill>
            <a:srgbClr val="003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6" name="Graphic 5">
            <a:extLst>
              <a:ext uri="{FF2B5EF4-FFF2-40B4-BE49-F238E27FC236}">
                <a16:creationId xmlns:a16="http://schemas.microsoft.com/office/drawing/2014/main" id="{51CF01A8-C665-088C-05D4-58CC18605D68}"/>
              </a:ext>
            </a:extLst>
          </p:cNvPr>
          <p:cNvPicPr>
            <a:picLocks noChangeAspect="1"/>
          </p:cNvPicPr>
          <p:nvPr userDrawn="1"/>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97294" y="-166944"/>
            <a:ext cx="3597412" cy="1158676"/>
          </a:xfrm>
          <a:prstGeom prst="rect">
            <a:avLst/>
          </a:prstGeom>
        </p:spPr>
      </p:pic>
    </p:spTree>
    <p:extLst>
      <p:ext uri="{BB962C8B-B14F-4D97-AF65-F5344CB8AC3E}">
        <p14:creationId xmlns:p14="http://schemas.microsoft.com/office/powerpoint/2010/main" val="3875189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wee kolommen - algeme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solidFill>
                  <a:srgbClr val="003741"/>
                </a:solidFill>
              </a:defRPr>
            </a:lvl1pPr>
          </a:lstStyle>
          <a:p>
            <a:r>
              <a:rPr lang="nl-NL" dirty="0"/>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2425655"/>
            <a:ext cx="5346700" cy="3751308"/>
          </a:xfrm>
          <a:prstGeom prst="rect">
            <a:avLst/>
          </a:prstGeom>
        </p:spPr>
        <p:txBody>
          <a:bodyPr/>
          <a:lstStyle>
            <a:lvl1pPr marL="0" indent="0">
              <a:lnSpc>
                <a:spcPct val="125000"/>
              </a:lnSpc>
              <a:spcBef>
                <a:spcPts val="0"/>
              </a:spcBef>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291072" y="2425655"/>
            <a:ext cx="5148072"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dirty="0"/>
              <a:t>Hier een puntenlijst</a:t>
            </a:r>
          </a:p>
        </p:txBody>
      </p:sp>
      <p:sp>
        <p:nvSpPr>
          <p:cNvPr id="5" name="Tijdelijke aanduiding voor voettekst 5">
            <a:extLst>
              <a:ext uri="{FF2B5EF4-FFF2-40B4-BE49-F238E27FC236}">
                <a16:creationId xmlns:a16="http://schemas.microsoft.com/office/drawing/2014/main" id="{611C0332-EBC7-948B-E9F8-A0B73922761E}"/>
              </a:ext>
            </a:extLst>
          </p:cNvPr>
          <p:cNvSpPr>
            <a:spLocks noGrp="1"/>
          </p:cNvSpPr>
          <p:nvPr>
            <p:ph type="ftr" sz="quarter" idx="11"/>
          </p:nvPr>
        </p:nvSpPr>
        <p:spPr>
          <a:xfrm>
            <a:off x="711200" y="6381750"/>
            <a:ext cx="4114800" cy="365125"/>
          </a:xfrm>
        </p:spPr>
        <p:txBody>
          <a:bodyPr/>
          <a:lstStyle/>
          <a:p>
            <a:r>
              <a:rPr lang="nl-NL"/>
              <a:t>Voorbeeld voettekst | </a:t>
            </a:r>
            <a:fld id="{9C150A2E-50C5-B044-AC69-E50F3A48D57A}" type="datetime1">
              <a:rPr lang="nl-NL" smtClean="0"/>
              <a:pPr/>
              <a:t>6-2-2026</a:t>
            </a:fld>
            <a:endParaRPr lang="nl-NL" dirty="0"/>
          </a:p>
        </p:txBody>
      </p:sp>
    </p:spTree>
    <p:extLst>
      <p:ext uri="{BB962C8B-B14F-4D97-AF65-F5344CB8AC3E}">
        <p14:creationId xmlns:p14="http://schemas.microsoft.com/office/powerpoint/2010/main" val="69231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Een kolom - algeme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solidFill>
                  <a:srgbClr val="003741"/>
                </a:solidFill>
              </a:defRPr>
            </a:lvl1pPr>
          </a:lstStyle>
          <a:p>
            <a:r>
              <a:rPr lang="nl-NL" dirty="0"/>
              <a:t>Hier de titel</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94944" y="2425655"/>
            <a:ext cx="10744200"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dirty="0"/>
              <a:t>Hier een puntenlijst</a:t>
            </a:r>
          </a:p>
        </p:txBody>
      </p:sp>
      <p:sp>
        <p:nvSpPr>
          <p:cNvPr id="3" name="Tijdelijke aanduiding voor voettekst 5">
            <a:extLst>
              <a:ext uri="{FF2B5EF4-FFF2-40B4-BE49-F238E27FC236}">
                <a16:creationId xmlns:a16="http://schemas.microsoft.com/office/drawing/2014/main" id="{0BACBAF1-085D-35D7-CA65-93A233D26396}"/>
              </a:ext>
            </a:extLst>
          </p:cNvPr>
          <p:cNvSpPr>
            <a:spLocks noGrp="1"/>
          </p:cNvSpPr>
          <p:nvPr>
            <p:ph type="ftr" sz="quarter" idx="11"/>
          </p:nvPr>
        </p:nvSpPr>
        <p:spPr>
          <a:xfrm>
            <a:off x="711200" y="6381750"/>
            <a:ext cx="4114800" cy="365125"/>
          </a:xfrm>
        </p:spPr>
        <p:txBody>
          <a:bodyPr/>
          <a:lstStyle/>
          <a:p>
            <a:r>
              <a:rPr lang="nl-NL"/>
              <a:t>Voorbeeld voettekst | </a:t>
            </a:r>
            <a:fld id="{9C150A2E-50C5-B044-AC69-E50F3A48D57A}" type="datetime1">
              <a:rPr lang="nl-NL" smtClean="0"/>
              <a:pPr/>
              <a:t>6-2-2026</a:t>
            </a:fld>
            <a:endParaRPr lang="nl-NL" dirty="0"/>
          </a:p>
        </p:txBody>
      </p:sp>
    </p:spTree>
    <p:extLst>
      <p:ext uri="{BB962C8B-B14F-4D97-AF65-F5344CB8AC3E}">
        <p14:creationId xmlns:p14="http://schemas.microsoft.com/office/powerpoint/2010/main" val="1972033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ekst en beeld - algeme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439708"/>
            <a:ext cx="5346700" cy="646331"/>
          </a:xfrm>
        </p:spPr>
        <p:txBody>
          <a:bodyPr anchor="t" anchorCtr="0">
            <a:spAutoFit/>
          </a:bodyPr>
          <a:lstStyle>
            <a:lvl1pPr>
              <a:defRPr>
                <a:solidFill>
                  <a:srgbClr val="003741"/>
                </a:solidFill>
              </a:defRPr>
            </a:lvl1pPr>
          </a:lstStyle>
          <a:p>
            <a:r>
              <a:rPr lang="nl-NL" dirty="0"/>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2350009"/>
            <a:ext cx="5346700" cy="3559178"/>
          </a:xfrm>
          <a:prstGeom prst="rect">
            <a:avLst/>
          </a:prstGeom>
        </p:spPr>
        <p:txBody>
          <a:bodyPr/>
          <a:lstStyle>
            <a:lvl1pPr marL="0" indent="0">
              <a:lnSpc>
                <a:spcPct val="125000"/>
              </a:lnSpc>
              <a:spcBef>
                <a:spcPts val="0"/>
              </a:spcBef>
              <a:buFont typeface="Arial" panose="020B0604020202020204" pitchFamily="34" charset="0"/>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361113" y="1543665"/>
            <a:ext cx="5054600" cy="4365521"/>
          </a:xfrm>
          <a:prstGeom prst="rect">
            <a:avLst/>
          </a:prstGeom>
          <a:blipFill>
            <a:blip r:embed="rId2"/>
            <a:stretch>
              <a:fillRect/>
            </a:stretch>
          </a:blipFill>
        </p:spPr>
        <p:txBody>
          <a:bodyPr/>
          <a:lstStyle>
            <a:lvl1pPr>
              <a:defRPr>
                <a:noFill/>
              </a:defRPr>
            </a:lvl1pPr>
          </a:lstStyle>
          <a:p>
            <a:r>
              <a:rPr lang="nl-NL"/>
              <a:t>Klik op het pictogram als u een afbeelding wilt toevoegen</a:t>
            </a:r>
          </a:p>
        </p:txBody>
      </p:sp>
      <p:sp>
        <p:nvSpPr>
          <p:cNvPr id="4" name="Tijdelijke aanduiding voor voettekst 5">
            <a:extLst>
              <a:ext uri="{FF2B5EF4-FFF2-40B4-BE49-F238E27FC236}">
                <a16:creationId xmlns:a16="http://schemas.microsoft.com/office/drawing/2014/main" id="{469BAE57-81AB-DCC4-7273-A6BE4D5C46B6}"/>
              </a:ext>
            </a:extLst>
          </p:cNvPr>
          <p:cNvSpPr>
            <a:spLocks noGrp="1"/>
          </p:cNvSpPr>
          <p:nvPr>
            <p:ph type="ftr" sz="quarter" idx="11"/>
          </p:nvPr>
        </p:nvSpPr>
        <p:spPr>
          <a:xfrm>
            <a:off x="711200" y="6381750"/>
            <a:ext cx="4114800" cy="365125"/>
          </a:xfrm>
        </p:spPr>
        <p:txBody>
          <a:bodyPr/>
          <a:lstStyle/>
          <a:p>
            <a:r>
              <a:rPr lang="nl-NL"/>
              <a:t>Voorbeeld voettekst | </a:t>
            </a:r>
            <a:fld id="{9C150A2E-50C5-B044-AC69-E50F3A48D57A}" type="datetime1">
              <a:rPr lang="nl-NL" smtClean="0"/>
              <a:pPr/>
              <a:t>6-2-2026</a:t>
            </a:fld>
            <a:endParaRPr lang="nl-NL" dirty="0"/>
          </a:p>
        </p:txBody>
      </p:sp>
    </p:spTree>
    <p:extLst>
      <p:ext uri="{BB962C8B-B14F-4D97-AF65-F5344CB8AC3E}">
        <p14:creationId xmlns:p14="http://schemas.microsoft.com/office/powerpoint/2010/main" val="3669218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taand kleurvlak - algemeen">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59E529B3-AB90-4577-AB7E-9471B1A4493D}"/>
              </a:ext>
            </a:extLst>
          </p:cNvPr>
          <p:cNvSpPr/>
          <p:nvPr/>
        </p:nvSpPr>
        <p:spPr>
          <a:xfrm>
            <a:off x="0" y="6263370"/>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a:extLst>
              <a:ext uri="{FF2B5EF4-FFF2-40B4-BE49-F238E27FC236}">
                <a16:creationId xmlns:a16="http://schemas.microsoft.com/office/drawing/2014/main" id="{77FC29EB-7314-49D1-BCCF-0C1FC9DD7AFF}"/>
              </a:ext>
            </a:extLst>
          </p:cNvPr>
          <p:cNvSpPr/>
          <p:nvPr/>
        </p:nvSpPr>
        <p:spPr>
          <a:xfrm>
            <a:off x="0" y="1540932"/>
            <a:ext cx="6096000" cy="4722439"/>
          </a:xfrm>
          <a:prstGeom prst="rect">
            <a:avLst/>
          </a:prstGeom>
          <a:solidFill>
            <a:srgbClr val="003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47700" y="2705101"/>
            <a:ext cx="5359400" cy="3204086"/>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096000" y="1540933"/>
            <a:ext cx="6096000" cy="4722440"/>
          </a:xfrm>
          <a:prstGeom prst="rect">
            <a:avLst/>
          </a:prstGeom>
          <a:blipFill>
            <a:blip r:embed="rId2"/>
            <a:stretch>
              <a:fillRect/>
            </a:stretch>
          </a:blipFill>
        </p:spPr>
        <p:txBody>
          <a:bodyPr/>
          <a:lstStyle>
            <a:lvl1pPr>
              <a:defRPr>
                <a:noFill/>
              </a:defRPr>
            </a:lvl1pPr>
          </a:lstStyle>
          <a:p>
            <a:r>
              <a:rPr lang="nl-NL"/>
              <a:t>Klik op het pictogram als u een afbeelding wilt toevoegen</a:t>
            </a:r>
            <a:endParaRPr lang="nl-NL" dirty="0"/>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0" y="1884145"/>
            <a:ext cx="5346700" cy="646331"/>
          </a:xfrm>
        </p:spPr>
        <p:txBody>
          <a:bodyPr anchor="t" anchorCtr="0">
            <a:spAutoFit/>
          </a:bodyPr>
          <a:lstStyle>
            <a:lvl1pPr>
              <a:defRPr>
                <a:solidFill>
                  <a:schemeClr val="bg1"/>
                </a:solidFill>
              </a:defRPr>
            </a:lvl1pPr>
          </a:lstStyle>
          <a:p>
            <a:r>
              <a:rPr lang="nl-NL" dirty="0"/>
              <a:t>Hier de titel</a:t>
            </a:r>
          </a:p>
        </p:txBody>
      </p:sp>
      <p:sp>
        <p:nvSpPr>
          <p:cNvPr id="4" name="Tijdelijke aanduiding voor voettekst 5">
            <a:extLst>
              <a:ext uri="{FF2B5EF4-FFF2-40B4-BE49-F238E27FC236}">
                <a16:creationId xmlns:a16="http://schemas.microsoft.com/office/drawing/2014/main" id="{98151D7D-71D8-8AAC-A490-B6765A7445A6}"/>
              </a:ext>
            </a:extLst>
          </p:cNvPr>
          <p:cNvSpPr>
            <a:spLocks noGrp="1"/>
          </p:cNvSpPr>
          <p:nvPr>
            <p:ph type="ftr" sz="quarter" idx="11"/>
          </p:nvPr>
        </p:nvSpPr>
        <p:spPr>
          <a:xfrm>
            <a:off x="711200" y="6381750"/>
            <a:ext cx="4114800" cy="365125"/>
          </a:xfrm>
        </p:spPr>
        <p:txBody>
          <a:bodyPr/>
          <a:lstStyle/>
          <a:p>
            <a:r>
              <a:rPr lang="nl-NL"/>
              <a:t>Voorbeeld voettekst | </a:t>
            </a:r>
            <a:fld id="{9C150A2E-50C5-B044-AC69-E50F3A48D57A}" type="datetime1">
              <a:rPr lang="nl-NL" smtClean="0"/>
              <a:pPr/>
              <a:t>6-2-2026</a:t>
            </a:fld>
            <a:endParaRPr lang="nl-NL" dirty="0"/>
          </a:p>
        </p:txBody>
      </p:sp>
      <p:sp>
        <p:nvSpPr>
          <p:cNvPr id="5" name="Rechthoek 4">
            <a:extLst>
              <a:ext uri="{FF2B5EF4-FFF2-40B4-BE49-F238E27FC236}">
                <a16:creationId xmlns:a16="http://schemas.microsoft.com/office/drawing/2014/main" id="{D3FDB4AF-445F-BFB9-25F2-D5AD43F34272}"/>
              </a:ext>
            </a:extLst>
          </p:cNvPr>
          <p:cNvSpPr/>
          <p:nvPr userDrawn="1"/>
        </p:nvSpPr>
        <p:spPr>
          <a:xfrm>
            <a:off x="0" y="6263370"/>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5">
            <a:extLst>
              <a:ext uri="{FF2B5EF4-FFF2-40B4-BE49-F238E27FC236}">
                <a16:creationId xmlns:a16="http://schemas.microsoft.com/office/drawing/2014/main" id="{94FF9204-DF73-A91C-015B-FFF2C6B670F2}"/>
              </a:ext>
            </a:extLst>
          </p:cNvPr>
          <p:cNvSpPr/>
          <p:nvPr userDrawn="1"/>
        </p:nvSpPr>
        <p:spPr>
          <a:xfrm>
            <a:off x="0" y="1540932"/>
            <a:ext cx="6096000" cy="4722439"/>
          </a:xfrm>
          <a:prstGeom prst="rect">
            <a:avLst/>
          </a:prstGeom>
          <a:solidFill>
            <a:srgbClr val="003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688351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Liggend kleurvlak - algemeen">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77FC29EB-7314-49D1-BCCF-0C1FC9DD7AFF}"/>
              </a:ext>
            </a:extLst>
          </p:cNvPr>
          <p:cNvSpPr/>
          <p:nvPr/>
        </p:nvSpPr>
        <p:spPr>
          <a:xfrm>
            <a:off x="0" y="4360985"/>
            <a:ext cx="12192000" cy="1900987"/>
          </a:xfrm>
          <a:prstGeom prst="rect">
            <a:avLst/>
          </a:prstGeom>
          <a:solidFill>
            <a:srgbClr val="003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a:extLst>
              <a:ext uri="{FF2B5EF4-FFF2-40B4-BE49-F238E27FC236}">
                <a16:creationId xmlns:a16="http://schemas.microsoft.com/office/drawing/2014/main" id="{59E529B3-AB90-4577-AB7E-9471B1A4493D}"/>
              </a:ext>
            </a:extLst>
          </p:cNvPr>
          <p:cNvSpPr/>
          <p:nvPr/>
        </p:nvSpPr>
        <p:spPr>
          <a:xfrm>
            <a:off x="0" y="6263370"/>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57224" y="4591050"/>
            <a:ext cx="5438775" cy="1428750"/>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096000" y="1543050"/>
            <a:ext cx="6096000" cy="2816537"/>
          </a:xfrm>
          <a:prstGeom prst="rect">
            <a:avLst/>
          </a:prstGeom>
          <a:blipFill>
            <a:blip r:embed="rId2"/>
            <a:stretch>
              <a:fillRect/>
            </a:stretch>
          </a:blipFill>
        </p:spPr>
        <p:txBody>
          <a:bodyPr/>
          <a:lstStyle>
            <a:lvl1pPr>
              <a:defRPr>
                <a:noFill/>
              </a:defRPr>
            </a:lvl1pPr>
          </a:lstStyle>
          <a:p>
            <a:r>
              <a:rPr lang="nl-NL"/>
              <a:t>Klik op het pictogram als u een afbeelding wilt toevoegen</a:t>
            </a:r>
            <a:endParaRPr lang="nl-NL" dirty="0"/>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0" y="1884145"/>
            <a:ext cx="5346700" cy="646331"/>
          </a:xfrm>
        </p:spPr>
        <p:txBody>
          <a:bodyPr anchor="t" anchorCtr="0">
            <a:spAutoFit/>
          </a:bodyPr>
          <a:lstStyle>
            <a:lvl1pPr>
              <a:defRPr>
                <a:solidFill>
                  <a:schemeClr val="bg1"/>
                </a:solidFill>
              </a:defRPr>
            </a:lvl1pPr>
          </a:lstStyle>
          <a:p>
            <a:r>
              <a:rPr lang="nl-NL" dirty="0"/>
              <a:t>Hier de titel</a:t>
            </a:r>
          </a:p>
        </p:txBody>
      </p:sp>
      <p:sp>
        <p:nvSpPr>
          <p:cNvPr id="10" name="Tijdelijke aanduiding voor afbeelding 8">
            <a:extLst>
              <a:ext uri="{FF2B5EF4-FFF2-40B4-BE49-F238E27FC236}">
                <a16:creationId xmlns:a16="http://schemas.microsoft.com/office/drawing/2014/main" id="{2567F586-9BCF-4F4E-9B12-659A83DECC0E}"/>
              </a:ext>
            </a:extLst>
          </p:cNvPr>
          <p:cNvSpPr>
            <a:spLocks noGrp="1"/>
          </p:cNvSpPr>
          <p:nvPr>
            <p:ph type="pic" sz="quarter" idx="13"/>
          </p:nvPr>
        </p:nvSpPr>
        <p:spPr>
          <a:xfrm>
            <a:off x="0" y="1543050"/>
            <a:ext cx="6096000" cy="2816537"/>
          </a:xfrm>
          <a:prstGeom prst="rect">
            <a:avLst/>
          </a:prstGeom>
          <a:blipFill>
            <a:blip r:embed="rId3"/>
            <a:stretch>
              <a:fillRect/>
            </a:stretch>
          </a:blipFill>
        </p:spPr>
        <p:txBody>
          <a:bodyPr/>
          <a:lstStyle>
            <a:lvl1pPr>
              <a:defRPr>
                <a:noFill/>
              </a:defRPr>
            </a:lvl1pPr>
          </a:lstStyle>
          <a:p>
            <a:r>
              <a:rPr lang="nl-NL"/>
              <a:t>Klik op het pictogram als u een afbeelding wilt toevoegen</a:t>
            </a:r>
            <a:endParaRPr lang="nl-NL" dirty="0"/>
          </a:p>
        </p:txBody>
      </p:sp>
      <p:sp>
        <p:nvSpPr>
          <p:cNvPr id="11" name="Tijdelijke aanduiding voor inhoud 2">
            <a:extLst>
              <a:ext uri="{FF2B5EF4-FFF2-40B4-BE49-F238E27FC236}">
                <a16:creationId xmlns:a16="http://schemas.microsoft.com/office/drawing/2014/main" id="{0E57F8D3-B0E4-4983-AE22-66D32A275319}"/>
              </a:ext>
            </a:extLst>
          </p:cNvPr>
          <p:cNvSpPr>
            <a:spLocks noGrp="1"/>
          </p:cNvSpPr>
          <p:nvPr>
            <p:ph sz="half" idx="14" hasCustomPrompt="1"/>
          </p:nvPr>
        </p:nvSpPr>
        <p:spPr>
          <a:xfrm>
            <a:off x="6296024" y="4600575"/>
            <a:ext cx="5438775" cy="1428750"/>
          </a:xfrm>
          <a:prstGeom prst="rect">
            <a:avLst/>
          </a:prstGeom>
        </p:spPr>
        <p:txBody>
          <a:bodyPr/>
          <a:lstStyle>
            <a:lvl1pPr marL="342900" indent="-342900">
              <a:lnSpc>
                <a:spcPct val="125000"/>
              </a:lnSpc>
              <a:spcBef>
                <a:spcPts val="0"/>
              </a:spcBef>
              <a:buFont typeface="Arial" panose="020B0604020202020204" pitchFamily="34" charset="0"/>
              <a:buChar char="•"/>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puntenlijst</a:t>
            </a:r>
          </a:p>
        </p:txBody>
      </p:sp>
      <p:sp>
        <p:nvSpPr>
          <p:cNvPr id="4" name="Tijdelijke aanduiding voor voettekst 5">
            <a:extLst>
              <a:ext uri="{FF2B5EF4-FFF2-40B4-BE49-F238E27FC236}">
                <a16:creationId xmlns:a16="http://schemas.microsoft.com/office/drawing/2014/main" id="{F18B5CE6-DCA5-3629-580A-6C769757C049}"/>
              </a:ext>
            </a:extLst>
          </p:cNvPr>
          <p:cNvSpPr>
            <a:spLocks noGrp="1"/>
          </p:cNvSpPr>
          <p:nvPr>
            <p:ph type="ftr" sz="quarter" idx="11"/>
          </p:nvPr>
        </p:nvSpPr>
        <p:spPr>
          <a:xfrm>
            <a:off x="711200" y="6381750"/>
            <a:ext cx="4114800" cy="365125"/>
          </a:xfrm>
        </p:spPr>
        <p:txBody>
          <a:bodyPr/>
          <a:lstStyle/>
          <a:p>
            <a:r>
              <a:rPr lang="nl-NL"/>
              <a:t>Voorbeeld voettekst | </a:t>
            </a:r>
            <a:fld id="{9C150A2E-50C5-B044-AC69-E50F3A48D57A}" type="datetime1">
              <a:rPr lang="nl-NL" smtClean="0"/>
              <a:pPr/>
              <a:t>6-2-2026</a:t>
            </a:fld>
            <a:endParaRPr lang="nl-NL" dirty="0"/>
          </a:p>
        </p:txBody>
      </p:sp>
      <p:sp>
        <p:nvSpPr>
          <p:cNvPr id="5" name="Rechthoek 4">
            <a:extLst>
              <a:ext uri="{FF2B5EF4-FFF2-40B4-BE49-F238E27FC236}">
                <a16:creationId xmlns:a16="http://schemas.microsoft.com/office/drawing/2014/main" id="{B92ED2BE-C0ED-4DD0-AC9E-8285FC40EC0D}"/>
              </a:ext>
            </a:extLst>
          </p:cNvPr>
          <p:cNvSpPr/>
          <p:nvPr userDrawn="1"/>
        </p:nvSpPr>
        <p:spPr>
          <a:xfrm>
            <a:off x="0" y="4360985"/>
            <a:ext cx="12192000" cy="1900987"/>
          </a:xfrm>
          <a:prstGeom prst="rect">
            <a:avLst/>
          </a:prstGeom>
          <a:solidFill>
            <a:srgbClr val="003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5">
            <a:extLst>
              <a:ext uri="{FF2B5EF4-FFF2-40B4-BE49-F238E27FC236}">
                <a16:creationId xmlns:a16="http://schemas.microsoft.com/office/drawing/2014/main" id="{4C8DD257-1F0B-313B-A620-7FFBFD521CB2}"/>
              </a:ext>
            </a:extLst>
          </p:cNvPr>
          <p:cNvSpPr/>
          <p:nvPr userDrawn="1"/>
        </p:nvSpPr>
        <p:spPr>
          <a:xfrm>
            <a:off x="0" y="6263370"/>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782699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Afbeelding">
    <p:spTree>
      <p:nvGrpSpPr>
        <p:cNvPr id="1" name=""/>
        <p:cNvGrpSpPr/>
        <p:nvPr/>
      </p:nvGrpSpPr>
      <p:grpSpPr>
        <a:xfrm>
          <a:off x="0" y="0"/>
          <a:ext cx="0" cy="0"/>
          <a:chOff x="0" y="0"/>
          <a:chExt cx="0" cy="0"/>
        </a:xfrm>
      </p:grpSpPr>
      <p:sp>
        <p:nvSpPr>
          <p:cNvPr id="9" name="Tijdelijke aanduiding voor afbeelding 14">
            <a:extLst>
              <a:ext uri="{FF2B5EF4-FFF2-40B4-BE49-F238E27FC236}">
                <a16:creationId xmlns:a16="http://schemas.microsoft.com/office/drawing/2014/main" id="{DA58A6F3-534A-40A0-83C6-89CBA2926159}"/>
              </a:ext>
            </a:extLst>
          </p:cNvPr>
          <p:cNvSpPr>
            <a:spLocks noGrp="1"/>
          </p:cNvSpPr>
          <p:nvPr>
            <p:ph type="pic" sz="quarter" idx="10"/>
          </p:nvPr>
        </p:nvSpPr>
        <p:spPr>
          <a:xfrm>
            <a:off x="0" y="603738"/>
            <a:ext cx="12192000" cy="6254262"/>
          </a:xfrm>
          <a:prstGeom prst="rect">
            <a:avLst/>
          </a:prstGeom>
          <a:blipFill>
            <a:blip r:embed="rId2"/>
            <a:stretch>
              <a:fillRect/>
            </a:stretch>
          </a:blipFill>
        </p:spPr>
        <p:txBody>
          <a:bodyPr/>
          <a:lstStyle>
            <a:lvl1pPr marL="0" indent="0">
              <a:buNone/>
              <a:defRPr>
                <a:noFill/>
              </a:defRPr>
            </a:lvl1pPr>
          </a:lstStyle>
          <a:p>
            <a:r>
              <a:rPr lang="nl-NL"/>
              <a:t>Klik op het pictogram als u een afbeelding wilt toevoegen</a:t>
            </a:r>
            <a:endParaRPr lang="nl-NL" dirty="0"/>
          </a:p>
        </p:txBody>
      </p:sp>
      <p:pic>
        <p:nvPicPr>
          <p:cNvPr id="2" name="Graphic 1">
            <a:extLst>
              <a:ext uri="{FF2B5EF4-FFF2-40B4-BE49-F238E27FC236}">
                <a16:creationId xmlns:a16="http://schemas.microsoft.com/office/drawing/2014/main" id="{4D50893B-341C-BB3C-302E-DA9484AC7425}"/>
              </a:ext>
            </a:extLst>
          </p:cNvPr>
          <p:cNvPicPr>
            <a:picLocks noChangeAspect="1"/>
          </p:cNvPicPr>
          <p:nvPr/>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21175" y="-172695"/>
            <a:ext cx="3549650" cy="1143292"/>
          </a:xfrm>
          <a:prstGeom prst="rect">
            <a:avLst/>
          </a:prstGeom>
        </p:spPr>
      </p:pic>
      <p:pic>
        <p:nvPicPr>
          <p:cNvPr id="3" name="Graphic 2">
            <a:extLst>
              <a:ext uri="{FF2B5EF4-FFF2-40B4-BE49-F238E27FC236}">
                <a16:creationId xmlns:a16="http://schemas.microsoft.com/office/drawing/2014/main" id="{C61288E8-C345-6BB5-A022-B9102F01CCAA}"/>
              </a:ext>
            </a:extLst>
          </p:cNvPr>
          <p:cNvPicPr>
            <a:picLocks noChangeAspect="1"/>
          </p:cNvPicPr>
          <p:nvPr userDrawn="1"/>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21175" y="-172695"/>
            <a:ext cx="3549650" cy="1143292"/>
          </a:xfrm>
          <a:prstGeom prst="rect">
            <a:avLst/>
          </a:prstGeom>
        </p:spPr>
      </p:pic>
    </p:spTree>
    <p:extLst>
      <p:ext uri="{BB962C8B-B14F-4D97-AF65-F5344CB8AC3E}">
        <p14:creationId xmlns:p14="http://schemas.microsoft.com/office/powerpoint/2010/main" val="1271973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4CDE23C7-78A4-413A-A84B-93D4CC0A9EB1}" type="datetimeFigureOut">
              <a:rPr lang="en-US" smtClean="0"/>
              <a:pPr/>
              <a:t>2/6/2026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B39E08-E0E5-4B1A-8F7D-08FE7678A3B6}" type="slidenum">
              <a:rPr lang="en-US" smtClean="0"/>
              <a:pPr/>
              <a:t>‹nr.›</a:t>
            </a:fld>
            <a:endParaRPr lang="en-US"/>
          </a:p>
        </p:txBody>
      </p:sp>
    </p:spTree>
    <p:extLst>
      <p:ext uri="{BB962C8B-B14F-4D97-AF65-F5344CB8AC3E}">
        <p14:creationId xmlns:p14="http://schemas.microsoft.com/office/powerpoint/2010/main" val="21199201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Een kolom - onderzoek">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solidFill>
                  <a:srgbClr val="009CB4"/>
                </a:solidFill>
              </a:defRPr>
            </a:lvl1pPr>
          </a:lstStyle>
          <a:p>
            <a:r>
              <a:rPr lang="nl-NL" dirty="0"/>
              <a:t>Hier de titel</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94944" y="2425655"/>
            <a:ext cx="10744200"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dirty="0"/>
              <a:t>Hier een puntenlijst</a:t>
            </a:r>
          </a:p>
        </p:txBody>
      </p:sp>
      <p:sp>
        <p:nvSpPr>
          <p:cNvPr id="3" name="Tijdelijke aanduiding voor voettekst 5">
            <a:extLst>
              <a:ext uri="{FF2B5EF4-FFF2-40B4-BE49-F238E27FC236}">
                <a16:creationId xmlns:a16="http://schemas.microsoft.com/office/drawing/2014/main" id="{B5B476C1-1747-7A3D-9719-6076975F5457}"/>
              </a:ext>
            </a:extLst>
          </p:cNvPr>
          <p:cNvSpPr>
            <a:spLocks noGrp="1"/>
          </p:cNvSpPr>
          <p:nvPr>
            <p:ph type="ftr" sz="quarter" idx="11"/>
          </p:nvPr>
        </p:nvSpPr>
        <p:spPr>
          <a:xfrm>
            <a:off x="711200" y="6381750"/>
            <a:ext cx="4114800" cy="365125"/>
          </a:xfrm>
        </p:spPr>
        <p:txBody>
          <a:bodyPr/>
          <a:lstStyle/>
          <a:p>
            <a:r>
              <a:rPr lang="nl-NL"/>
              <a:t>Voorbeeld voettekst | </a:t>
            </a:r>
            <a:fld id="{9C150A2E-50C5-B044-AC69-E50F3A48D57A}" type="datetime1">
              <a:rPr lang="nl-NL" smtClean="0"/>
              <a:pPr/>
              <a:t>6-2-2026</a:t>
            </a:fld>
            <a:endParaRPr lang="nl-NL" dirty="0"/>
          </a:p>
        </p:txBody>
      </p:sp>
    </p:spTree>
    <p:extLst>
      <p:ext uri="{BB962C8B-B14F-4D97-AF65-F5344CB8AC3E}">
        <p14:creationId xmlns:p14="http://schemas.microsoft.com/office/powerpoint/2010/main" val="2759404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DE23C7-78A4-413A-A84B-93D4CC0A9EB1}" type="datetimeFigureOut">
              <a:rPr lang="en-US" smtClean="0"/>
              <a:pPr/>
              <a:t>2/6/2026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CB39E08-E0E5-4B1A-8F7D-08FE7678A3B6}" type="slidenum">
              <a:rPr lang="en-US" smtClean="0"/>
              <a:pPr/>
              <a:t>‹nr.›</a:t>
            </a:fld>
            <a:endParaRPr lang="en-US"/>
          </a:p>
        </p:txBody>
      </p:sp>
    </p:spTree>
    <p:extLst>
      <p:ext uri="{BB962C8B-B14F-4D97-AF65-F5344CB8AC3E}">
        <p14:creationId xmlns:p14="http://schemas.microsoft.com/office/powerpoint/2010/main" val="36089746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elpagina - patiëntenzorg">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333C430D-E413-4705-BF87-59067A65F4AD}"/>
              </a:ext>
            </a:extLst>
          </p:cNvPr>
          <p:cNvSpPr/>
          <p:nvPr userDrawn="1"/>
        </p:nvSpPr>
        <p:spPr>
          <a:xfrm>
            <a:off x="0" y="603738"/>
            <a:ext cx="12192000" cy="2825262"/>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a:extLst>
              <a:ext uri="{FF2B5EF4-FFF2-40B4-BE49-F238E27FC236}">
                <a16:creationId xmlns:a16="http://schemas.microsoft.com/office/drawing/2014/main" id="{5B1D3611-1177-48EA-A067-CEF0CDB42490}"/>
              </a:ext>
            </a:extLst>
          </p:cNvPr>
          <p:cNvSpPr>
            <a:spLocks noGrp="1"/>
          </p:cNvSpPr>
          <p:nvPr>
            <p:ph type="ctrTitle" hasCustomPrompt="1"/>
          </p:nvPr>
        </p:nvSpPr>
        <p:spPr>
          <a:xfrm>
            <a:off x="653143" y="1057047"/>
            <a:ext cx="10776857" cy="1152751"/>
          </a:xfrm>
        </p:spPr>
        <p:txBody>
          <a:bodyPr anchor="b">
            <a:normAutofit/>
          </a:bodyPr>
          <a:lstStyle>
            <a:lvl1pPr algn="l">
              <a:defRPr sz="5000" b="1">
                <a:solidFill>
                  <a:schemeClr val="bg1"/>
                </a:solidFill>
                <a:latin typeface="Trebuchet MS" panose="020B0603020202020204" pitchFamily="34" charset="0"/>
              </a:defRPr>
            </a:lvl1pPr>
          </a:lstStyle>
          <a:p>
            <a:r>
              <a:rPr lang="nl-NL" dirty="0"/>
              <a:t>Hier de titel</a:t>
            </a:r>
          </a:p>
        </p:txBody>
      </p:sp>
      <p:sp>
        <p:nvSpPr>
          <p:cNvPr id="3" name="Ondertitel 2">
            <a:extLst>
              <a:ext uri="{FF2B5EF4-FFF2-40B4-BE49-F238E27FC236}">
                <a16:creationId xmlns:a16="http://schemas.microsoft.com/office/drawing/2014/main" id="{3AC4A8E8-3E90-4C49-8DE9-AAB8EE459045}"/>
              </a:ext>
            </a:extLst>
          </p:cNvPr>
          <p:cNvSpPr>
            <a:spLocks noGrp="1"/>
          </p:cNvSpPr>
          <p:nvPr>
            <p:ph type="subTitle" idx="1" hasCustomPrompt="1"/>
          </p:nvPr>
        </p:nvSpPr>
        <p:spPr>
          <a:xfrm>
            <a:off x="674915" y="2340428"/>
            <a:ext cx="10776857" cy="653143"/>
          </a:xfrm>
          <a:prstGeom prst="rect">
            <a:avLst/>
          </a:prstGeom>
        </p:spPr>
        <p:txBody>
          <a:bodyPr>
            <a:normAutofit/>
          </a:bodyPr>
          <a:lstStyle>
            <a:lvl1pPr marL="0" indent="0" algn="l">
              <a:buNone/>
              <a:defRPr sz="3800" b="0">
                <a:solidFill>
                  <a:schemeClr val="bg1"/>
                </a:solidFill>
                <a:latin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Hier de subtitel</a:t>
            </a:r>
          </a:p>
        </p:txBody>
      </p:sp>
      <p:sp>
        <p:nvSpPr>
          <p:cNvPr id="15" name="Tijdelijke aanduiding voor afbeelding 14">
            <a:extLst>
              <a:ext uri="{FF2B5EF4-FFF2-40B4-BE49-F238E27FC236}">
                <a16:creationId xmlns:a16="http://schemas.microsoft.com/office/drawing/2014/main" id="{2DCE008E-4AC9-41CA-AD71-DCFAAF3FCE89}"/>
              </a:ext>
            </a:extLst>
          </p:cNvPr>
          <p:cNvSpPr>
            <a:spLocks noGrp="1"/>
          </p:cNvSpPr>
          <p:nvPr>
            <p:ph type="pic" sz="quarter" idx="10"/>
          </p:nvPr>
        </p:nvSpPr>
        <p:spPr>
          <a:xfrm>
            <a:off x="0" y="3429000"/>
            <a:ext cx="12192000" cy="3429000"/>
          </a:xfrm>
          <a:prstGeom prst="rect">
            <a:avLst/>
          </a:prstGeom>
          <a:blipFill>
            <a:blip r:embed="rId2"/>
            <a:stretch>
              <a:fillRect/>
            </a:stretch>
          </a:blipFill>
        </p:spPr>
        <p:txBody>
          <a:bodyPr/>
          <a:lstStyle>
            <a:lvl1pPr marL="0" indent="0">
              <a:buNone/>
              <a:defRPr>
                <a:noFill/>
              </a:defRPr>
            </a:lvl1pPr>
          </a:lstStyle>
          <a:p>
            <a:r>
              <a:rPr lang="nl-NL"/>
              <a:t>Klik op het pictogram als u een afbeelding wilt toevoegen</a:t>
            </a:r>
            <a:endParaRPr lang="nl-NL" dirty="0"/>
          </a:p>
        </p:txBody>
      </p:sp>
      <p:pic>
        <p:nvPicPr>
          <p:cNvPr id="5" name="Graphic 4">
            <a:extLst>
              <a:ext uri="{FF2B5EF4-FFF2-40B4-BE49-F238E27FC236}">
                <a16:creationId xmlns:a16="http://schemas.microsoft.com/office/drawing/2014/main" id="{B11D0E21-948B-3F4B-5E34-93A2E7CB0F0A}"/>
              </a:ext>
            </a:extLst>
          </p:cNvPr>
          <p:cNvPicPr>
            <a:picLocks noChangeAspect="1"/>
          </p:cNvPicPr>
          <p:nvPr userDrawn="1"/>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97294" y="-166944"/>
            <a:ext cx="3597412" cy="1158676"/>
          </a:xfrm>
          <a:prstGeom prst="rect">
            <a:avLst/>
          </a:prstGeom>
        </p:spPr>
      </p:pic>
    </p:spTree>
    <p:extLst>
      <p:ext uri="{BB962C8B-B14F-4D97-AF65-F5344CB8AC3E}">
        <p14:creationId xmlns:p14="http://schemas.microsoft.com/office/powerpoint/2010/main" val="372566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wee kolommen - patiëntenzor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lvl1pPr>
          </a:lstStyle>
          <a:p>
            <a:r>
              <a:rPr lang="nl-NL" dirty="0"/>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2425655"/>
            <a:ext cx="5346700" cy="3751308"/>
          </a:xfrm>
          <a:prstGeom prst="rect">
            <a:avLst/>
          </a:prstGeom>
        </p:spPr>
        <p:txBody>
          <a:bodyPr/>
          <a:lstStyle>
            <a:lvl1pPr marL="0" indent="0">
              <a:lnSpc>
                <a:spcPct val="125000"/>
              </a:lnSpc>
              <a:spcBef>
                <a:spcPts val="0"/>
              </a:spcBef>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291072" y="2425655"/>
            <a:ext cx="5148072"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dirty="0"/>
              <a:t>Hier een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dirty="0"/>
              <a:t>Voorbeeld voettekst | </a:t>
            </a:r>
            <a:fld id="{9C150A2E-50C5-B044-AC69-E50F3A48D57A}" type="datetime1">
              <a:rPr lang="nl-NL" smtClean="0"/>
              <a:pPr/>
              <a:t>6-2-2026</a:t>
            </a:fld>
            <a:endParaRPr lang="nl-NL" dirty="0"/>
          </a:p>
        </p:txBody>
      </p:sp>
    </p:spTree>
    <p:extLst>
      <p:ext uri="{BB962C8B-B14F-4D97-AF65-F5344CB8AC3E}">
        <p14:creationId xmlns:p14="http://schemas.microsoft.com/office/powerpoint/2010/main" val="1367457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Een kolom - patiëntenzor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lvl1pPr>
          </a:lstStyle>
          <a:p>
            <a:r>
              <a:rPr lang="nl-NL" dirty="0"/>
              <a:t>Hier de titel</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94944" y="2425655"/>
            <a:ext cx="10744200"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dirty="0"/>
              <a:t>Hier een puntenlijst</a:t>
            </a:r>
          </a:p>
        </p:txBody>
      </p:sp>
      <p:sp>
        <p:nvSpPr>
          <p:cNvPr id="3" name="Tijdelijke aanduiding voor voettekst 5">
            <a:extLst>
              <a:ext uri="{FF2B5EF4-FFF2-40B4-BE49-F238E27FC236}">
                <a16:creationId xmlns:a16="http://schemas.microsoft.com/office/drawing/2014/main" id="{C22712E7-A101-B030-A2C5-6F750DC3979B}"/>
              </a:ext>
            </a:extLst>
          </p:cNvPr>
          <p:cNvSpPr>
            <a:spLocks noGrp="1"/>
          </p:cNvSpPr>
          <p:nvPr>
            <p:ph type="ftr" sz="quarter" idx="11"/>
          </p:nvPr>
        </p:nvSpPr>
        <p:spPr>
          <a:xfrm>
            <a:off x="711200" y="6381750"/>
            <a:ext cx="4114800" cy="365125"/>
          </a:xfrm>
        </p:spPr>
        <p:txBody>
          <a:bodyPr/>
          <a:lstStyle/>
          <a:p>
            <a:r>
              <a:rPr lang="nl-NL" dirty="0"/>
              <a:t>Voorbeeld voettekst | </a:t>
            </a:r>
            <a:fld id="{9C150A2E-50C5-B044-AC69-E50F3A48D57A}" type="datetime1">
              <a:rPr lang="nl-NL" smtClean="0"/>
              <a:pPr/>
              <a:t>6-2-2026</a:t>
            </a:fld>
            <a:endParaRPr lang="nl-NL" dirty="0"/>
          </a:p>
        </p:txBody>
      </p:sp>
    </p:spTree>
    <p:extLst>
      <p:ext uri="{BB962C8B-B14F-4D97-AF65-F5344CB8AC3E}">
        <p14:creationId xmlns:p14="http://schemas.microsoft.com/office/powerpoint/2010/main" val="2128250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ekst en beeld - patiëntenzor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439708"/>
            <a:ext cx="5346700" cy="646331"/>
          </a:xfrm>
        </p:spPr>
        <p:txBody>
          <a:bodyPr anchor="t" anchorCtr="0">
            <a:spAutoFit/>
          </a:bodyPr>
          <a:lstStyle>
            <a:lvl1pPr>
              <a:defRPr/>
            </a:lvl1pPr>
          </a:lstStyle>
          <a:p>
            <a:r>
              <a:rPr lang="nl-NL" dirty="0"/>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2350009"/>
            <a:ext cx="5346700" cy="3559178"/>
          </a:xfrm>
          <a:prstGeom prst="rect">
            <a:avLst/>
          </a:prstGeom>
        </p:spPr>
        <p:txBody>
          <a:bodyPr/>
          <a:lstStyle>
            <a:lvl1pPr marL="0" indent="0">
              <a:lnSpc>
                <a:spcPct val="125000"/>
              </a:lnSpc>
              <a:spcBef>
                <a:spcPts val="0"/>
              </a:spcBef>
              <a:buFont typeface="Arial" panose="020B0604020202020204" pitchFamily="34" charset="0"/>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361113" y="1543665"/>
            <a:ext cx="5054600" cy="4365521"/>
          </a:xfrm>
          <a:prstGeom prst="rect">
            <a:avLst/>
          </a:prstGeom>
          <a:blipFill>
            <a:blip r:embed="rId2"/>
            <a:stretch>
              <a:fillRect/>
            </a:stretch>
          </a:blipFill>
        </p:spPr>
        <p:txBody>
          <a:bodyPr/>
          <a:lstStyle>
            <a:lvl1pPr>
              <a:defRPr>
                <a:noFill/>
              </a:defRPr>
            </a:lvl1pPr>
          </a:lstStyle>
          <a:p>
            <a:r>
              <a:rPr lang="nl-NL"/>
              <a:t>Klik op het pictogram als u een afbeelding wilt toevoegen</a:t>
            </a:r>
          </a:p>
        </p:txBody>
      </p:sp>
      <p:sp>
        <p:nvSpPr>
          <p:cNvPr id="5" name="Tijdelijke aanduiding voor voettekst 5">
            <a:extLst>
              <a:ext uri="{FF2B5EF4-FFF2-40B4-BE49-F238E27FC236}">
                <a16:creationId xmlns:a16="http://schemas.microsoft.com/office/drawing/2014/main" id="{0D3A91D0-EC37-A7A3-DBEA-12D58A3B3857}"/>
              </a:ext>
            </a:extLst>
          </p:cNvPr>
          <p:cNvSpPr>
            <a:spLocks noGrp="1"/>
          </p:cNvSpPr>
          <p:nvPr>
            <p:ph type="ftr" sz="quarter" idx="11"/>
          </p:nvPr>
        </p:nvSpPr>
        <p:spPr>
          <a:xfrm>
            <a:off x="711200" y="6381750"/>
            <a:ext cx="4114800" cy="365125"/>
          </a:xfrm>
        </p:spPr>
        <p:txBody>
          <a:bodyPr/>
          <a:lstStyle/>
          <a:p>
            <a:r>
              <a:rPr lang="nl-NL" dirty="0"/>
              <a:t>Voorbeeld voettekst | </a:t>
            </a:r>
            <a:fld id="{9C150A2E-50C5-B044-AC69-E50F3A48D57A}" type="datetime1">
              <a:rPr lang="nl-NL" smtClean="0"/>
              <a:pPr/>
              <a:t>6-2-2026</a:t>
            </a:fld>
            <a:endParaRPr lang="nl-NL" dirty="0"/>
          </a:p>
        </p:txBody>
      </p:sp>
    </p:spTree>
    <p:extLst>
      <p:ext uri="{BB962C8B-B14F-4D97-AF65-F5344CB8AC3E}">
        <p14:creationId xmlns:p14="http://schemas.microsoft.com/office/powerpoint/2010/main" val="2140601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Staand kleurvlak - patiëntenzorg">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77FC29EB-7314-49D1-BCCF-0C1FC9DD7AFF}"/>
              </a:ext>
            </a:extLst>
          </p:cNvPr>
          <p:cNvSpPr/>
          <p:nvPr userDrawn="1"/>
        </p:nvSpPr>
        <p:spPr>
          <a:xfrm>
            <a:off x="0" y="1540932"/>
            <a:ext cx="6096000" cy="4722439"/>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47700" y="2705101"/>
            <a:ext cx="5359400" cy="3204086"/>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096000" y="1540933"/>
            <a:ext cx="6096000" cy="4722440"/>
          </a:xfrm>
          <a:prstGeom prst="rect">
            <a:avLst/>
          </a:prstGeom>
          <a:blipFill dpi="0" rotWithShape="1">
            <a:blip r:embed="rId2"/>
            <a:srcRect/>
            <a:tile tx="0" ty="0" sx="60000" sy="60000" flip="none" algn="tl"/>
          </a:blipFill>
        </p:spPr>
        <p:txBody>
          <a:bodyPr/>
          <a:lstStyle>
            <a:lvl1pPr>
              <a:defRPr>
                <a:noFill/>
              </a:defRPr>
            </a:lvl1pPr>
          </a:lstStyle>
          <a:p>
            <a:r>
              <a:rPr lang="nl-NL"/>
              <a:t>Klik op het pictogram als u een afbeelding wilt toevoegen</a:t>
            </a:r>
            <a:endParaRPr lang="nl-NL" dirty="0"/>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0" y="1884145"/>
            <a:ext cx="5346700" cy="646331"/>
          </a:xfrm>
        </p:spPr>
        <p:txBody>
          <a:bodyPr anchor="t" anchorCtr="0">
            <a:spAutoFit/>
          </a:bodyPr>
          <a:lstStyle>
            <a:lvl1pPr>
              <a:defRPr>
                <a:solidFill>
                  <a:schemeClr val="bg1"/>
                </a:solidFill>
              </a:defRPr>
            </a:lvl1pPr>
          </a:lstStyle>
          <a:p>
            <a:r>
              <a:rPr lang="nl-NL" dirty="0"/>
              <a:t>Hier de titel</a:t>
            </a:r>
          </a:p>
        </p:txBody>
      </p:sp>
      <p:sp>
        <p:nvSpPr>
          <p:cNvPr id="4" name="Tijdelijke aanduiding voor voettekst 5">
            <a:extLst>
              <a:ext uri="{FF2B5EF4-FFF2-40B4-BE49-F238E27FC236}">
                <a16:creationId xmlns:a16="http://schemas.microsoft.com/office/drawing/2014/main" id="{6B7BFCE3-EBA3-A7C0-7229-F2D497774E81}"/>
              </a:ext>
            </a:extLst>
          </p:cNvPr>
          <p:cNvSpPr>
            <a:spLocks noGrp="1"/>
          </p:cNvSpPr>
          <p:nvPr>
            <p:ph type="ftr" sz="quarter" idx="11"/>
          </p:nvPr>
        </p:nvSpPr>
        <p:spPr>
          <a:xfrm>
            <a:off x="711200" y="6381750"/>
            <a:ext cx="4114800" cy="365125"/>
          </a:xfrm>
        </p:spPr>
        <p:txBody>
          <a:bodyPr/>
          <a:lstStyle/>
          <a:p>
            <a:r>
              <a:rPr lang="nl-NL" dirty="0"/>
              <a:t>Voorbeeld voettekst | </a:t>
            </a:r>
            <a:fld id="{9C150A2E-50C5-B044-AC69-E50F3A48D57A}" type="datetime1">
              <a:rPr lang="nl-NL" smtClean="0"/>
              <a:pPr/>
              <a:t>6-2-2026</a:t>
            </a:fld>
            <a:endParaRPr lang="nl-NL" dirty="0"/>
          </a:p>
        </p:txBody>
      </p:sp>
    </p:spTree>
    <p:extLst>
      <p:ext uri="{BB962C8B-B14F-4D97-AF65-F5344CB8AC3E}">
        <p14:creationId xmlns:p14="http://schemas.microsoft.com/office/powerpoint/2010/main" val="1659753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Liggend kleurvlak - patiëntenzorg">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77FC29EB-7314-49D1-BCCF-0C1FC9DD7AFF}"/>
              </a:ext>
            </a:extLst>
          </p:cNvPr>
          <p:cNvSpPr/>
          <p:nvPr userDrawn="1"/>
        </p:nvSpPr>
        <p:spPr>
          <a:xfrm>
            <a:off x="0" y="4360985"/>
            <a:ext cx="12192000" cy="1900987"/>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a:extLst>
              <a:ext uri="{FF2B5EF4-FFF2-40B4-BE49-F238E27FC236}">
                <a16:creationId xmlns:a16="http://schemas.microsoft.com/office/drawing/2014/main" id="{59E529B3-AB90-4577-AB7E-9471B1A4493D}"/>
              </a:ext>
            </a:extLst>
          </p:cNvPr>
          <p:cNvSpPr/>
          <p:nvPr userDrawn="1"/>
        </p:nvSpPr>
        <p:spPr>
          <a:xfrm>
            <a:off x="0" y="6263370"/>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57224" y="4591050"/>
            <a:ext cx="5438775" cy="1428750"/>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096000" y="1543050"/>
            <a:ext cx="6096000" cy="2816537"/>
          </a:xfrm>
          <a:prstGeom prst="rect">
            <a:avLst/>
          </a:prstGeom>
          <a:blipFill>
            <a:blip r:embed="rId2"/>
            <a:stretch>
              <a:fillRect/>
            </a:stretch>
          </a:blipFill>
        </p:spPr>
        <p:txBody>
          <a:bodyPr/>
          <a:lstStyle>
            <a:lvl1pPr>
              <a:defRPr>
                <a:noFill/>
              </a:defRPr>
            </a:lvl1pPr>
          </a:lstStyle>
          <a:p>
            <a:r>
              <a:rPr lang="nl-NL"/>
              <a:t>Klik op het pictogram als u een afbeelding wilt toevoegen</a:t>
            </a:r>
            <a:endParaRPr lang="nl-NL" dirty="0"/>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0" y="1884145"/>
            <a:ext cx="5346700" cy="646331"/>
          </a:xfrm>
        </p:spPr>
        <p:txBody>
          <a:bodyPr anchor="t" anchorCtr="0">
            <a:spAutoFit/>
          </a:bodyPr>
          <a:lstStyle>
            <a:lvl1pPr>
              <a:defRPr>
                <a:solidFill>
                  <a:schemeClr val="bg1"/>
                </a:solidFill>
              </a:defRPr>
            </a:lvl1pPr>
          </a:lstStyle>
          <a:p>
            <a:r>
              <a:rPr lang="nl-NL" dirty="0"/>
              <a:t>Hier de titel</a:t>
            </a:r>
          </a:p>
        </p:txBody>
      </p:sp>
      <p:sp>
        <p:nvSpPr>
          <p:cNvPr id="10" name="Tijdelijke aanduiding voor afbeelding 8">
            <a:extLst>
              <a:ext uri="{FF2B5EF4-FFF2-40B4-BE49-F238E27FC236}">
                <a16:creationId xmlns:a16="http://schemas.microsoft.com/office/drawing/2014/main" id="{2567F586-9BCF-4F4E-9B12-659A83DECC0E}"/>
              </a:ext>
            </a:extLst>
          </p:cNvPr>
          <p:cNvSpPr>
            <a:spLocks noGrp="1"/>
          </p:cNvSpPr>
          <p:nvPr>
            <p:ph type="pic" sz="quarter" idx="13"/>
          </p:nvPr>
        </p:nvSpPr>
        <p:spPr>
          <a:xfrm>
            <a:off x="0" y="1543050"/>
            <a:ext cx="6096000" cy="2816537"/>
          </a:xfrm>
          <a:prstGeom prst="rect">
            <a:avLst/>
          </a:prstGeom>
          <a:blipFill>
            <a:blip r:embed="rId3"/>
            <a:stretch>
              <a:fillRect/>
            </a:stretch>
          </a:blipFill>
        </p:spPr>
        <p:txBody>
          <a:bodyPr/>
          <a:lstStyle>
            <a:lvl1pPr>
              <a:defRPr>
                <a:noFill/>
              </a:defRPr>
            </a:lvl1pPr>
          </a:lstStyle>
          <a:p>
            <a:r>
              <a:rPr lang="nl-NL"/>
              <a:t>Klik op het pictogram als u een afbeelding wilt toevoegen</a:t>
            </a:r>
            <a:endParaRPr lang="nl-NL" dirty="0"/>
          </a:p>
        </p:txBody>
      </p:sp>
      <p:sp>
        <p:nvSpPr>
          <p:cNvPr id="11" name="Tijdelijke aanduiding voor inhoud 2">
            <a:extLst>
              <a:ext uri="{FF2B5EF4-FFF2-40B4-BE49-F238E27FC236}">
                <a16:creationId xmlns:a16="http://schemas.microsoft.com/office/drawing/2014/main" id="{0E57F8D3-B0E4-4983-AE22-66D32A275319}"/>
              </a:ext>
            </a:extLst>
          </p:cNvPr>
          <p:cNvSpPr>
            <a:spLocks noGrp="1"/>
          </p:cNvSpPr>
          <p:nvPr>
            <p:ph sz="half" idx="14" hasCustomPrompt="1"/>
          </p:nvPr>
        </p:nvSpPr>
        <p:spPr>
          <a:xfrm>
            <a:off x="6296024" y="4600575"/>
            <a:ext cx="5438775" cy="1428750"/>
          </a:xfrm>
          <a:prstGeom prst="rect">
            <a:avLst/>
          </a:prstGeom>
        </p:spPr>
        <p:txBody>
          <a:bodyPr/>
          <a:lstStyle>
            <a:lvl1pPr marL="342900" indent="-342900">
              <a:lnSpc>
                <a:spcPct val="125000"/>
              </a:lnSpc>
              <a:spcBef>
                <a:spcPts val="0"/>
              </a:spcBef>
              <a:buFont typeface="Arial" panose="020B0604020202020204" pitchFamily="34" charset="0"/>
              <a:buChar char="•"/>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puntenlijst</a:t>
            </a:r>
          </a:p>
        </p:txBody>
      </p:sp>
      <p:sp>
        <p:nvSpPr>
          <p:cNvPr id="4" name="Tijdelijke aanduiding voor voettekst 5">
            <a:extLst>
              <a:ext uri="{FF2B5EF4-FFF2-40B4-BE49-F238E27FC236}">
                <a16:creationId xmlns:a16="http://schemas.microsoft.com/office/drawing/2014/main" id="{5D651226-87D3-BD76-3D0A-05B9692022E1}"/>
              </a:ext>
            </a:extLst>
          </p:cNvPr>
          <p:cNvSpPr>
            <a:spLocks noGrp="1"/>
          </p:cNvSpPr>
          <p:nvPr>
            <p:ph type="ftr" sz="quarter" idx="11"/>
          </p:nvPr>
        </p:nvSpPr>
        <p:spPr>
          <a:xfrm>
            <a:off x="711200" y="6381750"/>
            <a:ext cx="4114800" cy="365125"/>
          </a:xfrm>
        </p:spPr>
        <p:txBody>
          <a:bodyPr/>
          <a:lstStyle/>
          <a:p>
            <a:r>
              <a:rPr lang="nl-NL" dirty="0"/>
              <a:t>Voorbeeld voettekst | </a:t>
            </a:r>
            <a:fld id="{9C150A2E-50C5-B044-AC69-E50F3A48D57A}" type="datetime1">
              <a:rPr lang="nl-NL" smtClean="0"/>
              <a:pPr/>
              <a:t>6-2-2026</a:t>
            </a:fld>
            <a:endParaRPr lang="nl-NL" dirty="0"/>
          </a:p>
        </p:txBody>
      </p:sp>
    </p:spTree>
    <p:extLst>
      <p:ext uri="{BB962C8B-B14F-4D97-AF65-F5344CB8AC3E}">
        <p14:creationId xmlns:p14="http://schemas.microsoft.com/office/powerpoint/2010/main" val="4141098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elpagina - onderzoek">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333C430D-E413-4705-BF87-59067A65F4AD}"/>
              </a:ext>
            </a:extLst>
          </p:cNvPr>
          <p:cNvSpPr/>
          <p:nvPr userDrawn="1"/>
        </p:nvSpPr>
        <p:spPr>
          <a:xfrm>
            <a:off x="0" y="603738"/>
            <a:ext cx="12192000" cy="2825262"/>
          </a:xfrm>
          <a:prstGeom prst="rect">
            <a:avLst/>
          </a:prstGeom>
          <a:solidFill>
            <a:srgbClr val="009C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a:extLst>
              <a:ext uri="{FF2B5EF4-FFF2-40B4-BE49-F238E27FC236}">
                <a16:creationId xmlns:a16="http://schemas.microsoft.com/office/drawing/2014/main" id="{5B1D3611-1177-48EA-A067-CEF0CDB42490}"/>
              </a:ext>
            </a:extLst>
          </p:cNvPr>
          <p:cNvSpPr>
            <a:spLocks noGrp="1"/>
          </p:cNvSpPr>
          <p:nvPr>
            <p:ph type="ctrTitle" hasCustomPrompt="1"/>
          </p:nvPr>
        </p:nvSpPr>
        <p:spPr>
          <a:xfrm>
            <a:off x="653143" y="1057047"/>
            <a:ext cx="10776857" cy="1152751"/>
          </a:xfrm>
        </p:spPr>
        <p:txBody>
          <a:bodyPr anchor="b">
            <a:normAutofit/>
          </a:bodyPr>
          <a:lstStyle>
            <a:lvl1pPr algn="l">
              <a:defRPr sz="5000" b="1">
                <a:solidFill>
                  <a:schemeClr val="bg1"/>
                </a:solidFill>
                <a:latin typeface="Trebuchet MS" panose="020B0603020202020204" pitchFamily="34" charset="0"/>
              </a:defRPr>
            </a:lvl1pPr>
          </a:lstStyle>
          <a:p>
            <a:r>
              <a:rPr lang="nl-NL" dirty="0"/>
              <a:t>Hier de titel</a:t>
            </a:r>
          </a:p>
        </p:txBody>
      </p:sp>
      <p:sp>
        <p:nvSpPr>
          <p:cNvPr id="3" name="Ondertitel 2">
            <a:extLst>
              <a:ext uri="{FF2B5EF4-FFF2-40B4-BE49-F238E27FC236}">
                <a16:creationId xmlns:a16="http://schemas.microsoft.com/office/drawing/2014/main" id="{3AC4A8E8-3E90-4C49-8DE9-AAB8EE459045}"/>
              </a:ext>
            </a:extLst>
          </p:cNvPr>
          <p:cNvSpPr>
            <a:spLocks noGrp="1"/>
          </p:cNvSpPr>
          <p:nvPr>
            <p:ph type="subTitle" idx="1" hasCustomPrompt="1"/>
          </p:nvPr>
        </p:nvSpPr>
        <p:spPr>
          <a:xfrm>
            <a:off x="674915" y="2340428"/>
            <a:ext cx="10776857" cy="653143"/>
          </a:xfrm>
          <a:prstGeom prst="rect">
            <a:avLst/>
          </a:prstGeom>
        </p:spPr>
        <p:txBody>
          <a:bodyPr>
            <a:normAutofit/>
          </a:bodyPr>
          <a:lstStyle>
            <a:lvl1pPr marL="0" indent="0" algn="l">
              <a:buNone/>
              <a:defRPr sz="3800" b="0">
                <a:solidFill>
                  <a:schemeClr val="bg1"/>
                </a:solidFill>
                <a:latin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Hier de subtitel</a:t>
            </a:r>
          </a:p>
        </p:txBody>
      </p:sp>
      <p:sp>
        <p:nvSpPr>
          <p:cNvPr id="15" name="Tijdelijke aanduiding voor afbeelding 14">
            <a:extLst>
              <a:ext uri="{FF2B5EF4-FFF2-40B4-BE49-F238E27FC236}">
                <a16:creationId xmlns:a16="http://schemas.microsoft.com/office/drawing/2014/main" id="{2DCE008E-4AC9-41CA-AD71-DCFAAF3FCE89}"/>
              </a:ext>
            </a:extLst>
          </p:cNvPr>
          <p:cNvSpPr>
            <a:spLocks noGrp="1"/>
          </p:cNvSpPr>
          <p:nvPr>
            <p:ph type="pic" sz="quarter" idx="10"/>
          </p:nvPr>
        </p:nvSpPr>
        <p:spPr>
          <a:xfrm>
            <a:off x="0" y="3429000"/>
            <a:ext cx="12192000" cy="3429000"/>
          </a:xfrm>
          <a:prstGeom prst="rect">
            <a:avLst/>
          </a:prstGeom>
          <a:blipFill>
            <a:blip r:embed="rId2"/>
            <a:stretch>
              <a:fillRect/>
            </a:stretch>
          </a:blipFill>
        </p:spPr>
        <p:txBody>
          <a:bodyPr/>
          <a:lstStyle>
            <a:lvl1pPr marL="0" indent="0">
              <a:buNone/>
              <a:defRPr>
                <a:noFill/>
              </a:defRPr>
            </a:lvl1pPr>
          </a:lstStyle>
          <a:p>
            <a:r>
              <a:rPr lang="nl-NL"/>
              <a:t>Klik op het pictogram als u een afbeelding wilt toevoegen</a:t>
            </a:r>
            <a:endParaRPr lang="nl-NL" dirty="0"/>
          </a:p>
        </p:txBody>
      </p:sp>
      <p:pic>
        <p:nvPicPr>
          <p:cNvPr id="4" name="Graphic 3">
            <a:extLst>
              <a:ext uri="{FF2B5EF4-FFF2-40B4-BE49-F238E27FC236}">
                <a16:creationId xmlns:a16="http://schemas.microsoft.com/office/drawing/2014/main" id="{125B8362-997B-ED88-C0D6-18E7F3D96D50}"/>
              </a:ext>
            </a:extLst>
          </p:cNvPr>
          <p:cNvPicPr>
            <a:picLocks noChangeAspect="1"/>
          </p:cNvPicPr>
          <p:nvPr userDrawn="1"/>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97294" y="-166944"/>
            <a:ext cx="3597412" cy="1158676"/>
          </a:xfrm>
          <a:prstGeom prst="rect">
            <a:avLst/>
          </a:prstGeom>
        </p:spPr>
      </p:pic>
    </p:spTree>
    <p:extLst>
      <p:ext uri="{BB962C8B-B14F-4D97-AF65-F5344CB8AC3E}">
        <p14:creationId xmlns:p14="http://schemas.microsoft.com/office/powerpoint/2010/main" val="3123308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wee kolommen - onderzoek">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solidFill>
                  <a:srgbClr val="009CB4"/>
                </a:solidFill>
              </a:defRPr>
            </a:lvl1pPr>
          </a:lstStyle>
          <a:p>
            <a:r>
              <a:rPr lang="nl-NL" dirty="0"/>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2425655"/>
            <a:ext cx="5346700" cy="3751308"/>
          </a:xfrm>
          <a:prstGeom prst="rect">
            <a:avLst/>
          </a:prstGeom>
        </p:spPr>
        <p:txBody>
          <a:bodyPr/>
          <a:lstStyle>
            <a:lvl1pPr marL="0" indent="0">
              <a:lnSpc>
                <a:spcPct val="125000"/>
              </a:lnSpc>
              <a:spcBef>
                <a:spcPts val="0"/>
              </a:spcBef>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291072" y="2425655"/>
            <a:ext cx="5148072"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dirty="0"/>
              <a:t>Hier een puntenlijst</a:t>
            </a:r>
          </a:p>
        </p:txBody>
      </p:sp>
      <p:sp>
        <p:nvSpPr>
          <p:cNvPr id="5" name="Tijdelijke aanduiding voor voettekst 5">
            <a:extLst>
              <a:ext uri="{FF2B5EF4-FFF2-40B4-BE49-F238E27FC236}">
                <a16:creationId xmlns:a16="http://schemas.microsoft.com/office/drawing/2014/main" id="{2C827AF8-0CBB-73A9-BEEC-500049E8E497}"/>
              </a:ext>
            </a:extLst>
          </p:cNvPr>
          <p:cNvSpPr>
            <a:spLocks noGrp="1"/>
          </p:cNvSpPr>
          <p:nvPr>
            <p:ph type="ftr" sz="quarter" idx="11"/>
          </p:nvPr>
        </p:nvSpPr>
        <p:spPr>
          <a:xfrm>
            <a:off x="711200" y="6381750"/>
            <a:ext cx="4114800" cy="365125"/>
          </a:xfrm>
        </p:spPr>
        <p:txBody>
          <a:bodyPr/>
          <a:lstStyle/>
          <a:p>
            <a:r>
              <a:rPr lang="nl-NL" dirty="0"/>
              <a:t>Voorbeeld voettekst | </a:t>
            </a:r>
            <a:fld id="{9C150A2E-50C5-B044-AC69-E50F3A48D57A}" type="datetime1">
              <a:rPr lang="nl-NL" smtClean="0"/>
              <a:pPr/>
              <a:t>6-2-2026</a:t>
            </a:fld>
            <a:endParaRPr lang="nl-NL" dirty="0"/>
          </a:p>
        </p:txBody>
      </p:sp>
    </p:spTree>
    <p:extLst>
      <p:ext uri="{BB962C8B-B14F-4D97-AF65-F5344CB8AC3E}">
        <p14:creationId xmlns:p14="http://schemas.microsoft.com/office/powerpoint/2010/main" val="221071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Een kolom - onderzoek">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solidFill>
                  <a:srgbClr val="009CB4"/>
                </a:solidFill>
              </a:defRPr>
            </a:lvl1pPr>
          </a:lstStyle>
          <a:p>
            <a:r>
              <a:rPr lang="nl-NL" dirty="0"/>
              <a:t>Hier de titel</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94944" y="2425655"/>
            <a:ext cx="10744200"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dirty="0"/>
              <a:t>Hier een puntenlijst</a:t>
            </a:r>
          </a:p>
        </p:txBody>
      </p:sp>
      <p:sp>
        <p:nvSpPr>
          <p:cNvPr id="3" name="Tijdelijke aanduiding voor voettekst 5">
            <a:extLst>
              <a:ext uri="{FF2B5EF4-FFF2-40B4-BE49-F238E27FC236}">
                <a16:creationId xmlns:a16="http://schemas.microsoft.com/office/drawing/2014/main" id="{B5B476C1-1747-7A3D-9719-6076975F5457}"/>
              </a:ext>
            </a:extLst>
          </p:cNvPr>
          <p:cNvSpPr>
            <a:spLocks noGrp="1"/>
          </p:cNvSpPr>
          <p:nvPr>
            <p:ph type="ftr" sz="quarter" idx="11"/>
          </p:nvPr>
        </p:nvSpPr>
        <p:spPr>
          <a:xfrm>
            <a:off x="711200" y="6381750"/>
            <a:ext cx="4114800" cy="365125"/>
          </a:xfrm>
        </p:spPr>
        <p:txBody>
          <a:bodyPr/>
          <a:lstStyle/>
          <a:p>
            <a:r>
              <a:rPr lang="nl-NL" dirty="0"/>
              <a:t>Voorbeeld voettekst | </a:t>
            </a:r>
            <a:fld id="{9C150A2E-50C5-B044-AC69-E50F3A48D57A}" type="datetime1">
              <a:rPr lang="nl-NL" smtClean="0"/>
              <a:pPr/>
              <a:t>6-2-2026</a:t>
            </a:fld>
            <a:endParaRPr lang="nl-NL" dirty="0"/>
          </a:p>
        </p:txBody>
      </p:sp>
    </p:spTree>
    <p:extLst>
      <p:ext uri="{BB962C8B-B14F-4D97-AF65-F5344CB8AC3E}">
        <p14:creationId xmlns:p14="http://schemas.microsoft.com/office/powerpoint/2010/main" val="2982742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elpagina - patiëntenzorg">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333C430D-E413-4705-BF87-59067A65F4AD}"/>
              </a:ext>
            </a:extLst>
          </p:cNvPr>
          <p:cNvSpPr/>
          <p:nvPr/>
        </p:nvSpPr>
        <p:spPr>
          <a:xfrm>
            <a:off x="0" y="603738"/>
            <a:ext cx="12192000" cy="2825262"/>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a:extLst>
              <a:ext uri="{FF2B5EF4-FFF2-40B4-BE49-F238E27FC236}">
                <a16:creationId xmlns:a16="http://schemas.microsoft.com/office/drawing/2014/main" id="{5B1D3611-1177-48EA-A067-CEF0CDB42490}"/>
              </a:ext>
            </a:extLst>
          </p:cNvPr>
          <p:cNvSpPr>
            <a:spLocks noGrp="1"/>
          </p:cNvSpPr>
          <p:nvPr>
            <p:ph type="ctrTitle" hasCustomPrompt="1"/>
          </p:nvPr>
        </p:nvSpPr>
        <p:spPr>
          <a:xfrm>
            <a:off x="653143" y="1057047"/>
            <a:ext cx="10776857" cy="1152751"/>
          </a:xfrm>
        </p:spPr>
        <p:txBody>
          <a:bodyPr anchor="b">
            <a:normAutofit/>
          </a:bodyPr>
          <a:lstStyle>
            <a:lvl1pPr algn="l">
              <a:defRPr sz="5000" b="1">
                <a:solidFill>
                  <a:schemeClr val="bg1"/>
                </a:solidFill>
                <a:latin typeface="Trebuchet MS" panose="020B0603020202020204" pitchFamily="34" charset="0"/>
              </a:defRPr>
            </a:lvl1pPr>
          </a:lstStyle>
          <a:p>
            <a:r>
              <a:rPr lang="nl-NL" dirty="0"/>
              <a:t>Hier de titel</a:t>
            </a:r>
          </a:p>
        </p:txBody>
      </p:sp>
      <p:sp>
        <p:nvSpPr>
          <p:cNvPr id="3" name="Ondertitel 2">
            <a:extLst>
              <a:ext uri="{FF2B5EF4-FFF2-40B4-BE49-F238E27FC236}">
                <a16:creationId xmlns:a16="http://schemas.microsoft.com/office/drawing/2014/main" id="{3AC4A8E8-3E90-4C49-8DE9-AAB8EE459045}"/>
              </a:ext>
            </a:extLst>
          </p:cNvPr>
          <p:cNvSpPr>
            <a:spLocks noGrp="1"/>
          </p:cNvSpPr>
          <p:nvPr>
            <p:ph type="subTitle" idx="1" hasCustomPrompt="1"/>
          </p:nvPr>
        </p:nvSpPr>
        <p:spPr>
          <a:xfrm>
            <a:off x="674915" y="2340428"/>
            <a:ext cx="10776857" cy="653143"/>
          </a:xfrm>
          <a:prstGeom prst="rect">
            <a:avLst/>
          </a:prstGeom>
        </p:spPr>
        <p:txBody>
          <a:bodyPr>
            <a:normAutofit/>
          </a:bodyPr>
          <a:lstStyle>
            <a:lvl1pPr marL="0" indent="0" algn="l">
              <a:buNone/>
              <a:defRPr sz="3800" b="0">
                <a:solidFill>
                  <a:schemeClr val="bg1"/>
                </a:solidFill>
                <a:latin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Hier de subtitel</a:t>
            </a:r>
          </a:p>
        </p:txBody>
      </p:sp>
      <p:sp>
        <p:nvSpPr>
          <p:cNvPr id="15" name="Tijdelijke aanduiding voor afbeelding 14">
            <a:extLst>
              <a:ext uri="{FF2B5EF4-FFF2-40B4-BE49-F238E27FC236}">
                <a16:creationId xmlns:a16="http://schemas.microsoft.com/office/drawing/2014/main" id="{2DCE008E-4AC9-41CA-AD71-DCFAAF3FCE89}"/>
              </a:ext>
            </a:extLst>
          </p:cNvPr>
          <p:cNvSpPr>
            <a:spLocks noGrp="1"/>
          </p:cNvSpPr>
          <p:nvPr>
            <p:ph type="pic" sz="quarter" idx="10"/>
          </p:nvPr>
        </p:nvSpPr>
        <p:spPr>
          <a:xfrm>
            <a:off x="0" y="3429000"/>
            <a:ext cx="12192000" cy="3429000"/>
          </a:xfrm>
          <a:prstGeom prst="rect">
            <a:avLst/>
          </a:prstGeom>
          <a:blipFill>
            <a:blip r:embed="rId2"/>
            <a:stretch>
              <a:fillRect/>
            </a:stretch>
          </a:blipFill>
        </p:spPr>
        <p:txBody>
          <a:bodyPr/>
          <a:lstStyle>
            <a:lvl1pPr marL="0" indent="0">
              <a:buNone/>
              <a:defRPr>
                <a:noFill/>
              </a:defRPr>
            </a:lvl1pPr>
          </a:lstStyle>
          <a:p>
            <a:r>
              <a:rPr lang="nl-NL"/>
              <a:t>Klik op het pictogram als u een afbeelding wilt toevoegen</a:t>
            </a:r>
            <a:endParaRPr lang="nl-NL" dirty="0"/>
          </a:p>
        </p:txBody>
      </p:sp>
      <p:pic>
        <p:nvPicPr>
          <p:cNvPr id="5" name="Graphic 4">
            <a:extLst>
              <a:ext uri="{FF2B5EF4-FFF2-40B4-BE49-F238E27FC236}">
                <a16:creationId xmlns:a16="http://schemas.microsoft.com/office/drawing/2014/main" id="{B11D0E21-948B-3F4B-5E34-93A2E7CB0F0A}"/>
              </a:ext>
            </a:extLst>
          </p:cNvPr>
          <p:cNvPicPr>
            <a:picLocks noChangeAspect="1"/>
          </p:cNvPicPr>
          <p:nvPr/>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97294" y="-166944"/>
            <a:ext cx="3597412" cy="1158676"/>
          </a:xfrm>
          <a:prstGeom prst="rect">
            <a:avLst/>
          </a:prstGeom>
        </p:spPr>
      </p:pic>
      <p:sp>
        <p:nvSpPr>
          <p:cNvPr id="4" name="Rechthoek 3">
            <a:extLst>
              <a:ext uri="{FF2B5EF4-FFF2-40B4-BE49-F238E27FC236}">
                <a16:creationId xmlns:a16="http://schemas.microsoft.com/office/drawing/2014/main" id="{6473A3D3-EEB9-0A15-F94F-8E472B8AA1D4}"/>
              </a:ext>
            </a:extLst>
          </p:cNvPr>
          <p:cNvSpPr/>
          <p:nvPr userDrawn="1"/>
        </p:nvSpPr>
        <p:spPr>
          <a:xfrm>
            <a:off x="0" y="603738"/>
            <a:ext cx="12192000" cy="2825262"/>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6" name="Graphic 5">
            <a:extLst>
              <a:ext uri="{FF2B5EF4-FFF2-40B4-BE49-F238E27FC236}">
                <a16:creationId xmlns:a16="http://schemas.microsoft.com/office/drawing/2014/main" id="{A4FB0F66-4429-EFD6-1D03-11B3CF0E1926}"/>
              </a:ext>
            </a:extLst>
          </p:cNvPr>
          <p:cNvPicPr>
            <a:picLocks noChangeAspect="1"/>
          </p:cNvPicPr>
          <p:nvPr userDrawn="1"/>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97294" y="-166944"/>
            <a:ext cx="3597412" cy="1158676"/>
          </a:xfrm>
          <a:prstGeom prst="rect">
            <a:avLst/>
          </a:prstGeom>
        </p:spPr>
      </p:pic>
    </p:spTree>
    <p:extLst>
      <p:ext uri="{BB962C8B-B14F-4D97-AF65-F5344CB8AC3E}">
        <p14:creationId xmlns:p14="http://schemas.microsoft.com/office/powerpoint/2010/main" val="1655399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ekst en beeld - onderzoek">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439708"/>
            <a:ext cx="5346700" cy="646331"/>
          </a:xfrm>
        </p:spPr>
        <p:txBody>
          <a:bodyPr anchor="t" anchorCtr="0">
            <a:spAutoFit/>
          </a:bodyPr>
          <a:lstStyle>
            <a:lvl1pPr>
              <a:defRPr>
                <a:solidFill>
                  <a:srgbClr val="009CB4"/>
                </a:solidFill>
              </a:defRPr>
            </a:lvl1pPr>
          </a:lstStyle>
          <a:p>
            <a:r>
              <a:rPr lang="nl-NL" dirty="0"/>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2350009"/>
            <a:ext cx="5346700" cy="3559178"/>
          </a:xfrm>
          <a:prstGeom prst="rect">
            <a:avLst/>
          </a:prstGeom>
        </p:spPr>
        <p:txBody>
          <a:bodyPr/>
          <a:lstStyle>
            <a:lvl1pPr marL="0" indent="0">
              <a:lnSpc>
                <a:spcPct val="125000"/>
              </a:lnSpc>
              <a:spcBef>
                <a:spcPts val="0"/>
              </a:spcBef>
              <a:buFont typeface="Arial" panose="020B0604020202020204" pitchFamily="34" charset="0"/>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361113" y="1543665"/>
            <a:ext cx="5054600" cy="4365521"/>
          </a:xfrm>
          <a:prstGeom prst="rect">
            <a:avLst/>
          </a:prstGeom>
          <a:blipFill>
            <a:blip r:embed="rId2"/>
            <a:stretch>
              <a:fillRect/>
            </a:stretch>
          </a:blipFill>
        </p:spPr>
        <p:txBody>
          <a:bodyPr/>
          <a:lstStyle>
            <a:lvl1pPr>
              <a:defRPr>
                <a:noFill/>
              </a:defRPr>
            </a:lvl1pPr>
          </a:lstStyle>
          <a:p>
            <a:r>
              <a:rPr lang="nl-NL"/>
              <a:t>Klik op het pictogram als u een afbeelding wilt toevoegen</a:t>
            </a:r>
          </a:p>
        </p:txBody>
      </p:sp>
      <p:sp>
        <p:nvSpPr>
          <p:cNvPr id="4" name="Tijdelijke aanduiding voor voettekst 5">
            <a:extLst>
              <a:ext uri="{FF2B5EF4-FFF2-40B4-BE49-F238E27FC236}">
                <a16:creationId xmlns:a16="http://schemas.microsoft.com/office/drawing/2014/main" id="{D60B56DC-A5DA-1FC3-9CD3-CD6390AC99E7}"/>
              </a:ext>
            </a:extLst>
          </p:cNvPr>
          <p:cNvSpPr>
            <a:spLocks noGrp="1"/>
          </p:cNvSpPr>
          <p:nvPr>
            <p:ph type="ftr" sz="quarter" idx="11"/>
          </p:nvPr>
        </p:nvSpPr>
        <p:spPr>
          <a:xfrm>
            <a:off x="711200" y="6381750"/>
            <a:ext cx="4114800" cy="365125"/>
          </a:xfrm>
        </p:spPr>
        <p:txBody>
          <a:bodyPr/>
          <a:lstStyle/>
          <a:p>
            <a:r>
              <a:rPr lang="nl-NL" dirty="0"/>
              <a:t>Voorbeeld voettekst | </a:t>
            </a:r>
            <a:fld id="{9C150A2E-50C5-B044-AC69-E50F3A48D57A}" type="datetime1">
              <a:rPr lang="nl-NL" smtClean="0"/>
              <a:pPr/>
              <a:t>6-2-2026</a:t>
            </a:fld>
            <a:endParaRPr lang="nl-NL" dirty="0"/>
          </a:p>
        </p:txBody>
      </p:sp>
    </p:spTree>
    <p:extLst>
      <p:ext uri="{BB962C8B-B14F-4D97-AF65-F5344CB8AC3E}">
        <p14:creationId xmlns:p14="http://schemas.microsoft.com/office/powerpoint/2010/main" val="4095133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Staand kleurvlak - onderzoek">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77FC29EB-7314-49D1-BCCF-0C1FC9DD7AFF}"/>
              </a:ext>
            </a:extLst>
          </p:cNvPr>
          <p:cNvSpPr/>
          <p:nvPr userDrawn="1"/>
        </p:nvSpPr>
        <p:spPr>
          <a:xfrm>
            <a:off x="0" y="1540932"/>
            <a:ext cx="6096000" cy="4722439"/>
          </a:xfrm>
          <a:prstGeom prst="rect">
            <a:avLst/>
          </a:prstGeom>
          <a:solidFill>
            <a:srgbClr val="009C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47700" y="2705101"/>
            <a:ext cx="5359400" cy="3204086"/>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096000" y="1540933"/>
            <a:ext cx="6096000" cy="4722440"/>
          </a:xfrm>
          <a:prstGeom prst="rect">
            <a:avLst/>
          </a:prstGeom>
          <a:blipFill>
            <a:blip r:embed="rId2"/>
            <a:stretch>
              <a:fillRect/>
            </a:stretch>
          </a:blipFill>
        </p:spPr>
        <p:txBody>
          <a:bodyPr/>
          <a:lstStyle>
            <a:lvl1pPr>
              <a:defRPr>
                <a:noFill/>
              </a:defRPr>
            </a:lvl1pPr>
          </a:lstStyle>
          <a:p>
            <a:r>
              <a:rPr lang="nl-NL"/>
              <a:t>Klik op het pictogram als u een afbeelding wilt toevoegen</a:t>
            </a:r>
            <a:endParaRPr lang="nl-NL" dirty="0"/>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0" y="1884145"/>
            <a:ext cx="5346700" cy="646331"/>
          </a:xfrm>
        </p:spPr>
        <p:txBody>
          <a:bodyPr anchor="t" anchorCtr="0">
            <a:spAutoFit/>
          </a:bodyPr>
          <a:lstStyle>
            <a:lvl1pPr>
              <a:defRPr>
                <a:solidFill>
                  <a:schemeClr val="bg1"/>
                </a:solidFill>
              </a:defRPr>
            </a:lvl1pPr>
          </a:lstStyle>
          <a:p>
            <a:r>
              <a:rPr lang="nl-NL" dirty="0"/>
              <a:t>Hier de titel</a:t>
            </a:r>
          </a:p>
        </p:txBody>
      </p:sp>
      <p:sp>
        <p:nvSpPr>
          <p:cNvPr id="4" name="Tijdelijke aanduiding voor voettekst 5">
            <a:extLst>
              <a:ext uri="{FF2B5EF4-FFF2-40B4-BE49-F238E27FC236}">
                <a16:creationId xmlns:a16="http://schemas.microsoft.com/office/drawing/2014/main" id="{EF40C16E-8C0C-BBF4-F8EF-9229B41B76A1}"/>
              </a:ext>
            </a:extLst>
          </p:cNvPr>
          <p:cNvSpPr>
            <a:spLocks noGrp="1"/>
          </p:cNvSpPr>
          <p:nvPr>
            <p:ph type="ftr" sz="quarter" idx="11"/>
          </p:nvPr>
        </p:nvSpPr>
        <p:spPr>
          <a:xfrm>
            <a:off x="711200" y="6381750"/>
            <a:ext cx="4114800" cy="365125"/>
          </a:xfrm>
        </p:spPr>
        <p:txBody>
          <a:bodyPr/>
          <a:lstStyle/>
          <a:p>
            <a:r>
              <a:rPr lang="nl-NL" dirty="0"/>
              <a:t>Voorbeeld voettekst | </a:t>
            </a:r>
            <a:fld id="{9C150A2E-50C5-B044-AC69-E50F3A48D57A}" type="datetime1">
              <a:rPr lang="nl-NL" smtClean="0"/>
              <a:pPr/>
              <a:t>6-2-2026</a:t>
            </a:fld>
            <a:endParaRPr lang="nl-NL" dirty="0"/>
          </a:p>
        </p:txBody>
      </p:sp>
    </p:spTree>
    <p:extLst>
      <p:ext uri="{BB962C8B-B14F-4D97-AF65-F5344CB8AC3E}">
        <p14:creationId xmlns:p14="http://schemas.microsoft.com/office/powerpoint/2010/main" val="3194542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Liggend kleurvlak - onderzoek">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77FC29EB-7314-49D1-BCCF-0C1FC9DD7AFF}"/>
              </a:ext>
            </a:extLst>
          </p:cNvPr>
          <p:cNvSpPr/>
          <p:nvPr userDrawn="1"/>
        </p:nvSpPr>
        <p:spPr>
          <a:xfrm>
            <a:off x="0" y="4360985"/>
            <a:ext cx="12192000" cy="1900987"/>
          </a:xfrm>
          <a:prstGeom prst="rect">
            <a:avLst/>
          </a:prstGeom>
          <a:solidFill>
            <a:srgbClr val="009C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57224" y="4591050"/>
            <a:ext cx="5438775" cy="1428750"/>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096000" y="1543050"/>
            <a:ext cx="6096000" cy="2816537"/>
          </a:xfrm>
          <a:prstGeom prst="rect">
            <a:avLst/>
          </a:prstGeom>
          <a:blipFill>
            <a:blip r:embed="rId2"/>
            <a:stretch>
              <a:fillRect/>
            </a:stretch>
          </a:blipFill>
        </p:spPr>
        <p:txBody>
          <a:bodyPr/>
          <a:lstStyle>
            <a:lvl1pPr>
              <a:defRPr>
                <a:noFill/>
              </a:defRPr>
            </a:lvl1pPr>
          </a:lstStyle>
          <a:p>
            <a:r>
              <a:rPr lang="nl-NL"/>
              <a:t>Klik op het pictogram als u een afbeelding wilt toevoegen</a:t>
            </a:r>
            <a:endParaRPr lang="nl-NL" dirty="0"/>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0" y="1884145"/>
            <a:ext cx="5346700" cy="646331"/>
          </a:xfrm>
        </p:spPr>
        <p:txBody>
          <a:bodyPr anchor="t" anchorCtr="0">
            <a:spAutoFit/>
          </a:bodyPr>
          <a:lstStyle>
            <a:lvl1pPr>
              <a:defRPr>
                <a:solidFill>
                  <a:schemeClr val="bg1"/>
                </a:solidFill>
              </a:defRPr>
            </a:lvl1pPr>
          </a:lstStyle>
          <a:p>
            <a:r>
              <a:rPr lang="nl-NL" dirty="0"/>
              <a:t>Hier de titel</a:t>
            </a:r>
          </a:p>
        </p:txBody>
      </p:sp>
      <p:sp>
        <p:nvSpPr>
          <p:cNvPr id="10" name="Tijdelijke aanduiding voor afbeelding 8">
            <a:extLst>
              <a:ext uri="{FF2B5EF4-FFF2-40B4-BE49-F238E27FC236}">
                <a16:creationId xmlns:a16="http://schemas.microsoft.com/office/drawing/2014/main" id="{2567F586-9BCF-4F4E-9B12-659A83DECC0E}"/>
              </a:ext>
            </a:extLst>
          </p:cNvPr>
          <p:cNvSpPr>
            <a:spLocks noGrp="1"/>
          </p:cNvSpPr>
          <p:nvPr>
            <p:ph type="pic" sz="quarter" idx="13"/>
          </p:nvPr>
        </p:nvSpPr>
        <p:spPr>
          <a:xfrm>
            <a:off x="0" y="1543050"/>
            <a:ext cx="6096000" cy="2816537"/>
          </a:xfrm>
          <a:prstGeom prst="rect">
            <a:avLst/>
          </a:prstGeom>
          <a:blipFill>
            <a:blip r:embed="rId3"/>
            <a:stretch>
              <a:fillRect/>
            </a:stretch>
          </a:blipFill>
        </p:spPr>
        <p:txBody>
          <a:bodyPr/>
          <a:lstStyle>
            <a:lvl1pPr>
              <a:defRPr>
                <a:noFill/>
              </a:defRPr>
            </a:lvl1pPr>
          </a:lstStyle>
          <a:p>
            <a:r>
              <a:rPr lang="nl-NL"/>
              <a:t>Klik op het pictogram als u een afbeelding wilt toevoegen</a:t>
            </a:r>
            <a:endParaRPr lang="nl-NL" dirty="0"/>
          </a:p>
        </p:txBody>
      </p:sp>
      <p:sp>
        <p:nvSpPr>
          <p:cNvPr id="11" name="Tijdelijke aanduiding voor inhoud 2">
            <a:extLst>
              <a:ext uri="{FF2B5EF4-FFF2-40B4-BE49-F238E27FC236}">
                <a16:creationId xmlns:a16="http://schemas.microsoft.com/office/drawing/2014/main" id="{0E57F8D3-B0E4-4983-AE22-66D32A275319}"/>
              </a:ext>
            </a:extLst>
          </p:cNvPr>
          <p:cNvSpPr>
            <a:spLocks noGrp="1"/>
          </p:cNvSpPr>
          <p:nvPr>
            <p:ph sz="half" idx="14" hasCustomPrompt="1"/>
          </p:nvPr>
        </p:nvSpPr>
        <p:spPr>
          <a:xfrm>
            <a:off x="6296024" y="4600575"/>
            <a:ext cx="5438775" cy="1428750"/>
          </a:xfrm>
          <a:prstGeom prst="rect">
            <a:avLst/>
          </a:prstGeom>
        </p:spPr>
        <p:txBody>
          <a:bodyPr/>
          <a:lstStyle>
            <a:lvl1pPr marL="342900" indent="-342900">
              <a:lnSpc>
                <a:spcPct val="125000"/>
              </a:lnSpc>
              <a:spcBef>
                <a:spcPts val="0"/>
              </a:spcBef>
              <a:buFont typeface="Arial" panose="020B0604020202020204" pitchFamily="34" charset="0"/>
              <a:buChar char="•"/>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puntenlijst</a:t>
            </a:r>
          </a:p>
        </p:txBody>
      </p:sp>
      <p:sp>
        <p:nvSpPr>
          <p:cNvPr id="4" name="Tijdelijke aanduiding voor voettekst 5">
            <a:extLst>
              <a:ext uri="{FF2B5EF4-FFF2-40B4-BE49-F238E27FC236}">
                <a16:creationId xmlns:a16="http://schemas.microsoft.com/office/drawing/2014/main" id="{84E80505-5806-FC2D-735A-2E84DE531229}"/>
              </a:ext>
            </a:extLst>
          </p:cNvPr>
          <p:cNvSpPr>
            <a:spLocks noGrp="1"/>
          </p:cNvSpPr>
          <p:nvPr>
            <p:ph type="ftr" sz="quarter" idx="11"/>
          </p:nvPr>
        </p:nvSpPr>
        <p:spPr>
          <a:xfrm>
            <a:off x="711200" y="6381750"/>
            <a:ext cx="4114800" cy="365125"/>
          </a:xfrm>
        </p:spPr>
        <p:txBody>
          <a:bodyPr/>
          <a:lstStyle/>
          <a:p>
            <a:r>
              <a:rPr lang="nl-NL" dirty="0"/>
              <a:t>Voorbeeld voettekst | </a:t>
            </a:r>
            <a:fld id="{9C150A2E-50C5-B044-AC69-E50F3A48D57A}" type="datetime1">
              <a:rPr lang="nl-NL" smtClean="0"/>
              <a:pPr/>
              <a:t>6-2-2026</a:t>
            </a:fld>
            <a:endParaRPr lang="nl-NL" dirty="0"/>
          </a:p>
        </p:txBody>
      </p:sp>
    </p:spTree>
    <p:extLst>
      <p:ext uri="{BB962C8B-B14F-4D97-AF65-F5344CB8AC3E}">
        <p14:creationId xmlns:p14="http://schemas.microsoft.com/office/powerpoint/2010/main" val="2456276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itelpagina - onderwijs">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333C430D-E413-4705-BF87-59067A65F4AD}"/>
              </a:ext>
            </a:extLst>
          </p:cNvPr>
          <p:cNvSpPr/>
          <p:nvPr userDrawn="1"/>
        </p:nvSpPr>
        <p:spPr>
          <a:xfrm>
            <a:off x="0" y="603738"/>
            <a:ext cx="12192000" cy="2825262"/>
          </a:xfrm>
          <a:prstGeom prst="rect">
            <a:avLst/>
          </a:prstGeom>
          <a:solidFill>
            <a:srgbClr val="6AB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a:extLst>
              <a:ext uri="{FF2B5EF4-FFF2-40B4-BE49-F238E27FC236}">
                <a16:creationId xmlns:a16="http://schemas.microsoft.com/office/drawing/2014/main" id="{5B1D3611-1177-48EA-A067-CEF0CDB42490}"/>
              </a:ext>
            </a:extLst>
          </p:cNvPr>
          <p:cNvSpPr>
            <a:spLocks noGrp="1"/>
          </p:cNvSpPr>
          <p:nvPr>
            <p:ph type="ctrTitle" hasCustomPrompt="1"/>
          </p:nvPr>
        </p:nvSpPr>
        <p:spPr>
          <a:xfrm>
            <a:off x="653143" y="1057047"/>
            <a:ext cx="10776857" cy="1152751"/>
          </a:xfrm>
        </p:spPr>
        <p:txBody>
          <a:bodyPr anchor="b">
            <a:normAutofit/>
          </a:bodyPr>
          <a:lstStyle>
            <a:lvl1pPr algn="l">
              <a:defRPr sz="5000" b="1">
                <a:solidFill>
                  <a:schemeClr val="bg1"/>
                </a:solidFill>
                <a:latin typeface="Trebuchet MS" panose="020B0603020202020204" pitchFamily="34" charset="0"/>
              </a:defRPr>
            </a:lvl1pPr>
          </a:lstStyle>
          <a:p>
            <a:r>
              <a:rPr lang="nl-NL" dirty="0"/>
              <a:t>Hier de titel</a:t>
            </a:r>
          </a:p>
        </p:txBody>
      </p:sp>
      <p:sp>
        <p:nvSpPr>
          <p:cNvPr id="3" name="Ondertitel 2">
            <a:extLst>
              <a:ext uri="{FF2B5EF4-FFF2-40B4-BE49-F238E27FC236}">
                <a16:creationId xmlns:a16="http://schemas.microsoft.com/office/drawing/2014/main" id="{3AC4A8E8-3E90-4C49-8DE9-AAB8EE459045}"/>
              </a:ext>
            </a:extLst>
          </p:cNvPr>
          <p:cNvSpPr>
            <a:spLocks noGrp="1"/>
          </p:cNvSpPr>
          <p:nvPr>
            <p:ph type="subTitle" idx="1" hasCustomPrompt="1"/>
          </p:nvPr>
        </p:nvSpPr>
        <p:spPr>
          <a:xfrm>
            <a:off x="674915" y="2340428"/>
            <a:ext cx="10776857" cy="653143"/>
          </a:xfrm>
          <a:prstGeom prst="rect">
            <a:avLst/>
          </a:prstGeom>
        </p:spPr>
        <p:txBody>
          <a:bodyPr>
            <a:normAutofit/>
          </a:bodyPr>
          <a:lstStyle>
            <a:lvl1pPr marL="0" indent="0" algn="l">
              <a:buNone/>
              <a:defRPr sz="3800" b="0">
                <a:solidFill>
                  <a:schemeClr val="bg1"/>
                </a:solidFill>
                <a:latin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Hier de subtitel</a:t>
            </a:r>
          </a:p>
        </p:txBody>
      </p:sp>
      <p:sp>
        <p:nvSpPr>
          <p:cNvPr id="15" name="Tijdelijke aanduiding voor afbeelding 14">
            <a:extLst>
              <a:ext uri="{FF2B5EF4-FFF2-40B4-BE49-F238E27FC236}">
                <a16:creationId xmlns:a16="http://schemas.microsoft.com/office/drawing/2014/main" id="{2DCE008E-4AC9-41CA-AD71-DCFAAF3FCE89}"/>
              </a:ext>
            </a:extLst>
          </p:cNvPr>
          <p:cNvSpPr>
            <a:spLocks noGrp="1"/>
          </p:cNvSpPr>
          <p:nvPr>
            <p:ph type="pic" sz="quarter" idx="10"/>
          </p:nvPr>
        </p:nvSpPr>
        <p:spPr>
          <a:xfrm>
            <a:off x="0" y="3429000"/>
            <a:ext cx="12192000" cy="3429000"/>
          </a:xfrm>
          <a:prstGeom prst="rect">
            <a:avLst/>
          </a:prstGeom>
          <a:blipFill>
            <a:blip r:embed="rId2"/>
            <a:stretch>
              <a:fillRect/>
            </a:stretch>
          </a:blipFill>
        </p:spPr>
        <p:txBody>
          <a:bodyPr/>
          <a:lstStyle>
            <a:lvl1pPr marL="0" indent="0">
              <a:buNone/>
              <a:defRPr>
                <a:noFill/>
              </a:defRPr>
            </a:lvl1pPr>
          </a:lstStyle>
          <a:p>
            <a:r>
              <a:rPr lang="nl-NL"/>
              <a:t>Klik op het pictogram als u een afbeelding wilt toevoegen</a:t>
            </a:r>
            <a:endParaRPr lang="nl-NL" dirty="0"/>
          </a:p>
        </p:txBody>
      </p:sp>
      <p:pic>
        <p:nvPicPr>
          <p:cNvPr id="4" name="Graphic 3">
            <a:extLst>
              <a:ext uri="{FF2B5EF4-FFF2-40B4-BE49-F238E27FC236}">
                <a16:creationId xmlns:a16="http://schemas.microsoft.com/office/drawing/2014/main" id="{087B2ADF-59C0-A9EC-5CFA-F7D6C3210257}"/>
              </a:ext>
            </a:extLst>
          </p:cNvPr>
          <p:cNvPicPr>
            <a:picLocks noChangeAspect="1"/>
          </p:cNvPicPr>
          <p:nvPr userDrawn="1"/>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97294" y="-166944"/>
            <a:ext cx="3597412" cy="1158676"/>
          </a:xfrm>
          <a:prstGeom prst="rect">
            <a:avLst/>
          </a:prstGeom>
        </p:spPr>
      </p:pic>
    </p:spTree>
    <p:extLst>
      <p:ext uri="{BB962C8B-B14F-4D97-AF65-F5344CB8AC3E}">
        <p14:creationId xmlns:p14="http://schemas.microsoft.com/office/powerpoint/2010/main" val="311425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wee kolommen - onderwij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solidFill>
                  <a:srgbClr val="6AB650"/>
                </a:solidFill>
              </a:defRPr>
            </a:lvl1pPr>
          </a:lstStyle>
          <a:p>
            <a:r>
              <a:rPr lang="nl-NL" dirty="0"/>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2425655"/>
            <a:ext cx="5346700" cy="3751308"/>
          </a:xfrm>
          <a:prstGeom prst="rect">
            <a:avLst/>
          </a:prstGeom>
        </p:spPr>
        <p:txBody>
          <a:bodyPr/>
          <a:lstStyle>
            <a:lvl1pPr marL="0" indent="0">
              <a:lnSpc>
                <a:spcPct val="125000"/>
              </a:lnSpc>
              <a:spcBef>
                <a:spcPts val="0"/>
              </a:spcBef>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291072" y="2425655"/>
            <a:ext cx="5148072"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dirty="0"/>
              <a:t>Hier een puntenlijst</a:t>
            </a:r>
          </a:p>
        </p:txBody>
      </p:sp>
      <p:sp>
        <p:nvSpPr>
          <p:cNvPr id="5" name="Tijdelijke aanduiding voor voettekst 5">
            <a:extLst>
              <a:ext uri="{FF2B5EF4-FFF2-40B4-BE49-F238E27FC236}">
                <a16:creationId xmlns:a16="http://schemas.microsoft.com/office/drawing/2014/main" id="{D69623A2-42AB-8EDA-DD34-0C70AEE9C9CC}"/>
              </a:ext>
            </a:extLst>
          </p:cNvPr>
          <p:cNvSpPr>
            <a:spLocks noGrp="1"/>
          </p:cNvSpPr>
          <p:nvPr>
            <p:ph type="ftr" sz="quarter" idx="11"/>
          </p:nvPr>
        </p:nvSpPr>
        <p:spPr>
          <a:xfrm>
            <a:off x="711200" y="6381750"/>
            <a:ext cx="4114800" cy="365125"/>
          </a:xfrm>
        </p:spPr>
        <p:txBody>
          <a:bodyPr/>
          <a:lstStyle/>
          <a:p>
            <a:r>
              <a:rPr lang="nl-NL" dirty="0"/>
              <a:t>Voorbeeld voettekst | </a:t>
            </a:r>
            <a:fld id="{9C150A2E-50C5-B044-AC69-E50F3A48D57A}" type="datetime1">
              <a:rPr lang="nl-NL" smtClean="0"/>
              <a:pPr/>
              <a:t>6-2-2026</a:t>
            </a:fld>
            <a:endParaRPr lang="nl-NL" dirty="0"/>
          </a:p>
        </p:txBody>
      </p:sp>
    </p:spTree>
    <p:extLst>
      <p:ext uri="{BB962C8B-B14F-4D97-AF65-F5344CB8AC3E}">
        <p14:creationId xmlns:p14="http://schemas.microsoft.com/office/powerpoint/2010/main" val="2236650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Een kolom - onderwij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solidFill>
                  <a:srgbClr val="6AB650"/>
                </a:solidFill>
              </a:defRPr>
            </a:lvl1pPr>
          </a:lstStyle>
          <a:p>
            <a:r>
              <a:rPr lang="nl-NL" dirty="0"/>
              <a:t>Hier de titel</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94944" y="2425655"/>
            <a:ext cx="10744200"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dirty="0"/>
              <a:t>Hier een puntenlijst</a:t>
            </a:r>
          </a:p>
        </p:txBody>
      </p:sp>
      <p:sp>
        <p:nvSpPr>
          <p:cNvPr id="3" name="Tijdelijke aanduiding voor voettekst 5">
            <a:extLst>
              <a:ext uri="{FF2B5EF4-FFF2-40B4-BE49-F238E27FC236}">
                <a16:creationId xmlns:a16="http://schemas.microsoft.com/office/drawing/2014/main" id="{EF31B393-17A7-AC7B-59BA-6AFBCF7C825B}"/>
              </a:ext>
            </a:extLst>
          </p:cNvPr>
          <p:cNvSpPr>
            <a:spLocks noGrp="1"/>
          </p:cNvSpPr>
          <p:nvPr>
            <p:ph type="ftr" sz="quarter" idx="11"/>
          </p:nvPr>
        </p:nvSpPr>
        <p:spPr>
          <a:xfrm>
            <a:off x="711200" y="6381750"/>
            <a:ext cx="4114800" cy="365125"/>
          </a:xfrm>
        </p:spPr>
        <p:txBody>
          <a:bodyPr/>
          <a:lstStyle/>
          <a:p>
            <a:r>
              <a:rPr lang="nl-NL" dirty="0"/>
              <a:t>Voorbeeld voettekst | </a:t>
            </a:r>
            <a:fld id="{9C150A2E-50C5-B044-AC69-E50F3A48D57A}" type="datetime1">
              <a:rPr lang="nl-NL" smtClean="0"/>
              <a:pPr/>
              <a:t>6-2-2026</a:t>
            </a:fld>
            <a:endParaRPr lang="nl-NL" dirty="0"/>
          </a:p>
        </p:txBody>
      </p:sp>
    </p:spTree>
    <p:extLst>
      <p:ext uri="{BB962C8B-B14F-4D97-AF65-F5344CB8AC3E}">
        <p14:creationId xmlns:p14="http://schemas.microsoft.com/office/powerpoint/2010/main" val="2442656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ekst en beeld - onderwij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439708"/>
            <a:ext cx="5346700" cy="646331"/>
          </a:xfrm>
        </p:spPr>
        <p:txBody>
          <a:bodyPr anchor="t" anchorCtr="0">
            <a:spAutoFit/>
          </a:bodyPr>
          <a:lstStyle>
            <a:lvl1pPr>
              <a:defRPr>
                <a:solidFill>
                  <a:srgbClr val="6AB650"/>
                </a:solidFill>
              </a:defRPr>
            </a:lvl1pPr>
          </a:lstStyle>
          <a:p>
            <a:r>
              <a:rPr lang="nl-NL" dirty="0"/>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2350009"/>
            <a:ext cx="5346700" cy="3559178"/>
          </a:xfrm>
          <a:prstGeom prst="rect">
            <a:avLst/>
          </a:prstGeom>
        </p:spPr>
        <p:txBody>
          <a:bodyPr/>
          <a:lstStyle>
            <a:lvl1pPr marL="0" indent="0">
              <a:lnSpc>
                <a:spcPct val="125000"/>
              </a:lnSpc>
              <a:spcBef>
                <a:spcPts val="0"/>
              </a:spcBef>
              <a:buFont typeface="Arial" panose="020B0604020202020204" pitchFamily="34" charset="0"/>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361113" y="1543665"/>
            <a:ext cx="5054600" cy="4365521"/>
          </a:xfrm>
          <a:prstGeom prst="rect">
            <a:avLst/>
          </a:prstGeom>
          <a:blipFill>
            <a:blip r:embed="rId2"/>
            <a:stretch>
              <a:fillRect/>
            </a:stretch>
          </a:blipFill>
        </p:spPr>
        <p:txBody>
          <a:bodyPr/>
          <a:lstStyle>
            <a:lvl1pPr>
              <a:defRPr>
                <a:noFill/>
              </a:defRPr>
            </a:lvl1pPr>
          </a:lstStyle>
          <a:p>
            <a:r>
              <a:rPr lang="nl-NL"/>
              <a:t>Klik op het pictogram als u een afbeelding wilt toevoegen</a:t>
            </a:r>
          </a:p>
        </p:txBody>
      </p:sp>
      <p:sp>
        <p:nvSpPr>
          <p:cNvPr id="4" name="Tijdelijke aanduiding voor voettekst 5">
            <a:extLst>
              <a:ext uri="{FF2B5EF4-FFF2-40B4-BE49-F238E27FC236}">
                <a16:creationId xmlns:a16="http://schemas.microsoft.com/office/drawing/2014/main" id="{D97B6A27-295A-25AD-605A-5DF79FFFC47C}"/>
              </a:ext>
            </a:extLst>
          </p:cNvPr>
          <p:cNvSpPr>
            <a:spLocks noGrp="1"/>
          </p:cNvSpPr>
          <p:nvPr>
            <p:ph type="ftr" sz="quarter" idx="11"/>
          </p:nvPr>
        </p:nvSpPr>
        <p:spPr>
          <a:xfrm>
            <a:off x="711200" y="6381750"/>
            <a:ext cx="4114800" cy="365125"/>
          </a:xfrm>
        </p:spPr>
        <p:txBody>
          <a:bodyPr/>
          <a:lstStyle/>
          <a:p>
            <a:r>
              <a:rPr lang="nl-NL" dirty="0"/>
              <a:t>Voorbeeld voettekst | </a:t>
            </a:r>
            <a:fld id="{9C150A2E-50C5-B044-AC69-E50F3A48D57A}" type="datetime1">
              <a:rPr lang="nl-NL" smtClean="0"/>
              <a:pPr/>
              <a:t>6-2-2026</a:t>
            </a:fld>
            <a:endParaRPr lang="nl-NL" dirty="0"/>
          </a:p>
        </p:txBody>
      </p:sp>
    </p:spTree>
    <p:extLst>
      <p:ext uri="{BB962C8B-B14F-4D97-AF65-F5344CB8AC3E}">
        <p14:creationId xmlns:p14="http://schemas.microsoft.com/office/powerpoint/2010/main" val="3581366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Staand kleurvlak - onderwijs">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59E529B3-AB90-4577-AB7E-9471B1A4493D}"/>
              </a:ext>
            </a:extLst>
          </p:cNvPr>
          <p:cNvSpPr/>
          <p:nvPr userDrawn="1"/>
        </p:nvSpPr>
        <p:spPr>
          <a:xfrm>
            <a:off x="0" y="6263370"/>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a:extLst>
              <a:ext uri="{FF2B5EF4-FFF2-40B4-BE49-F238E27FC236}">
                <a16:creationId xmlns:a16="http://schemas.microsoft.com/office/drawing/2014/main" id="{77FC29EB-7314-49D1-BCCF-0C1FC9DD7AFF}"/>
              </a:ext>
            </a:extLst>
          </p:cNvPr>
          <p:cNvSpPr/>
          <p:nvPr userDrawn="1"/>
        </p:nvSpPr>
        <p:spPr>
          <a:xfrm>
            <a:off x="0" y="1540932"/>
            <a:ext cx="6096000" cy="4722439"/>
          </a:xfrm>
          <a:prstGeom prst="rect">
            <a:avLst/>
          </a:prstGeom>
          <a:solidFill>
            <a:srgbClr val="6AB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47700" y="2705101"/>
            <a:ext cx="5359400" cy="3204086"/>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096000" y="1540933"/>
            <a:ext cx="6096000" cy="4722440"/>
          </a:xfrm>
          <a:prstGeom prst="rect">
            <a:avLst/>
          </a:prstGeom>
          <a:blipFill>
            <a:blip r:embed="rId2"/>
            <a:stretch>
              <a:fillRect/>
            </a:stretch>
          </a:blipFill>
        </p:spPr>
        <p:txBody>
          <a:bodyPr/>
          <a:lstStyle>
            <a:lvl1pPr>
              <a:defRPr>
                <a:noFill/>
              </a:defRPr>
            </a:lvl1pPr>
          </a:lstStyle>
          <a:p>
            <a:r>
              <a:rPr lang="nl-NL"/>
              <a:t>Klik op het pictogram als u een afbeelding wilt toevoegen</a:t>
            </a:r>
            <a:endParaRPr lang="nl-NL" dirty="0"/>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0" y="1884145"/>
            <a:ext cx="5346700" cy="646331"/>
          </a:xfrm>
        </p:spPr>
        <p:txBody>
          <a:bodyPr anchor="t" anchorCtr="0">
            <a:spAutoFit/>
          </a:bodyPr>
          <a:lstStyle>
            <a:lvl1pPr>
              <a:defRPr>
                <a:solidFill>
                  <a:schemeClr val="bg1"/>
                </a:solidFill>
              </a:defRPr>
            </a:lvl1pPr>
          </a:lstStyle>
          <a:p>
            <a:r>
              <a:rPr lang="nl-NL" dirty="0"/>
              <a:t>Hier de titel</a:t>
            </a:r>
          </a:p>
        </p:txBody>
      </p:sp>
      <p:sp>
        <p:nvSpPr>
          <p:cNvPr id="4" name="Tijdelijke aanduiding voor voettekst 5">
            <a:extLst>
              <a:ext uri="{FF2B5EF4-FFF2-40B4-BE49-F238E27FC236}">
                <a16:creationId xmlns:a16="http://schemas.microsoft.com/office/drawing/2014/main" id="{9B11FFEA-4698-330E-5AD7-A2A7D007ED40}"/>
              </a:ext>
            </a:extLst>
          </p:cNvPr>
          <p:cNvSpPr>
            <a:spLocks noGrp="1"/>
          </p:cNvSpPr>
          <p:nvPr>
            <p:ph type="ftr" sz="quarter" idx="11"/>
          </p:nvPr>
        </p:nvSpPr>
        <p:spPr>
          <a:xfrm>
            <a:off x="711200" y="6381750"/>
            <a:ext cx="4114800" cy="365125"/>
          </a:xfrm>
        </p:spPr>
        <p:txBody>
          <a:bodyPr/>
          <a:lstStyle/>
          <a:p>
            <a:r>
              <a:rPr lang="nl-NL" dirty="0"/>
              <a:t>Voorbeeld voettekst | </a:t>
            </a:r>
            <a:fld id="{9C150A2E-50C5-B044-AC69-E50F3A48D57A}" type="datetime1">
              <a:rPr lang="nl-NL" smtClean="0"/>
              <a:pPr/>
              <a:t>6-2-2026</a:t>
            </a:fld>
            <a:endParaRPr lang="nl-NL" dirty="0"/>
          </a:p>
        </p:txBody>
      </p:sp>
    </p:spTree>
    <p:extLst>
      <p:ext uri="{BB962C8B-B14F-4D97-AF65-F5344CB8AC3E}">
        <p14:creationId xmlns:p14="http://schemas.microsoft.com/office/powerpoint/2010/main" val="1073348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Liggend kleurvlak - onderwijs">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77FC29EB-7314-49D1-BCCF-0C1FC9DD7AFF}"/>
              </a:ext>
            </a:extLst>
          </p:cNvPr>
          <p:cNvSpPr/>
          <p:nvPr userDrawn="1"/>
        </p:nvSpPr>
        <p:spPr>
          <a:xfrm>
            <a:off x="0" y="4360985"/>
            <a:ext cx="12192000" cy="1900987"/>
          </a:xfrm>
          <a:prstGeom prst="rect">
            <a:avLst/>
          </a:prstGeom>
          <a:solidFill>
            <a:srgbClr val="6AB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a:extLst>
              <a:ext uri="{FF2B5EF4-FFF2-40B4-BE49-F238E27FC236}">
                <a16:creationId xmlns:a16="http://schemas.microsoft.com/office/drawing/2014/main" id="{59E529B3-AB90-4577-AB7E-9471B1A4493D}"/>
              </a:ext>
            </a:extLst>
          </p:cNvPr>
          <p:cNvSpPr/>
          <p:nvPr userDrawn="1"/>
        </p:nvSpPr>
        <p:spPr>
          <a:xfrm>
            <a:off x="0" y="6263370"/>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57224" y="4591050"/>
            <a:ext cx="5438775" cy="1428750"/>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096000" y="1543050"/>
            <a:ext cx="6096000" cy="2816537"/>
          </a:xfrm>
          <a:prstGeom prst="rect">
            <a:avLst/>
          </a:prstGeom>
          <a:blipFill>
            <a:blip r:embed="rId2"/>
            <a:stretch>
              <a:fillRect/>
            </a:stretch>
          </a:blipFill>
        </p:spPr>
        <p:txBody>
          <a:bodyPr/>
          <a:lstStyle>
            <a:lvl1pPr>
              <a:defRPr>
                <a:noFill/>
              </a:defRPr>
            </a:lvl1pPr>
          </a:lstStyle>
          <a:p>
            <a:r>
              <a:rPr lang="nl-NL"/>
              <a:t>Klik op het pictogram als u een afbeelding wilt toevoegen</a:t>
            </a:r>
            <a:endParaRPr lang="nl-NL" dirty="0"/>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0" y="1884145"/>
            <a:ext cx="5346700" cy="646331"/>
          </a:xfrm>
        </p:spPr>
        <p:txBody>
          <a:bodyPr anchor="t" anchorCtr="0">
            <a:spAutoFit/>
          </a:bodyPr>
          <a:lstStyle>
            <a:lvl1pPr>
              <a:defRPr>
                <a:solidFill>
                  <a:schemeClr val="bg1"/>
                </a:solidFill>
              </a:defRPr>
            </a:lvl1pPr>
          </a:lstStyle>
          <a:p>
            <a:r>
              <a:rPr lang="nl-NL" dirty="0"/>
              <a:t>Hier de titel</a:t>
            </a:r>
          </a:p>
        </p:txBody>
      </p:sp>
      <p:sp>
        <p:nvSpPr>
          <p:cNvPr id="10" name="Tijdelijke aanduiding voor afbeelding 8">
            <a:extLst>
              <a:ext uri="{FF2B5EF4-FFF2-40B4-BE49-F238E27FC236}">
                <a16:creationId xmlns:a16="http://schemas.microsoft.com/office/drawing/2014/main" id="{2567F586-9BCF-4F4E-9B12-659A83DECC0E}"/>
              </a:ext>
            </a:extLst>
          </p:cNvPr>
          <p:cNvSpPr>
            <a:spLocks noGrp="1"/>
          </p:cNvSpPr>
          <p:nvPr>
            <p:ph type="pic" sz="quarter" idx="13"/>
          </p:nvPr>
        </p:nvSpPr>
        <p:spPr>
          <a:xfrm>
            <a:off x="0" y="1543050"/>
            <a:ext cx="6096000" cy="2816537"/>
          </a:xfrm>
          <a:prstGeom prst="rect">
            <a:avLst/>
          </a:prstGeom>
          <a:blipFill>
            <a:blip r:embed="rId3"/>
            <a:stretch>
              <a:fillRect/>
            </a:stretch>
          </a:blipFill>
        </p:spPr>
        <p:txBody>
          <a:bodyPr/>
          <a:lstStyle>
            <a:lvl1pPr>
              <a:defRPr>
                <a:noFill/>
              </a:defRPr>
            </a:lvl1pPr>
          </a:lstStyle>
          <a:p>
            <a:r>
              <a:rPr lang="nl-NL"/>
              <a:t>Klik op het pictogram als u een afbeelding wilt toevoegen</a:t>
            </a:r>
            <a:endParaRPr lang="nl-NL" dirty="0"/>
          </a:p>
        </p:txBody>
      </p:sp>
      <p:sp>
        <p:nvSpPr>
          <p:cNvPr id="11" name="Tijdelijke aanduiding voor inhoud 2">
            <a:extLst>
              <a:ext uri="{FF2B5EF4-FFF2-40B4-BE49-F238E27FC236}">
                <a16:creationId xmlns:a16="http://schemas.microsoft.com/office/drawing/2014/main" id="{0E57F8D3-B0E4-4983-AE22-66D32A275319}"/>
              </a:ext>
            </a:extLst>
          </p:cNvPr>
          <p:cNvSpPr>
            <a:spLocks noGrp="1"/>
          </p:cNvSpPr>
          <p:nvPr>
            <p:ph sz="half" idx="14" hasCustomPrompt="1"/>
          </p:nvPr>
        </p:nvSpPr>
        <p:spPr>
          <a:xfrm>
            <a:off x="6296024" y="4600575"/>
            <a:ext cx="5438775" cy="1428750"/>
          </a:xfrm>
          <a:prstGeom prst="rect">
            <a:avLst/>
          </a:prstGeom>
        </p:spPr>
        <p:txBody>
          <a:bodyPr/>
          <a:lstStyle>
            <a:lvl1pPr marL="342900" indent="-342900">
              <a:lnSpc>
                <a:spcPct val="125000"/>
              </a:lnSpc>
              <a:spcBef>
                <a:spcPts val="0"/>
              </a:spcBef>
              <a:buFont typeface="Arial" panose="020B0604020202020204" pitchFamily="34" charset="0"/>
              <a:buChar char="•"/>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puntenlijst</a:t>
            </a:r>
          </a:p>
        </p:txBody>
      </p:sp>
      <p:sp>
        <p:nvSpPr>
          <p:cNvPr id="4" name="Tijdelijke aanduiding voor voettekst 5">
            <a:extLst>
              <a:ext uri="{FF2B5EF4-FFF2-40B4-BE49-F238E27FC236}">
                <a16:creationId xmlns:a16="http://schemas.microsoft.com/office/drawing/2014/main" id="{F85633FE-30DF-42DB-3549-6EB735E7C9AF}"/>
              </a:ext>
            </a:extLst>
          </p:cNvPr>
          <p:cNvSpPr>
            <a:spLocks noGrp="1"/>
          </p:cNvSpPr>
          <p:nvPr>
            <p:ph type="ftr" sz="quarter" idx="11"/>
          </p:nvPr>
        </p:nvSpPr>
        <p:spPr>
          <a:xfrm>
            <a:off x="711200" y="6381750"/>
            <a:ext cx="4114800" cy="365125"/>
          </a:xfrm>
        </p:spPr>
        <p:txBody>
          <a:bodyPr/>
          <a:lstStyle/>
          <a:p>
            <a:r>
              <a:rPr lang="nl-NL" dirty="0"/>
              <a:t>Voorbeeld voettekst | </a:t>
            </a:r>
            <a:fld id="{9C150A2E-50C5-B044-AC69-E50F3A48D57A}" type="datetime1">
              <a:rPr lang="nl-NL" smtClean="0"/>
              <a:pPr/>
              <a:t>6-2-2026</a:t>
            </a:fld>
            <a:endParaRPr lang="nl-NL" dirty="0"/>
          </a:p>
        </p:txBody>
      </p:sp>
    </p:spTree>
    <p:extLst>
      <p:ext uri="{BB962C8B-B14F-4D97-AF65-F5344CB8AC3E}">
        <p14:creationId xmlns:p14="http://schemas.microsoft.com/office/powerpoint/2010/main" val="991393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Titelpagina - algemeen">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333C430D-E413-4705-BF87-59067A65F4AD}"/>
              </a:ext>
            </a:extLst>
          </p:cNvPr>
          <p:cNvSpPr/>
          <p:nvPr userDrawn="1"/>
        </p:nvSpPr>
        <p:spPr>
          <a:xfrm>
            <a:off x="0" y="603738"/>
            <a:ext cx="12192000" cy="2825262"/>
          </a:xfrm>
          <a:prstGeom prst="rect">
            <a:avLst/>
          </a:prstGeom>
          <a:solidFill>
            <a:srgbClr val="003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a:extLst>
              <a:ext uri="{FF2B5EF4-FFF2-40B4-BE49-F238E27FC236}">
                <a16:creationId xmlns:a16="http://schemas.microsoft.com/office/drawing/2014/main" id="{5B1D3611-1177-48EA-A067-CEF0CDB42490}"/>
              </a:ext>
            </a:extLst>
          </p:cNvPr>
          <p:cNvSpPr>
            <a:spLocks noGrp="1"/>
          </p:cNvSpPr>
          <p:nvPr>
            <p:ph type="ctrTitle" hasCustomPrompt="1"/>
          </p:nvPr>
        </p:nvSpPr>
        <p:spPr>
          <a:xfrm>
            <a:off x="653143" y="1057047"/>
            <a:ext cx="10776857" cy="1152751"/>
          </a:xfrm>
        </p:spPr>
        <p:txBody>
          <a:bodyPr anchor="b">
            <a:normAutofit/>
          </a:bodyPr>
          <a:lstStyle>
            <a:lvl1pPr algn="l">
              <a:defRPr sz="5000" b="1">
                <a:solidFill>
                  <a:schemeClr val="bg1"/>
                </a:solidFill>
                <a:latin typeface="Trebuchet MS" panose="020B0603020202020204" pitchFamily="34" charset="0"/>
              </a:defRPr>
            </a:lvl1pPr>
          </a:lstStyle>
          <a:p>
            <a:r>
              <a:rPr lang="nl-NL" dirty="0"/>
              <a:t>Hier de titel</a:t>
            </a:r>
          </a:p>
        </p:txBody>
      </p:sp>
      <p:sp>
        <p:nvSpPr>
          <p:cNvPr id="3" name="Ondertitel 2">
            <a:extLst>
              <a:ext uri="{FF2B5EF4-FFF2-40B4-BE49-F238E27FC236}">
                <a16:creationId xmlns:a16="http://schemas.microsoft.com/office/drawing/2014/main" id="{3AC4A8E8-3E90-4C49-8DE9-AAB8EE459045}"/>
              </a:ext>
            </a:extLst>
          </p:cNvPr>
          <p:cNvSpPr>
            <a:spLocks noGrp="1"/>
          </p:cNvSpPr>
          <p:nvPr>
            <p:ph type="subTitle" idx="1" hasCustomPrompt="1"/>
          </p:nvPr>
        </p:nvSpPr>
        <p:spPr>
          <a:xfrm>
            <a:off x="674915" y="2340428"/>
            <a:ext cx="10776857" cy="653143"/>
          </a:xfrm>
          <a:prstGeom prst="rect">
            <a:avLst/>
          </a:prstGeom>
        </p:spPr>
        <p:txBody>
          <a:bodyPr>
            <a:normAutofit/>
          </a:bodyPr>
          <a:lstStyle>
            <a:lvl1pPr marL="0" indent="0" algn="l">
              <a:buNone/>
              <a:defRPr sz="3800" b="0">
                <a:solidFill>
                  <a:schemeClr val="bg1"/>
                </a:solidFill>
                <a:latin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Hier de subtitel</a:t>
            </a:r>
          </a:p>
        </p:txBody>
      </p:sp>
      <p:sp>
        <p:nvSpPr>
          <p:cNvPr id="15" name="Tijdelijke aanduiding voor afbeelding 14">
            <a:extLst>
              <a:ext uri="{FF2B5EF4-FFF2-40B4-BE49-F238E27FC236}">
                <a16:creationId xmlns:a16="http://schemas.microsoft.com/office/drawing/2014/main" id="{2DCE008E-4AC9-41CA-AD71-DCFAAF3FCE89}"/>
              </a:ext>
            </a:extLst>
          </p:cNvPr>
          <p:cNvSpPr>
            <a:spLocks noGrp="1"/>
          </p:cNvSpPr>
          <p:nvPr>
            <p:ph type="pic" sz="quarter" idx="10"/>
          </p:nvPr>
        </p:nvSpPr>
        <p:spPr>
          <a:xfrm>
            <a:off x="0" y="3429000"/>
            <a:ext cx="12192000" cy="3429000"/>
          </a:xfrm>
          <a:prstGeom prst="rect">
            <a:avLst/>
          </a:prstGeom>
          <a:blipFill>
            <a:blip r:embed="rId2"/>
            <a:stretch>
              <a:fillRect/>
            </a:stretch>
          </a:blipFill>
        </p:spPr>
        <p:txBody>
          <a:bodyPr/>
          <a:lstStyle>
            <a:lvl1pPr marL="0" indent="0">
              <a:buNone/>
              <a:defRPr>
                <a:noFill/>
              </a:defRPr>
            </a:lvl1pPr>
          </a:lstStyle>
          <a:p>
            <a:r>
              <a:rPr lang="nl-NL"/>
              <a:t>Klik op het pictogram als u een afbeelding wilt toevoegen</a:t>
            </a:r>
            <a:endParaRPr lang="nl-NL" dirty="0"/>
          </a:p>
        </p:txBody>
      </p:sp>
      <p:pic>
        <p:nvPicPr>
          <p:cNvPr id="4" name="Graphic 3">
            <a:extLst>
              <a:ext uri="{FF2B5EF4-FFF2-40B4-BE49-F238E27FC236}">
                <a16:creationId xmlns:a16="http://schemas.microsoft.com/office/drawing/2014/main" id="{61A85A35-BF7D-67AF-48BC-AF53EF5485B1}"/>
              </a:ext>
            </a:extLst>
          </p:cNvPr>
          <p:cNvPicPr>
            <a:picLocks noChangeAspect="1"/>
          </p:cNvPicPr>
          <p:nvPr userDrawn="1"/>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97294" y="-166944"/>
            <a:ext cx="3597412" cy="1158676"/>
          </a:xfrm>
          <a:prstGeom prst="rect">
            <a:avLst/>
          </a:prstGeom>
        </p:spPr>
      </p:pic>
    </p:spTree>
    <p:extLst>
      <p:ext uri="{BB962C8B-B14F-4D97-AF65-F5344CB8AC3E}">
        <p14:creationId xmlns:p14="http://schemas.microsoft.com/office/powerpoint/2010/main" val="684135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ee kolommen - patiëntenzor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lvl1pPr>
          </a:lstStyle>
          <a:p>
            <a:r>
              <a:rPr lang="nl-NL" dirty="0"/>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2425655"/>
            <a:ext cx="5346700" cy="3751308"/>
          </a:xfrm>
          <a:prstGeom prst="rect">
            <a:avLst/>
          </a:prstGeom>
        </p:spPr>
        <p:txBody>
          <a:bodyPr/>
          <a:lstStyle>
            <a:lvl1pPr marL="0" indent="0">
              <a:lnSpc>
                <a:spcPct val="125000"/>
              </a:lnSpc>
              <a:spcBef>
                <a:spcPts val="0"/>
              </a:spcBef>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291072" y="2425655"/>
            <a:ext cx="5148072"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dirty="0"/>
              <a:t>Hier een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Voorbeeld voettekst | </a:t>
            </a:r>
            <a:fld id="{9C150A2E-50C5-B044-AC69-E50F3A48D57A}" type="datetime1">
              <a:rPr lang="nl-NL" smtClean="0"/>
              <a:pPr/>
              <a:t>6-2-2026</a:t>
            </a:fld>
            <a:endParaRPr lang="nl-NL" dirty="0"/>
          </a:p>
        </p:txBody>
      </p:sp>
    </p:spTree>
    <p:extLst>
      <p:ext uri="{BB962C8B-B14F-4D97-AF65-F5344CB8AC3E}">
        <p14:creationId xmlns:p14="http://schemas.microsoft.com/office/powerpoint/2010/main" val="1769052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Twee kolommen - algeme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solidFill>
                  <a:srgbClr val="003741"/>
                </a:solidFill>
              </a:defRPr>
            </a:lvl1pPr>
          </a:lstStyle>
          <a:p>
            <a:r>
              <a:rPr lang="nl-NL" dirty="0"/>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2425655"/>
            <a:ext cx="5346700" cy="3751308"/>
          </a:xfrm>
          <a:prstGeom prst="rect">
            <a:avLst/>
          </a:prstGeom>
        </p:spPr>
        <p:txBody>
          <a:bodyPr/>
          <a:lstStyle>
            <a:lvl1pPr marL="0" indent="0">
              <a:lnSpc>
                <a:spcPct val="125000"/>
              </a:lnSpc>
              <a:spcBef>
                <a:spcPts val="0"/>
              </a:spcBef>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291072" y="2425655"/>
            <a:ext cx="5148072"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dirty="0"/>
              <a:t>Hier een puntenlijst</a:t>
            </a:r>
          </a:p>
        </p:txBody>
      </p:sp>
      <p:sp>
        <p:nvSpPr>
          <p:cNvPr id="5" name="Tijdelijke aanduiding voor voettekst 5">
            <a:extLst>
              <a:ext uri="{FF2B5EF4-FFF2-40B4-BE49-F238E27FC236}">
                <a16:creationId xmlns:a16="http://schemas.microsoft.com/office/drawing/2014/main" id="{611C0332-EBC7-948B-E9F8-A0B73922761E}"/>
              </a:ext>
            </a:extLst>
          </p:cNvPr>
          <p:cNvSpPr>
            <a:spLocks noGrp="1"/>
          </p:cNvSpPr>
          <p:nvPr>
            <p:ph type="ftr" sz="quarter" idx="11"/>
          </p:nvPr>
        </p:nvSpPr>
        <p:spPr>
          <a:xfrm>
            <a:off x="711200" y="6381750"/>
            <a:ext cx="4114800" cy="365125"/>
          </a:xfrm>
        </p:spPr>
        <p:txBody>
          <a:bodyPr/>
          <a:lstStyle/>
          <a:p>
            <a:r>
              <a:rPr lang="nl-NL" dirty="0"/>
              <a:t>Voorbeeld voettekst | </a:t>
            </a:r>
            <a:fld id="{9C150A2E-50C5-B044-AC69-E50F3A48D57A}" type="datetime1">
              <a:rPr lang="nl-NL" smtClean="0"/>
              <a:pPr/>
              <a:t>6-2-2026</a:t>
            </a:fld>
            <a:endParaRPr lang="nl-NL" dirty="0"/>
          </a:p>
        </p:txBody>
      </p:sp>
    </p:spTree>
    <p:extLst>
      <p:ext uri="{BB962C8B-B14F-4D97-AF65-F5344CB8AC3E}">
        <p14:creationId xmlns:p14="http://schemas.microsoft.com/office/powerpoint/2010/main" val="530297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Een kolom - algeme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solidFill>
                  <a:srgbClr val="003741"/>
                </a:solidFill>
              </a:defRPr>
            </a:lvl1pPr>
          </a:lstStyle>
          <a:p>
            <a:r>
              <a:rPr lang="nl-NL" dirty="0"/>
              <a:t>Hier de titel</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94944" y="2425655"/>
            <a:ext cx="10744200"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dirty="0"/>
              <a:t>Hier een puntenlijst</a:t>
            </a:r>
          </a:p>
        </p:txBody>
      </p:sp>
      <p:sp>
        <p:nvSpPr>
          <p:cNvPr id="3" name="Tijdelijke aanduiding voor voettekst 5">
            <a:extLst>
              <a:ext uri="{FF2B5EF4-FFF2-40B4-BE49-F238E27FC236}">
                <a16:creationId xmlns:a16="http://schemas.microsoft.com/office/drawing/2014/main" id="{0BACBAF1-085D-35D7-CA65-93A233D26396}"/>
              </a:ext>
            </a:extLst>
          </p:cNvPr>
          <p:cNvSpPr>
            <a:spLocks noGrp="1"/>
          </p:cNvSpPr>
          <p:nvPr>
            <p:ph type="ftr" sz="quarter" idx="11"/>
          </p:nvPr>
        </p:nvSpPr>
        <p:spPr>
          <a:xfrm>
            <a:off x="711200" y="6381750"/>
            <a:ext cx="4114800" cy="365125"/>
          </a:xfrm>
        </p:spPr>
        <p:txBody>
          <a:bodyPr/>
          <a:lstStyle/>
          <a:p>
            <a:r>
              <a:rPr lang="nl-NL" dirty="0"/>
              <a:t>Voorbeeld voettekst | </a:t>
            </a:r>
            <a:fld id="{9C150A2E-50C5-B044-AC69-E50F3A48D57A}" type="datetime1">
              <a:rPr lang="nl-NL" smtClean="0"/>
              <a:pPr/>
              <a:t>6-2-2026</a:t>
            </a:fld>
            <a:endParaRPr lang="nl-NL" dirty="0"/>
          </a:p>
        </p:txBody>
      </p:sp>
    </p:spTree>
    <p:extLst>
      <p:ext uri="{BB962C8B-B14F-4D97-AF65-F5344CB8AC3E}">
        <p14:creationId xmlns:p14="http://schemas.microsoft.com/office/powerpoint/2010/main" val="2975492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Tekst en beeld - algeme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439708"/>
            <a:ext cx="5346700" cy="646331"/>
          </a:xfrm>
        </p:spPr>
        <p:txBody>
          <a:bodyPr anchor="t" anchorCtr="0">
            <a:spAutoFit/>
          </a:bodyPr>
          <a:lstStyle>
            <a:lvl1pPr>
              <a:defRPr>
                <a:solidFill>
                  <a:srgbClr val="003741"/>
                </a:solidFill>
              </a:defRPr>
            </a:lvl1pPr>
          </a:lstStyle>
          <a:p>
            <a:r>
              <a:rPr lang="nl-NL" dirty="0"/>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2350009"/>
            <a:ext cx="5346700" cy="3559178"/>
          </a:xfrm>
          <a:prstGeom prst="rect">
            <a:avLst/>
          </a:prstGeom>
        </p:spPr>
        <p:txBody>
          <a:bodyPr/>
          <a:lstStyle>
            <a:lvl1pPr marL="0" indent="0">
              <a:lnSpc>
                <a:spcPct val="125000"/>
              </a:lnSpc>
              <a:spcBef>
                <a:spcPts val="0"/>
              </a:spcBef>
              <a:buFont typeface="Arial" panose="020B0604020202020204" pitchFamily="34" charset="0"/>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361113" y="1543665"/>
            <a:ext cx="5054600" cy="4365521"/>
          </a:xfrm>
          <a:prstGeom prst="rect">
            <a:avLst/>
          </a:prstGeom>
          <a:blipFill>
            <a:blip r:embed="rId2"/>
            <a:stretch>
              <a:fillRect/>
            </a:stretch>
          </a:blipFill>
        </p:spPr>
        <p:txBody>
          <a:bodyPr/>
          <a:lstStyle>
            <a:lvl1pPr>
              <a:defRPr>
                <a:noFill/>
              </a:defRPr>
            </a:lvl1pPr>
          </a:lstStyle>
          <a:p>
            <a:r>
              <a:rPr lang="nl-NL"/>
              <a:t>Klik op het pictogram als u een afbeelding wilt toevoegen</a:t>
            </a:r>
          </a:p>
        </p:txBody>
      </p:sp>
      <p:sp>
        <p:nvSpPr>
          <p:cNvPr id="4" name="Tijdelijke aanduiding voor voettekst 5">
            <a:extLst>
              <a:ext uri="{FF2B5EF4-FFF2-40B4-BE49-F238E27FC236}">
                <a16:creationId xmlns:a16="http://schemas.microsoft.com/office/drawing/2014/main" id="{469BAE57-81AB-DCC4-7273-A6BE4D5C46B6}"/>
              </a:ext>
            </a:extLst>
          </p:cNvPr>
          <p:cNvSpPr>
            <a:spLocks noGrp="1"/>
          </p:cNvSpPr>
          <p:nvPr>
            <p:ph type="ftr" sz="quarter" idx="11"/>
          </p:nvPr>
        </p:nvSpPr>
        <p:spPr>
          <a:xfrm>
            <a:off x="711200" y="6381750"/>
            <a:ext cx="4114800" cy="365125"/>
          </a:xfrm>
        </p:spPr>
        <p:txBody>
          <a:bodyPr/>
          <a:lstStyle/>
          <a:p>
            <a:r>
              <a:rPr lang="nl-NL" dirty="0"/>
              <a:t>Voorbeeld voettekst | </a:t>
            </a:r>
            <a:fld id="{9C150A2E-50C5-B044-AC69-E50F3A48D57A}" type="datetime1">
              <a:rPr lang="nl-NL" smtClean="0"/>
              <a:pPr/>
              <a:t>6-2-2026</a:t>
            </a:fld>
            <a:endParaRPr lang="nl-NL" dirty="0"/>
          </a:p>
        </p:txBody>
      </p:sp>
    </p:spTree>
    <p:extLst>
      <p:ext uri="{BB962C8B-B14F-4D97-AF65-F5344CB8AC3E}">
        <p14:creationId xmlns:p14="http://schemas.microsoft.com/office/powerpoint/2010/main" val="338876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Staand kleurvlak - algemeen">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59E529B3-AB90-4577-AB7E-9471B1A4493D}"/>
              </a:ext>
            </a:extLst>
          </p:cNvPr>
          <p:cNvSpPr/>
          <p:nvPr userDrawn="1"/>
        </p:nvSpPr>
        <p:spPr>
          <a:xfrm>
            <a:off x="0" y="6263370"/>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a:extLst>
              <a:ext uri="{FF2B5EF4-FFF2-40B4-BE49-F238E27FC236}">
                <a16:creationId xmlns:a16="http://schemas.microsoft.com/office/drawing/2014/main" id="{77FC29EB-7314-49D1-BCCF-0C1FC9DD7AFF}"/>
              </a:ext>
            </a:extLst>
          </p:cNvPr>
          <p:cNvSpPr/>
          <p:nvPr userDrawn="1"/>
        </p:nvSpPr>
        <p:spPr>
          <a:xfrm>
            <a:off x="0" y="1540932"/>
            <a:ext cx="6096000" cy="4722439"/>
          </a:xfrm>
          <a:prstGeom prst="rect">
            <a:avLst/>
          </a:prstGeom>
          <a:solidFill>
            <a:srgbClr val="003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47700" y="2705101"/>
            <a:ext cx="5359400" cy="3204086"/>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096000" y="1540933"/>
            <a:ext cx="6096000" cy="4722440"/>
          </a:xfrm>
          <a:prstGeom prst="rect">
            <a:avLst/>
          </a:prstGeom>
          <a:blipFill>
            <a:blip r:embed="rId2"/>
            <a:stretch>
              <a:fillRect/>
            </a:stretch>
          </a:blipFill>
        </p:spPr>
        <p:txBody>
          <a:bodyPr/>
          <a:lstStyle>
            <a:lvl1pPr>
              <a:defRPr>
                <a:noFill/>
              </a:defRPr>
            </a:lvl1pPr>
          </a:lstStyle>
          <a:p>
            <a:r>
              <a:rPr lang="nl-NL"/>
              <a:t>Klik op het pictogram als u een afbeelding wilt toevoegen</a:t>
            </a:r>
            <a:endParaRPr lang="nl-NL" dirty="0"/>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0" y="1884145"/>
            <a:ext cx="5346700" cy="646331"/>
          </a:xfrm>
        </p:spPr>
        <p:txBody>
          <a:bodyPr anchor="t" anchorCtr="0">
            <a:spAutoFit/>
          </a:bodyPr>
          <a:lstStyle>
            <a:lvl1pPr>
              <a:defRPr>
                <a:solidFill>
                  <a:schemeClr val="bg1"/>
                </a:solidFill>
              </a:defRPr>
            </a:lvl1pPr>
          </a:lstStyle>
          <a:p>
            <a:r>
              <a:rPr lang="nl-NL" dirty="0"/>
              <a:t>Hier de titel</a:t>
            </a:r>
          </a:p>
        </p:txBody>
      </p:sp>
      <p:sp>
        <p:nvSpPr>
          <p:cNvPr id="4" name="Tijdelijke aanduiding voor voettekst 5">
            <a:extLst>
              <a:ext uri="{FF2B5EF4-FFF2-40B4-BE49-F238E27FC236}">
                <a16:creationId xmlns:a16="http://schemas.microsoft.com/office/drawing/2014/main" id="{98151D7D-71D8-8AAC-A490-B6765A7445A6}"/>
              </a:ext>
            </a:extLst>
          </p:cNvPr>
          <p:cNvSpPr>
            <a:spLocks noGrp="1"/>
          </p:cNvSpPr>
          <p:nvPr>
            <p:ph type="ftr" sz="quarter" idx="11"/>
          </p:nvPr>
        </p:nvSpPr>
        <p:spPr>
          <a:xfrm>
            <a:off x="711200" y="6381750"/>
            <a:ext cx="4114800" cy="365125"/>
          </a:xfrm>
        </p:spPr>
        <p:txBody>
          <a:bodyPr/>
          <a:lstStyle/>
          <a:p>
            <a:r>
              <a:rPr lang="nl-NL" dirty="0"/>
              <a:t>Voorbeeld voettekst | </a:t>
            </a:r>
            <a:fld id="{9C150A2E-50C5-B044-AC69-E50F3A48D57A}" type="datetime1">
              <a:rPr lang="nl-NL" smtClean="0"/>
              <a:pPr/>
              <a:t>6-2-2026</a:t>
            </a:fld>
            <a:endParaRPr lang="nl-NL" dirty="0"/>
          </a:p>
        </p:txBody>
      </p:sp>
    </p:spTree>
    <p:extLst>
      <p:ext uri="{BB962C8B-B14F-4D97-AF65-F5344CB8AC3E}">
        <p14:creationId xmlns:p14="http://schemas.microsoft.com/office/powerpoint/2010/main" val="1434440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Liggend kleurvlak - algemeen">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77FC29EB-7314-49D1-BCCF-0C1FC9DD7AFF}"/>
              </a:ext>
            </a:extLst>
          </p:cNvPr>
          <p:cNvSpPr/>
          <p:nvPr userDrawn="1"/>
        </p:nvSpPr>
        <p:spPr>
          <a:xfrm>
            <a:off x="0" y="4360985"/>
            <a:ext cx="12192000" cy="1900987"/>
          </a:xfrm>
          <a:prstGeom prst="rect">
            <a:avLst/>
          </a:prstGeom>
          <a:solidFill>
            <a:srgbClr val="003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a:extLst>
              <a:ext uri="{FF2B5EF4-FFF2-40B4-BE49-F238E27FC236}">
                <a16:creationId xmlns:a16="http://schemas.microsoft.com/office/drawing/2014/main" id="{59E529B3-AB90-4577-AB7E-9471B1A4493D}"/>
              </a:ext>
            </a:extLst>
          </p:cNvPr>
          <p:cNvSpPr/>
          <p:nvPr userDrawn="1"/>
        </p:nvSpPr>
        <p:spPr>
          <a:xfrm>
            <a:off x="0" y="6263370"/>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57224" y="4591050"/>
            <a:ext cx="5438775" cy="1428750"/>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096000" y="1543050"/>
            <a:ext cx="6096000" cy="2816537"/>
          </a:xfrm>
          <a:prstGeom prst="rect">
            <a:avLst/>
          </a:prstGeom>
          <a:blipFill>
            <a:blip r:embed="rId2"/>
            <a:stretch>
              <a:fillRect/>
            </a:stretch>
          </a:blipFill>
        </p:spPr>
        <p:txBody>
          <a:bodyPr/>
          <a:lstStyle>
            <a:lvl1pPr>
              <a:defRPr>
                <a:noFill/>
              </a:defRPr>
            </a:lvl1pPr>
          </a:lstStyle>
          <a:p>
            <a:r>
              <a:rPr lang="nl-NL"/>
              <a:t>Klik op het pictogram als u een afbeelding wilt toevoegen</a:t>
            </a:r>
            <a:endParaRPr lang="nl-NL" dirty="0"/>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0" y="1884145"/>
            <a:ext cx="5346700" cy="646331"/>
          </a:xfrm>
        </p:spPr>
        <p:txBody>
          <a:bodyPr anchor="t" anchorCtr="0">
            <a:spAutoFit/>
          </a:bodyPr>
          <a:lstStyle>
            <a:lvl1pPr>
              <a:defRPr>
                <a:solidFill>
                  <a:schemeClr val="bg1"/>
                </a:solidFill>
              </a:defRPr>
            </a:lvl1pPr>
          </a:lstStyle>
          <a:p>
            <a:r>
              <a:rPr lang="nl-NL" dirty="0"/>
              <a:t>Hier de titel</a:t>
            </a:r>
          </a:p>
        </p:txBody>
      </p:sp>
      <p:sp>
        <p:nvSpPr>
          <p:cNvPr id="10" name="Tijdelijke aanduiding voor afbeelding 8">
            <a:extLst>
              <a:ext uri="{FF2B5EF4-FFF2-40B4-BE49-F238E27FC236}">
                <a16:creationId xmlns:a16="http://schemas.microsoft.com/office/drawing/2014/main" id="{2567F586-9BCF-4F4E-9B12-659A83DECC0E}"/>
              </a:ext>
            </a:extLst>
          </p:cNvPr>
          <p:cNvSpPr>
            <a:spLocks noGrp="1"/>
          </p:cNvSpPr>
          <p:nvPr>
            <p:ph type="pic" sz="quarter" idx="13"/>
          </p:nvPr>
        </p:nvSpPr>
        <p:spPr>
          <a:xfrm>
            <a:off x="0" y="1543050"/>
            <a:ext cx="6096000" cy="2816537"/>
          </a:xfrm>
          <a:prstGeom prst="rect">
            <a:avLst/>
          </a:prstGeom>
          <a:blipFill>
            <a:blip r:embed="rId3"/>
            <a:stretch>
              <a:fillRect/>
            </a:stretch>
          </a:blipFill>
        </p:spPr>
        <p:txBody>
          <a:bodyPr/>
          <a:lstStyle>
            <a:lvl1pPr>
              <a:defRPr>
                <a:noFill/>
              </a:defRPr>
            </a:lvl1pPr>
          </a:lstStyle>
          <a:p>
            <a:r>
              <a:rPr lang="nl-NL"/>
              <a:t>Klik op het pictogram als u een afbeelding wilt toevoegen</a:t>
            </a:r>
            <a:endParaRPr lang="nl-NL" dirty="0"/>
          </a:p>
        </p:txBody>
      </p:sp>
      <p:sp>
        <p:nvSpPr>
          <p:cNvPr id="11" name="Tijdelijke aanduiding voor inhoud 2">
            <a:extLst>
              <a:ext uri="{FF2B5EF4-FFF2-40B4-BE49-F238E27FC236}">
                <a16:creationId xmlns:a16="http://schemas.microsoft.com/office/drawing/2014/main" id="{0E57F8D3-B0E4-4983-AE22-66D32A275319}"/>
              </a:ext>
            </a:extLst>
          </p:cNvPr>
          <p:cNvSpPr>
            <a:spLocks noGrp="1"/>
          </p:cNvSpPr>
          <p:nvPr>
            <p:ph sz="half" idx="14" hasCustomPrompt="1"/>
          </p:nvPr>
        </p:nvSpPr>
        <p:spPr>
          <a:xfrm>
            <a:off x="6296024" y="4600575"/>
            <a:ext cx="5438775" cy="1428750"/>
          </a:xfrm>
          <a:prstGeom prst="rect">
            <a:avLst/>
          </a:prstGeom>
        </p:spPr>
        <p:txBody>
          <a:bodyPr/>
          <a:lstStyle>
            <a:lvl1pPr marL="342900" indent="-342900">
              <a:lnSpc>
                <a:spcPct val="125000"/>
              </a:lnSpc>
              <a:spcBef>
                <a:spcPts val="0"/>
              </a:spcBef>
              <a:buFont typeface="Arial" panose="020B0604020202020204" pitchFamily="34" charset="0"/>
              <a:buChar char="•"/>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puntenlijst</a:t>
            </a:r>
          </a:p>
        </p:txBody>
      </p:sp>
      <p:sp>
        <p:nvSpPr>
          <p:cNvPr id="4" name="Tijdelijke aanduiding voor voettekst 5">
            <a:extLst>
              <a:ext uri="{FF2B5EF4-FFF2-40B4-BE49-F238E27FC236}">
                <a16:creationId xmlns:a16="http://schemas.microsoft.com/office/drawing/2014/main" id="{F18B5CE6-DCA5-3629-580A-6C769757C049}"/>
              </a:ext>
            </a:extLst>
          </p:cNvPr>
          <p:cNvSpPr>
            <a:spLocks noGrp="1"/>
          </p:cNvSpPr>
          <p:nvPr>
            <p:ph type="ftr" sz="quarter" idx="11"/>
          </p:nvPr>
        </p:nvSpPr>
        <p:spPr>
          <a:xfrm>
            <a:off x="711200" y="6381750"/>
            <a:ext cx="4114800" cy="365125"/>
          </a:xfrm>
        </p:spPr>
        <p:txBody>
          <a:bodyPr/>
          <a:lstStyle/>
          <a:p>
            <a:r>
              <a:rPr lang="nl-NL" dirty="0"/>
              <a:t>Voorbeeld voettekst | </a:t>
            </a:r>
            <a:fld id="{9C150A2E-50C5-B044-AC69-E50F3A48D57A}" type="datetime1">
              <a:rPr lang="nl-NL" smtClean="0"/>
              <a:pPr/>
              <a:t>6-2-2026</a:t>
            </a:fld>
            <a:endParaRPr lang="nl-NL" dirty="0"/>
          </a:p>
        </p:txBody>
      </p:sp>
    </p:spTree>
    <p:extLst>
      <p:ext uri="{BB962C8B-B14F-4D97-AF65-F5344CB8AC3E}">
        <p14:creationId xmlns:p14="http://schemas.microsoft.com/office/powerpoint/2010/main" val="2171548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Afbeelding">
    <p:spTree>
      <p:nvGrpSpPr>
        <p:cNvPr id="1" name=""/>
        <p:cNvGrpSpPr/>
        <p:nvPr/>
      </p:nvGrpSpPr>
      <p:grpSpPr>
        <a:xfrm>
          <a:off x="0" y="0"/>
          <a:ext cx="0" cy="0"/>
          <a:chOff x="0" y="0"/>
          <a:chExt cx="0" cy="0"/>
        </a:xfrm>
      </p:grpSpPr>
      <p:sp>
        <p:nvSpPr>
          <p:cNvPr id="9" name="Tijdelijke aanduiding voor afbeelding 14">
            <a:extLst>
              <a:ext uri="{FF2B5EF4-FFF2-40B4-BE49-F238E27FC236}">
                <a16:creationId xmlns:a16="http://schemas.microsoft.com/office/drawing/2014/main" id="{DA58A6F3-534A-40A0-83C6-89CBA2926159}"/>
              </a:ext>
            </a:extLst>
          </p:cNvPr>
          <p:cNvSpPr>
            <a:spLocks noGrp="1"/>
          </p:cNvSpPr>
          <p:nvPr>
            <p:ph type="pic" sz="quarter" idx="10"/>
          </p:nvPr>
        </p:nvSpPr>
        <p:spPr>
          <a:xfrm>
            <a:off x="0" y="603738"/>
            <a:ext cx="12192000" cy="6254262"/>
          </a:xfrm>
          <a:prstGeom prst="rect">
            <a:avLst/>
          </a:prstGeom>
          <a:blipFill>
            <a:blip r:embed="rId2"/>
            <a:stretch>
              <a:fillRect/>
            </a:stretch>
          </a:blipFill>
        </p:spPr>
        <p:txBody>
          <a:bodyPr/>
          <a:lstStyle>
            <a:lvl1pPr marL="0" indent="0">
              <a:buNone/>
              <a:defRPr>
                <a:noFill/>
              </a:defRPr>
            </a:lvl1pPr>
          </a:lstStyle>
          <a:p>
            <a:r>
              <a:rPr lang="nl-NL"/>
              <a:t>Klik op het pictogram als u een afbeelding wilt toevoegen</a:t>
            </a:r>
            <a:endParaRPr lang="nl-NL" dirty="0"/>
          </a:p>
        </p:txBody>
      </p:sp>
      <p:pic>
        <p:nvPicPr>
          <p:cNvPr id="2" name="Graphic 1">
            <a:extLst>
              <a:ext uri="{FF2B5EF4-FFF2-40B4-BE49-F238E27FC236}">
                <a16:creationId xmlns:a16="http://schemas.microsoft.com/office/drawing/2014/main" id="{4D50893B-341C-BB3C-302E-DA9484AC7425}"/>
              </a:ext>
            </a:extLst>
          </p:cNvPr>
          <p:cNvPicPr>
            <a:picLocks noChangeAspect="1"/>
          </p:cNvPicPr>
          <p:nvPr userDrawn="1"/>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21175" y="-172695"/>
            <a:ext cx="3549650" cy="1143292"/>
          </a:xfrm>
          <a:prstGeom prst="rect">
            <a:avLst/>
          </a:prstGeom>
        </p:spPr>
      </p:pic>
    </p:spTree>
    <p:extLst>
      <p:ext uri="{BB962C8B-B14F-4D97-AF65-F5344CB8AC3E}">
        <p14:creationId xmlns:p14="http://schemas.microsoft.com/office/powerpoint/2010/main" val="2673046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Een kolom - patiëntenzor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lvl1pPr>
          </a:lstStyle>
          <a:p>
            <a:r>
              <a:rPr lang="nl-NL" dirty="0"/>
              <a:t>Hier de titel</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94944" y="2425655"/>
            <a:ext cx="10744200"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dirty="0"/>
              <a:t>Hier een puntenlijst</a:t>
            </a:r>
          </a:p>
        </p:txBody>
      </p:sp>
      <p:sp>
        <p:nvSpPr>
          <p:cNvPr id="3" name="Tijdelijke aanduiding voor voettekst 5">
            <a:extLst>
              <a:ext uri="{FF2B5EF4-FFF2-40B4-BE49-F238E27FC236}">
                <a16:creationId xmlns:a16="http://schemas.microsoft.com/office/drawing/2014/main" id="{C22712E7-A101-B030-A2C5-6F750DC3979B}"/>
              </a:ext>
            </a:extLst>
          </p:cNvPr>
          <p:cNvSpPr>
            <a:spLocks noGrp="1"/>
          </p:cNvSpPr>
          <p:nvPr>
            <p:ph type="ftr" sz="quarter" idx="11"/>
          </p:nvPr>
        </p:nvSpPr>
        <p:spPr>
          <a:xfrm>
            <a:off x="711200" y="6381750"/>
            <a:ext cx="4114800" cy="365125"/>
          </a:xfrm>
        </p:spPr>
        <p:txBody>
          <a:bodyPr/>
          <a:lstStyle/>
          <a:p>
            <a:r>
              <a:rPr lang="nl-NL"/>
              <a:t>Voorbeeld voettekst | </a:t>
            </a:r>
            <a:fld id="{9C150A2E-50C5-B044-AC69-E50F3A48D57A}" type="datetime1">
              <a:rPr lang="nl-NL" smtClean="0"/>
              <a:pPr/>
              <a:t>6-2-2026</a:t>
            </a:fld>
            <a:endParaRPr lang="nl-NL" dirty="0"/>
          </a:p>
        </p:txBody>
      </p:sp>
    </p:spTree>
    <p:extLst>
      <p:ext uri="{BB962C8B-B14F-4D97-AF65-F5344CB8AC3E}">
        <p14:creationId xmlns:p14="http://schemas.microsoft.com/office/powerpoint/2010/main" val="2440380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ekst en beeld - patiëntenzor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439708"/>
            <a:ext cx="5346700" cy="646331"/>
          </a:xfrm>
        </p:spPr>
        <p:txBody>
          <a:bodyPr anchor="t" anchorCtr="0">
            <a:spAutoFit/>
          </a:bodyPr>
          <a:lstStyle>
            <a:lvl1pPr>
              <a:defRPr/>
            </a:lvl1pPr>
          </a:lstStyle>
          <a:p>
            <a:r>
              <a:rPr lang="nl-NL" dirty="0"/>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2350009"/>
            <a:ext cx="5346700" cy="3559178"/>
          </a:xfrm>
          <a:prstGeom prst="rect">
            <a:avLst/>
          </a:prstGeom>
        </p:spPr>
        <p:txBody>
          <a:bodyPr/>
          <a:lstStyle>
            <a:lvl1pPr marL="0" indent="0">
              <a:lnSpc>
                <a:spcPct val="125000"/>
              </a:lnSpc>
              <a:spcBef>
                <a:spcPts val="0"/>
              </a:spcBef>
              <a:buFont typeface="Arial" panose="020B0604020202020204" pitchFamily="34" charset="0"/>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361113" y="1543665"/>
            <a:ext cx="5054600" cy="4365521"/>
          </a:xfrm>
          <a:prstGeom prst="rect">
            <a:avLst/>
          </a:prstGeom>
          <a:blipFill>
            <a:blip r:embed="rId2"/>
            <a:stretch>
              <a:fillRect/>
            </a:stretch>
          </a:blipFill>
        </p:spPr>
        <p:txBody>
          <a:bodyPr/>
          <a:lstStyle>
            <a:lvl1pPr>
              <a:defRPr>
                <a:noFill/>
              </a:defRPr>
            </a:lvl1pPr>
          </a:lstStyle>
          <a:p>
            <a:r>
              <a:rPr lang="nl-NL"/>
              <a:t>Klik op het pictogram als u een afbeelding wilt toevoegen</a:t>
            </a:r>
          </a:p>
        </p:txBody>
      </p:sp>
      <p:sp>
        <p:nvSpPr>
          <p:cNvPr id="5" name="Tijdelijke aanduiding voor voettekst 5">
            <a:extLst>
              <a:ext uri="{FF2B5EF4-FFF2-40B4-BE49-F238E27FC236}">
                <a16:creationId xmlns:a16="http://schemas.microsoft.com/office/drawing/2014/main" id="{0D3A91D0-EC37-A7A3-DBEA-12D58A3B3857}"/>
              </a:ext>
            </a:extLst>
          </p:cNvPr>
          <p:cNvSpPr>
            <a:spLocks noGrp="1"/>
          </p:cNvSpPr>
          <p:nvPr>
            <p:ph type="ftr" sz="quarter" idx="11"/>
          </p:nvPr>
        </p:nvSpPr>
        <p:spPr>
          <a:xfrm>
            <a:off x="711200" y="6381750"/>
            <a:ext cx="4114800" cy="365125"/>
          </a:xfrm>
        </p:spPr>
        <p:txBody>
          <a:bodyPr/>
          <a:lstStyle/>
          <a:p>
            <a:r>
              <a:rPr lang="nl-NL"/>
              <a:t>Voorbeeld voettekst | </a:t>
            </a:r>
            <a:fld id="{9C150A2E-50C5-B044-AC69-E50F3A48D57A}" type="datetime1">
              <a:rPr lang="nl-NL" smtClean="0"/>
              <a:pPr/>
              <a:t>6-2-2026</a:t>
            </a:fld>
            <a:endParaRPr lang="nl-NL" dirty="0"/>
          </a:p>
        </p:txBody>
      </p:sp>
    </p:spTree>
    <p:extLst>
      <p:ext uri="{BB962C8B-B14F-4D97-AF65-F5344CB8AC3E}">
        <p14:creationId xmlns:p14="http://schemas.microsoft.com/office/powerpoint/2010/main" val="1152298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taand kleurvlak - patiëntenzorg">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77FC29EB-7314-49D1-BCCF-0C1FC9DD7AFF}"/>
              </a:ext>
            </a:extLst>
          </p:cNvPr>
          <p:cNvSpPr/>
          <p:nvPr/>
        </p:nvSpPr>
        <p:spPr>
          <a:xfrm>
            <a:off x="0" y="1540932"/>
            <a:ext cx="6096000" cy="4722439"/>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47700" y="2705101"/>
            <a:ext cx="5359400" cy="3204086"/>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096000" y="1540933"/>
            <a:ext cx="6096000" cy="4722440"/>
          </a:xfrm>
          <a:prstGeom prst="rect">
            <a:avLst/>
          </a:prstGeom>
          <a:blipFill dpi="0" rotWithShape="1">
            <a:blip r:embed="rId2"/>
            <a:srcRect/>
            <a:tile tx="0" ty="0" sx="60000" sy="60000" flip="none" algn="tl"/>
          </a:blipFill>
        </p:spPr>
        <p:txBody>
          <a:bodyPr/>
          <a:lstStyle>
            <a:lvl1pPr>
              <a:defRPr>
                <a:noFill/>
              </a:defRPr>
            </a:lvl1pPr>
          </a:lstStyle>
          <a:p>
            <a:r>
              <a:rPr lang="nl-NL"/>
              <a:t>Klik op het pictogram als u een afbeelding wilt toevoegen</a:t>
            </a:r>
            <a:endParaRPr lang="nl-NL" dirty="0"/>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0" y="1884145"/>
            <a:ext cx="5346700" cy="646331"/>
          </a:xfrm>
        </p:spPr>
        <p:txBody>
          <a:bodyPr anchor="t" anchorCtr="0">
            <a:spAutoFit/>
          </a:bodyPr>
          <a:lstStyle>
            <a:lvl1pPr>
              <a:defRPr>
                <a:solidFill>
                  <a:schemeClr val="bg1"/>
                </a:solidFill>
              </a:defRPr>
            </a:lvl1pPr>
          </a:lstStyle>
          <a:p>
            <a:r>
              <a:rPr lang="nl-NL" dirty="0"/>
              <a:t>Hier de titel</a:t>
            </a:r>
          </a:p>
        </p:txBody>
      </p:sp>
      <p:sp>
        <p:nvSpPr>
          <p:cNvPr id="4" name="Tijdelijke aanduiding voor voettekst 5">
            <a:extLst>
              <a:ext uri="{FF2B5EF4-FFF2-40B4-BE49-F238E27FC236}">
                <a16:creationId xmlns:a16="http://schemas.microsoft.com/office/drawing/2014/main" id="{6B7BFCE3-EBA3-A7C0-7229-F2D497774E81}"/>
              </a:ext>
            </a:extLst>
          </p:cNvPr>
          <p:cNvSpPr>
            <a:spLocks noGrp="1"/>
          </p:cNvSpPr>
          <p:nvPr>
            <p:ph type="ftr" sz="quarter" idx="11"/>
          </p:nvPr>
        </p:nvSpPr>
        <p:spPr>
          <a:xfrm>
            <a:off x="711200" y="6381750"/>
            <a:ext cx="4114800" cy="365125"/>
          </a:xfrm>
        </p:spPr>
        <p:txBody>
          <a:bodyPr/>
          <a:lstStyle/>
          <a:p>
            <a:r>
              <a:rPr lang="nl-NL"/>
              <a:t>Voorbeeld voettekst | </a:t>
            </a:r>
            <a:fld id="{9C150A2E-50C5-B044-AC69-E50F3A48D57A}" type="datetime1">
              <a:rPr lang="nl-NL" smtClean="0"/>
              <a:pPr/>
              <a:t>6-2-2026</a:t>
            </a:fld>
            <a:endParaRPr lang="nl-NL" dirty="0"/>
          </a:p>
        </p:txBody>
      </p:sp>
      <p:sp>
        <p:nvSpPr>
          <p:cNvPr id="5" name="Rechthoek 4">
            <a:extLst>
              <a:ext uri="{FF2B5EF4-FFF2-40B4-BE49-F238E27FC236}">
                <a16:creationId xmlns:a16="http://schemas.microsoft.com/office/drawing/2014/main" id="{324C52A7-5F15-AE18-4FB6-003B03DC6B6F}"/>
              </a:ext>
            </a:extLst>
          </p:cNvPr>
          <p:cNvSpPr/>
          <p:nvPr userDrawn="1"/>
        </p:nvSpPr>
        <p:spPr>
          <a:xfrm>
            <a:off x="0" y="1540932"/>
            <a:ext cx="6096000" cy="4722439"/>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579805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Liggend kleurvlak - patiëntenzorg">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77FC29EB-7314-49D1-BCCF-0C1FC9DD7AFF}"/>
              </a:ext>
            </a:extLst>
          </p:cNvPr>
          <p:cNvSpPr/>
          <p:nvPr/>
        </p:nvSpPr>
        <p:spPr>
          <a:xfrm>
            <a:off x="0" y="4360985"/>
            <a:ext cx="12192000" cy="1900987"/>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a:extLst>
              <a:ext uri="{FF2B5EF4-FFF2-40B4-BE49-F238E27FC236}">
                <a16:creationId xmlns:a16="http://schemas.microsoft.com/office/drawing/2014/main" id="{59E529B3-AB90-4577-AB7E-9471B1A4493D}"/>
              </a:ext>
            </a:extLst>
          </p:cNvPr>
          <p:cNvSpPr/>
          <p:nvPr/>
        </p:nvSpPr>
        <p:spPr>
          <a:xfrm>
            <a:off x="0" y="6263370"/>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57224" y="4591050"/>
            <a:ext cx="5438775" cy="1428750"/>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096000" y="1543050"/>
            <a:ext cx="6096000" cy="2816537"/>
          </a:xfrm>
          <a:prstGeom prst="rect">
            <a:avLst/>
          </a:prstGeom>
          <a:blipFill>
            <a:blip r:embed="rId2"/>
            <a:stretch>
              <a:fillRect/>
            </a:stretch>
          </a:blipFill>
        </p:spPr>
        <p:txBody>
          <a:bodyPr/>
          <a:lstStyle>
            <a:lvl1pPr>
              <a:defRPr>
                <a:noFill/>
              </a:defRPr>
            </a:lvl1pPr>
          </a:lstStyle>
          <a:p>
            <a:r>
              <a:rPr lang="nl-NL"/>
              <a:t>Klik op het pictogram als u een afbeelding wilt toevoegen</a:t>
            </a:r>
            <a:endParaRPr lang="nl-NL" dirty="0"/>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0" y="1884145"/>
            <a:ext cx="5346700" cy="646331"/>
          </a:xfrm>
        </p:spPr>
        <p:txBody>
          <a:bodyPr anchor="t" anchorCtr="0">
            <a:spAutoFit/>
          </a:bodyPr>
          <a:lstStyle>
            <a:lvl1pPr>
              <a:defRPr>
                <a:solidFill>
                  <a:schemeClr val="bg1"/>
                </a:solidFill>
              </a:defRPr>
            </a:lvl1pPr>
          </a:lstStyle>
          <a:p>
            <a:r>
              <a:rPr lang="nl-NL" dirty="0"/>
              <a:t>Hier de titel</a:t>
            </a:r>
          </a:p>
        </p:txBody>
      </p:sp>
      <p:sp>
        <p:nvSpPr>
          <p:cNvPr id="10" name="Tijdelijke aanduiding voor afbeelding 8">
            <a:extLst>
              <a:ext uri="{FF2B5EF4-FFF2-40B4-BE49-F238E27FC236}">
                <a16:creationId xmlns:a16="http://schemas.microsoft.com/office/drawing/2014/main" id="{2567F586-9BCF-4F4E-9B12-659A83DECC0E}"/>
              </a:ext>
            </a:extLst>
          </p:cNvPr>
          <p:cNvSpPr>
            <a:spLocks noGrp="1"/>
          </p:cNvSpPr>
          <p:nvPr>
            <p:ph type="pic" sz="quarter" idx="13"/>
          </p:nvPr>
        </p:nvSpPr>
        <p:spPr>
          <a:xfrm>
            <a:off x="0" y="1543050"/>
            <a:ext cx="6096000" cy="2816537"/>
          </a:xfrm>
          <a:prstGeom prst="rect">
            <a:avLst/>
          </a:prstGeom>
          <a:blipFill>
            <a:blip r:embed="rId3"/>
            <a:stretch>
              <a:fillRect/>
            </a:stretch>
          </a:blipFill>
        </p:spPr>
        <p:txBody>
          <a:bodyPr/>
          <a:lstStyle>
            <a:lvl1pPr>
              <a:defRPr>
                <a:noFill/>
              </a:defRPr>
            </a:lvl1pPr>
          </a:lstStyle>
          <a:p>
            <a:r>
              <a:rPr lang="nl-NL"/>
              <a:t>Klik op het pictogram als u een afbeelding wilt toevoegen</a:t>
            </a:r>
            <a:endParaRPr lang="nl-NL" dirty="0"/>
          </a:p>
        </p:txBody>
      </p:sp>
      <p:sp>
        <p:nvSpPr>
          <p:cNvPr id="11" name="Tijdelijke aanduiding voor inhoud 2">
            <a:extLst>
              <a:ext uri="{FF2B5EF4-FFF2-40B4-BE49-F238E27FC236}">
                <a16:creationId xmlns:a16="http://schemas.microsoft.com/office/drawing/2014/main" id="{0E57F8D3-B0E4-4983-AE22-66D32A275319}"/>
              </a:ext>
            </a:extLst>
          </p:cNvPr>
          <p:cNvSpPr>
            <a:spLocks noGrp="1"/>
          </p:cNvSpPr>
          <p:nvPr>
            <p:ph sz="half" idx="14" hasCustomPrompt="1"/>
          </p:nvPr>
        </p:nvSpPr>
        <p:spPr>
          <a:xfrm>
            <a:off x="6296024" y="4600575"/>
            <a:ext cx="5438775" cy="1428750"/>
          </a:xfrm>
          <a:prstGeom prst="rect">
            <a:avLst/>
          </a:prstGeom>
        </p:spPr>
        <p:txBody>
          <a:bodyPr/>
          <a:lstStyle>
            <a:lvl1pPr marL="342900" indent="-342900">
              <a:lnSpc>
                <a:spcPct val="125000"/>
              </a:lnSpc>
              <a:spcBef>
                <a:spcPts val="0"/>
              </a:spcBef>
              <a:buFont typeface="Arial" panose="020B0604020202020204" pitchFamily="34" charset="0"/>
              <a:buChar char="•"/>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puntenlijst</a:t>
            </a:r>
          </a:p>
        </p:txBody>
      </p:sp>
      <p:sp>
        <p:nvSpPr>
          <p:cNvPr id="4" name="Tijdelijke aanduiding voor voettekst 5">
            <a:extLst>
              <a:ext uri="{FF2B5EF4-FFF2-40B4-BE49-F238E27FC236}">
                <a16:creationId xmlns:a16="http://schemas.microsoft.com/office/drawing/2014/main" id="{5D651226-87D3-BD76-3D0A-05B9692022E1}"/>
              </a:ext>
            </a:extLst>
          </p:cNvPr>
          <p:cNvSpPr>
            <a:spLocks noGrp="1"/>
          </p:cNvSpPr>
          <p:nvPr>
            <p:ph type="ftr" sz="quarter" idx="11"/>
          </p:nvPr>
        </p:nvSpPr>
        <p:spPr>
          <a:xfrm>
            <a:off x="711200" y="6381750"/>
            <a:ext cx="4114800" cy="365125"/>
          </a:xfrm>
        </p:spPr>
        <p:txBody>
          <a:bodyPr/>
          <a:lstStyle/>
          <a:p>
            <a:r>
              <a:rPr lang="nl-NL"/>
              <a:t>Voorbeeld voettekst | </a:t>
            </a:r>
            <a:fld id="{9C150A2E-50C5-B044-AC69-E50F3A48D57A}" type="datetime1">
              <a:rPr lang="nl-NL" smtClean="0"/>
              <a:pPr/>
              <a:t>6-2-2026</a:t>
            </a:fld>
            <a:endParaRPr lang="nl-NL" dirty="0"/>
          </a:p>
        </p:txBody>
      </p:sp>
      <p:sp>
        <p:nvSpPr>
          <p:cNvPr id="5" name="Rechthoek 4">
            <a:extLst>
              <a:ext uri="{FF2B5EF4-FFF2-40B4-BE49-F238E27FC236}">
                <a16:creationId xmlns:a16="http://schemas.microsoft.com/office/drawing/2014/main" id="{B90A0C16-E91C-8454-97AA-4A70DF9E2E13}"/>
              </a:ext>
            </a:extLst>
          </p:cNvPr>
          <p:cNvSpPr/>
          <p:nvPr userDrawn="1"/>
        </p:nvSpPr>
        <p:spPr>
          <a:xfrm>
            <a:off x="0" y="4360985"/>
            <a:ext cx="12192000" cy="1900987"/>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5">
            <a:extLst>
              <a:ext uri="{FF2B5EF4-FFF2-40B4-BE49-F238E27FC236}">
                <a16:creationId xmlns:a16="http://schemas.microsoft.com/office/drawing/2014/main" id="{EFCE6A9E-1797-9CA9-2A29-EECE64EB0B6A}"/>
              </a:ext>
            </a:extLst>
          </p:cNvPr>
          <p:cNvSpPr/>
          <p:nvPr userDrawn="1"/>
        </p:nvSpPr>
        <p:spPr>
          <a:xfrm>
            <a:off x="0" y="6263370"/>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909290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6.xml"/><Relationship Id="rId18" Type="http://schemas.openxmlformats.org/officeDocument/2006/relationships/slideLayout" Target="../slideLayouts/slideLayout21.xml"/><Relationship Id="rId26" Type="http://schemas.openxmlformats.org/officeDocument/2006/relationships/slideLayout" Target="../slideLayouts/slideLayout29.xml"/><Relationship Id="rId39" Type="http://schemas.openxmlformats.org/officeDocument/2006/relationships/slideLayout" Target="../slideLayouts/slideLayout42.xml"/><Relationship Id="rId21" Type="http://schemas.openxmlformats.org/officeDocument/2006/relationships/slideLayout" Target="../slideLayouts/slideLayout24.xml"/><Relationship Id="rId34" Type="http://schemas.openxmlformats.org/officeDocument/2006/relationships/slideLayout" Target="../slideLayouts/slideLayout37.xml"/><Relationship Id="rId42" Type="http://schemas.openxmlformats.org/officeDocument/2006/relationships/slideLayout" Target="../slideLayouts/slideLayout45.xml"/><Relationship Id="rId47" Type="http://schemas.openxmlformats.org/officeDocument/2006/relationships/slideLayout" Target="../slideLayouts/slideLayout50.xml"/><Relationship Id="rId50" Type="http://schemas.openxmlformats.org/officeDocument/2006/relationships/slideLayout" Target="../slideLayouts/slideLayout53.xml"/><Relationship Id="rId55" Type="http://schemas.openxmlformats.org/officeDocument/2006/relationships/image" Target="../media/image2.svg"/><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slideLayout" Target="../slideLayouts/slideLayout20.xml"/><Relationship Id="rId25" Type="http://schemas.openxmlformats.org/officeDocument/2006/relationships/slideLayout" Target="../slideLayouts/slideLayout28.xml"/><Relationship Id="rId33" Type="http://schemas.openxmlformats.org/officeDocument/2006/relationships/slideLayout" Target="../slideLayouts/slideLayout36.xml"/><Relationship Id="rId38" Type="http://schemas.openxmlformats.org/officeDocument/2006/relationships/slideLayout" Target="../slideLayouts/slideLayout41.xml"/><Relationship Id="rId46" Type="http://schemas.openxmlformats.org/officeDocument/2006/relationships/slideLayout" Target="../slideLayouts/slideLayout49.xml"/><Relationship Id="rId2" Type="http://schemas.openxmlformats.org/officeDocument/2006/relationships/slideLayout" Target="../slideLayouts/slideLayout5.xml"/><Relationship Id="rId16" Type="http://schemas.openxmlformats.org/officeDocument/2006/relationships/slideLayout" Target="../slideLayouts/slideLayout19.xml"/><Relationship Id="rId20" Type="http://schemas.openxmlformats.org/officeDocument/2006/relationships/slideLayout" Target="../slideLayouts/slideLayout23.xml"/><Relationship Id="rId29" Type="http://schemas.openxmlformats.org/officeDocument/2006/relationships/slideLayout" Target="../slideLayouts/slideLayout32.xml"/><Relationship Id="rId41" Type="http://schemas.openxmlformats.org/officeDocument/2006/relationships/slideLayout" Target="../slideLayouts/slideLayout44.xml"/><Relationship Id="rId54"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24" Type="http://schemas.openxmlformats.org/officeDocument/2006/relationships/slideLayout" Target="../slideLayouts/slideLayout27.xml"/><Relationship Id="rId32" Type="http://schemas.openxmlformats.org/officeDocument/2006/relationships/slideLayout" Target="../slideLayouts/slideLayout35.xml"/><Relationship Id="rId37" Type="http://schemas.openxmlformats.org/officeDocument/2006/relationships/slideLayout" Target="../slideLayouts/slideLayout40.xml"/><Relationship Id="rId40" Type="http://schemas.openxmlformats.org/officeDocument/2006/relationships/slideLayout" Target="../slideLayouts/slideLayout43.xml"/><Relationship Id="rId45" Type="http://schemas.openxmlformats.org/officeDocument/2006/relationships/slideLayout" Target="../slideLayouts/slideLayout48.xml"/><Relationship Id="rId53" Type="http://schemas.openxmlformats.org/officeDocument/2006/relationships/theme" Target="../theme/theme2.xml"/><Relationship Id="rId5" Type="http://schemas.openxmlformats.org/officeDocument/2006/relationships/slideLayout" Target="../slideLayouts/slideLayout8.xml"/><Relationship Id="rId15" Type="http://schemas.openxmlformats.org/officeDocument/2006/relationships/slideLayout" Target="../slideLayouts/slideLayout18.xml"/><Relationship Id="rId23" Type="http://schemas.openxmlformats.org/officeDocument/2006/relationships/slideLayout" Target="../slideLayouts/slideLayout26.xml"/><Relationship Id="rId28" Type="http://schemas.openxmlformats.org/officeDocument/2006/relationships/slideLayout" Target="../slideLayouts/slideLayout31.xml"/><Relationship Id="rId36" Type="http://schemas.openxmlformats.org/officeDocument/2006/relationships/slideLayout" Target="../slideLayouts/slideLayout39.xml"/><Relationship Id="rId49" Type="http://schemas.openxmlformats.org/officeDocument/2006/relationships/slideLayout" Target="../slideLayouts/slideLayout52.xml"/><Relationship Id="rId10" Type="http://schemas.openxmlformats.org/officeDocument/2006/relationships/slideLayout" Target="../slideLayouts/slideLayout13.xml"/><Relationship Id="rId19" Type="http://schemas.openxmlformats.org/officeDocument/2006/relationships/slideLayout" Target="../slideLayouts/slideLayout22.xml"/><Relationship Id="rId31" Type="http://schemas.openxmlformats.org/officeDocument/2006/relationships/slideLayout" Target="../slideLayouts/slideLayout34.xml"/><Relationship Id="rId44" Type="http://schemas.openxmlformats.org/officeDocument/2006/relationships/slideLayout" Target="../slideLayouts/slideLayout47.xml"/><Relationship Id="rId52" Type="http://schemas.openxmlformats.org/officeDocument/2006/relationships/slideLayout" Target="../slideLayouts/slideLayout55.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 Id="rId22" Type="http://schemas.openxmlformats.org/officeDocument/2006/relationships/slideLayout" Target="../slideLayouts/slideLayout25.xml"/><Relationship Id="rId27" Type="http://schemas.openxmlformats.org/officeDocument/2006/relationships/slideLayout" Target="../slideLayouts/slideLayout30.xml"/><Relationship Id="rId30" Type="http://schemas.openxmlformats.org/officeDocument/2006/relationships/slideLayout" Target="../slideLayouts/slideLayout33.xml"/><Relationship Id="rId35" Type="http://schemas.openxmlformats.org/officeDocument/2006/relationships/slideLayout" Target="../slideLayouts/slideLayout38.xml"/><Relationship Id="rId43" Type="http://schemas.openxmlformats.org/officeDocument/2006/relationships/slideLayout" Target="../slideLayouts/slideLayout46.xml"/><Relationship Id="rId48" Type="http://schemas.openxmlformats.org/officeDocument/2006/relationships/slideLayout" Target="../slideLayouts/slideLayout51.xml"/><Relationship Id="rId8" Type="http://schemas.openxmlformats.org/officeDocument/2006/relationships/slideLayout" Target="../slideLayouts/slideLayout11.xml"/><Relationship Id="rId51" Type="http://schemas.openxmlformats.org/officeDocument/2006/relationships/slideLayout" Target="../slideLayouts/slideLayout54.xml"/><Relationship Id="rId3"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A590FF9C-9D50-8176-648B-21993B83908B}"/>
              </a:ext>
            </a:extLst>
          </p:cNvPr>
          <p:cNvPicPr>
            <a:picLocks noChangeAspect="1"/>
          </p:cNvPicPr>
          <p:nvPr userDrawn="1"/>
        </p:nvPicPr>
        <p:blipFill>
          <a:blip r:embed="rId5" cstate="email">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888317" y="285032"/>
            <a:ext cx="415364" cy="513740"/>
          </a:xfrm>
          <a:prstGeom prst="rect">
            <a:avLst/>
          </a:prstGeom>
        </p:spPr>
      </p:pic>
      <p:sp>
        <p:nvSpPr>
          <p:cNvPr id="2" name="Tijdelijke aanduiding voor titel 1">
            <a:extLst>
              <a:ext uri="{FF2B5EF4-FFF2-40B4-BE49-F238E27FC236}">
                <a16:creationId xmlns:a16="http://schemas.microsoft.com/office/drawing/2014/main" id="{F05E57A9-EF42-41CC-A2FF-69FC444635B3}"/>
              </a:ext>
            </a:extLst>
          </p:cNvPr>
          <p:cNvSpPr>
            <a:spLocks noGrp="1"/>
          </p:cNvSpPr>
          <p:nvPr>
            <p:ph type="title"/>
          </p:nvPr>
        </p:nvSpPr>
        <p:spPr>
          <a:xfrm>
            <a:off x="673100" y="1100092"/>
            <a:ext cx="10515600" cy="1325563"/>
          </a:xfrm>
          <a:prstGeom prst="rect">
            <a:avLst/>
          </a:prstGeom>
        </p:spPr>
        <p:txBody>
          <a:bodyPr vert="horz" lIns="91440" tIns="45720" rIns="91440" bIns="45720" rtlCol="0" anchor="ctr">
            <a:normAutofit/>
          </a:bodyPr>
          <a:lstStyle/>
          <a:p>
            <a:r>
              <a:rPr lang="nl-NL" dirty="0"/>
              <a:t>Hier de titel</a:t>
            </a:r>
          </a:p>
        </p:txBody>
      </p:sp>
      <p:sp>
        <p:nvSpPr>
          <p:cNvPr id="5" name="Tijdelijke aanduiding voor voettekst 4">
            <a:extLst>
              <a:ext uri="{FF2B5EF4-FFF2-40B4-BE49-F238E27FC236}">
                <a16:creationId xmlns:a16="http://schemas.microsoft.com/office/drawing/2014/main" id="{F64C743E-8D29-4316-98AB-B30200D583DD}"/>
              </a:ext>
            </a:extLst>
          </p:cNvPr>
          <p:cNvSpPr>
            <a:spLocks noGrp="1"/>
          </p:cNvSpPr>
          <p:nvPr>
            <p:ph type="ftr" sz="quarter" idx="3"/>
          </p:nvPr>
        </p:nvSpPr>
        <p:spPr>
          <a:xfrm>
            <a:off x="711200" y="6381750"/>
            <a:ext cx="4114800" cy="365125"/>
          </a:xfrm>
          <a:prstGeom prst="rect">
            <a:avLst/>
          </a:prstGeom>
        </p:spPr>
        <p:txBody>
          <a:bodyPr vert="horz" lIns="91440" tIns="45720" rIns="91440" bIns="45720" rtlCol="0" anchor="ctr"/>
          <a:lstStyle>
            <a:lvl1pPr algn="l">
              <a:defRPr sz="1250">
                <a:solidFill>
                  <a:srgbClr val="00373E"/>
                </a:solidFill>
              </a:defRPr>
            </a:lvl1pPr>
          </a:lstStyle>
          <a:p>
            <a:r>
              <a:rPr lang="nl-NL" dirty="0"/>
              <a:t>Voorbeeld voettekst | </a:t>
            </a:r>
            <a:fld id="{A6446622-8315-3143-9571-9B22411454C5}" type="datetime1">
              <a:rPr lang="nl-NL" smtClean="0"/>
              <a:pPr/>
              <a:t>6-2-2026</a:t>
            </a:fld>
            <a:endParaRPr lang="nl-NL" dirty="0"/>
          </a:p>
        </p:txBody>
      </p:sp>
    </p:spTree>
    <p:extLst>
      <p:ext uri="{BB962C8B-B14F-4D97-AF65-F5344CB8AC3E}">
        <p14:creationId xmlns:p14="http://schemas.microsoft.com/office/powerpoint/2010/main" val="2670640674"/>
      </p:ext>
    </p:extLst>
  </p:cSld>
  <p:clrMap bg1="lt1" tx1="dk1" bg2="lt2" tx2="dk2" accent1="accent1" accent2="accent2" accent3="accent3" accent4="accent4" accent5="accent5" accent6="accent6" hlink="hlink" folHlink="folHlink"/>
  <p:sldLayoutIdLst>
    <p:sldLayoutId id="2147483687" r:id="rId1"/>
    <p:sldLayoutId id="2147483686" r:id="rId2"/>
    <p:sldLayoutId id="2147483716" r:id="rId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914400" rtl="0" eaLnBrk="1" latinLnBrk="0" hangingPunct="1">
        <a:lnSpc>
          <a:spcPct val="90000"/>
        </a:lnSpc>
        <a:spcBef>
          <a:spcPct val="0"/>
        </a:spcBef>
        <a:buNone/>
        <a:defRPr sz="4000" b="1" kern="1200">
          <a:solidFill>
            <a:srgbClr val="E89E0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A590FF9C-9D50-8176-648B-21993B83908B}"/>
              </a:ext>
            </a:extLst>
          </p:cNvPr>
          <p:cNvPicPr>
            <a:picLocks noChangeAspect="1"/>
          </p:cNvPicPr>
          <p:nvPr/>
        </p:nvPicPr>
        <p:blipFill>
          <a:blip r:embed="rId54" cstate="email">
            <a:extLst>
              <a:ext uri="{28A0092B-C50C-407E-A947-70E740481C1C}">
                <a14:useLocalDpi xmlns:a14="http://schemas.microsoft.com/office/drawing/2010/main" val="0"/>
              </a:ext>
              <a:ext uri="{96DAC541-7B7A-43D3-8B79-37D633B846F1}">
                <asvg:svgBlip xmlns:asvg="http://schemas.microsoft.com/office/drawing/2016/SVG/main" r:embed="rId55"/>
              </a:ext>
            </a:extLst>
          </a:blip>
          <a:stretch>
            <a:fillRect/>
          </a:stretch>
        </p:blipFill>
        <p:spPr>
          <a:xfrm>
            <a:off x="5888317" y="285032"/>
            <a:ext cx="415364" cy="513740"/>
          </a:xfrm>
          <a:prstGeom prst="rect">
            <a:avLst/>
          </a:prstGeom>
        </p:spPr>
      </p:pic>
      <p:sp>
        <p:nvSpPr>
          <p:cNvPr id="2" name="Tijdelijke aanduiding voor titel 1">
            <a:extLst>
              <a:ext uri="{FF2B5EF4-FFF2-40B4-BE49-F238E27FC236}">
                <a16:creationId xmlns:a16="http://schemas.microsoft.com/office/drawing/2014/main" id="{F05E57A9-EF42-41CC-A2FF-69FC444635B3}"/>
              </a:ext>
            </a:extLst>
          </p:cNvPr>
          <p:cNvSpPr>
            <a:spLocks noGrp="1"/>
          </p:cNvSpPr>
          <p:nvPr>
            <p:ph type="title"/>
          </p:nvPr>
        </p:nvSpPr>
        <p:spPr>
          <a:xfrm>
            <a:off x="673100" y="1100092"/>
            <a:ext cx="10515600" cy="1325563"/>
          </a:xfrm>
          <a:prstGeom prst="rect">
            <a:avLst/>
          </a:prstGeom>
        </p:spPr>
        <p:txBody>
          <a:bodyPr vert="horz" lIns="91440" tIns="45720" rIns="91440" bIns="45720" rtlCol="0" anchor="ctr">
            <a:normAutofit/>
          </a:bodyPr>
          <a:lstStyle/>
          <a:p>
            <a:r>
              <a:rPr lang="nl-NL" dirty="0"/>
              <a:t>Hier de titel</a:t>
            </a:r>
          </a:p>
        </p:txBody>
      </p:sp>
      <p:sp>
        <p:nvSpPr>
          <p:cNvPr id="5" name="Tijdelijke aanduiding voor voettekst 4">
            <a:extLst>
              <a:ext uri="{FF2B5EF4-FFF2-40B4-BE49-F238E27FC236}">
                <a16:creationId xmlns:a16="http://schemas.microsoft.com/office/drawing/2014/main" id="{F64C743E-8D29-4316-98AB-B30200D583DD}"/>
              </a:ext>
            </a:extLst>
          </p:cNvPr>
          <p:cNvSpPr>
            <a:spLocks noGrp="1"/>
          </p:cNvSpPr>
          <p:nvPr>
            <p:ph type="ftr" sz="quarter" idx="3"/>
          </p:nvPr>
        </p:nvSpPr>
        <p:spPr>
          <a:xfrm>
            <a:off x="711200" y="6381750"/>
            <a:ext cx="4114800" cy="365125"/>
          </a:xfrm>
          <a:prstGeom prst="rect">
            <a:avLst/>
          </a:prstGeom>
        </p:spPr>
        <p:txBody>
          <a:bodyPr vert="horz" lIns="91440" tIns="45720" rIns="91440" bIns="45720" rtlCol="0" anchor="ctr"/>
          <a:lstStyle>
            <a:lvl1pPr algn="l">
              <a:defRPr sz="1250">
                <a:solidFill>
                  <a:srgbClr val="00373E"/>
                </a:solidFill>
              </a:defRPr>
            </a:lvl1pPr>
          </a:lstStyle>
          <a:p>
            <a:r>
              <a:rPr lang="nl-NL"/>
              <a:t>Voorbeeld voettekst | </a:t>
            </a:r>
            <a:fld id="{A6446622-8315-3143-9571-9B22411454C5}" type="datetime1">
              <a:rPr lang="nl-NL" smtClean="0"/>
              <a:pPr/>
              <a:t>6-2-2026</a:t>
            </a:fld>
            <a:endParaRPr lang="nl-NL" dirty="0"/>
          </a:p>
        </p:txBody>
      </p:sp>
      <p:pic>
        <p:nvPicPr>
          <p:cNvPr id="3" name="Graphic 2">
            <a:extLst>
              <a:ext uri="{FF2B5EF4-FFF2-40B4-BE49-F238E27FC236}">
                <a16:creationId xmlns:a16="http://schemas.microsoft.com/office/drawing/2014/main" id="{B092546D-529C-0DA1-A1BC-D977EA76C3CE}"/>
              </a:ext>
            </a:extLst>
          </p:cNvPr>
          <p:cNvPicPr>
            <a:picLocks noChangeAspect="1"/>
          </p:cNvPicPr>
          <p:nvPr userDrawn="1"/>
        </p:nvPicPr>
        <p:blipFill>
          <a:blip r:embed="rId54" cstate="email">
            <a:extLst>
              <a:ext uri="{28A0092B-C50C-407E-A947-70E740481C1C}">
                <a14:useLocalDpi xmlns:a14="http://schemas.microsoft.com/office/drawing/2010/main" val="0"/>
              </a:ext>
              <a:ext uri="{96DAC541-7B7A-43D3-8B79-37D633B846F1}">
                <asvg:svgBlip xmlns:asvg="http://schemas.microsoft.com/office/drawing/2016/SVG/main" r:embed="rId55"/>
              </a:ext>
            </a:extLst>
          </a:blip>
          <a:stretch>
            <a:fillRect/>
          </a:stretch>
        </p:blipFill>
        <p:spPr>
          <a:xfrm>
            <a:off x="5888317" y="285032"/>
            <a:ext cx="415364" cy="513740"/>
          </a:xfrm>
          <a:prstGeom prst="rect">
            <a:avLst/>
          </a:prstGeom>
        </p:spPr>
      </p:pic>
    </p:spTree>
    <p:extLst>
      <p:ext uri="{BB962C8B-B14F-4D97-AF65-F5344CB8AC3E}">
        <p14:creationId xmlns:p14="http://schemas.microsoft.com/office/powerpoint/2010/main" val="1225664869"/>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 id="2147483706" r:id="rId18"/>
    <p:sldLayoutId id="2147483707" r:id="rId19"/>
    <p:sldLayoutId id="2147483708" r:id="rId20"/>
    <p:sldLayoutId id="2147483709" r:id="rId21"/>
    <p:sldLayoutId id="2147483710" r:id="rId22"/>
    <p:sldLayoutId id="2147483711" r:id="rId23"/>
    <p:sldLayoutId id="2147483712" r:id="rId24"/>
    <p:sldLayoutId id="2147483713" r:id="rId25"/>
    <p:sldLayoutId id="2147483714" r:id="rId26"/>
    <p:sldLayoutId id="2147483715" r:id="rId27"/>
    <p:sldLayoutId id="2147483649" r:id="rId28"/>
    <p:sldLayoutId id="2147483652" r:id="rId29"/>
    <p:sldLayoutId id="2147483660" r:id="rId30"/>
    <p:sldLayoutId id="2147483661" r:id="rId31"/>
    <p:sldLayoutId id="2147483662" r:id="rId32"/>
    <p:sldLayoutId id="2147483663" r:id="rId33"/>
    <p:sldLayoutId id="2147483664" r:id="rId34"/>
    <p:sldLayoutId id="2147483665" r:id="rId35"/>
    <p:sldLayoutId id="2147483666" r:id="rId36"/>
    <p:sldLayoutId id="2147483667" r:id="rId37"/>
    <p:sldLayoutId id="2147483668" r:id="rId38"/>
    <p:sldLayoutId id="2147483669" r:id="rId39"/>
    <p:sldLayoutId id="2147483670" r:id="rId40"/>
    <p:sldLayoutId id="2147483671" r:id="rId41"/>
    <p:sldLayoutId id="2147483672" r:id="rId42"/>
    <p:sldLayoutId id="2147483673" r:id="rId43"/>
    <p:sldLayoutId id="2147483674" r:id="rId44"/>
    <p:sldLayoutId id="2147483675" r:id="rId45"/>
    <p:sldLayoutId id="2147483676" r:id="rId46"/>
    <p:sldLayoutId id="2147483677" r:id="rId47"/>
    <p:sldLayoutId id="2147483678" r:id="rId48"/>
    <p:sldLayoutId id="2147483679" r:id="rId49"/>
    <p:sldLayoutId id="2147483680" r:id="rId50"/>
    <p:sldLayoutId id="2147483681" r:id="rId51"/>
    <p:sldLayoutId id="2147483655" r:id="rId5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914400" rtl="0" eaLnBrk="1" latinLnBrk="0" hangingPunct="1">
        <a:lnSpc>
          <a:spcPct val="90000"/>
        </a:lnSpc>
        <a:spcBef>
          <a:spcPct val="0"/>
        </a:spcBef>
        <a:buNone/>
        <a:defRPr sz="4000" b="1" kern="1200">
          <a:solidFill>
            <a:srgbClr val="E89E0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2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95.xml"/><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3" Type="http://schemas.openxmlformats.org/officeDocument/2006/relationships/hyperlink" Target="https://www.zorgvoorbeter.nl/thema-s/communiceren-in-de-zorg/hoe-voer-je-een-goed-gesprek/praten-over-rouw-en-verlies" TargetMode="External"/><Relationship Id="rId2" Type="http://schemas.openxmlformats.org/officeDocument/2006/relationships/notesSlide" Target="../notesSlides/notesSlide96.xml"/><Relationship Id="rId1" Type="http://schemas.openxmlformats.org/officeDocument/2006/relationships/slideLayout" Target="../slideLayouts/slideLayout12.xml"/><Relationship Id="rId4" Type="http://schemas.openxmlformats.org/officeDocument/2006/relationships/image" Target="../media/image102.png"/></Relationships>
</file>

<file path=ppt/slides/_rels/slide102.xml.rels><?xml version="1.0" encoding="UTF-8" standalone="yes"?>
<Relationships xmlns="http://schemas.openxmlformats.org/package/2006/relationships"><Relationship Id="rId3" Type="http://schemas.openxmlformats.org/officeDocument/2006/relationships/hyperlink" Target="https://www.zorgvoorbeter.nl/thema-s/communiceren-in-de-zorg/hoe-voer-je-een-goed-gesprek/praten-over-rouw-en-verlies" TargetMode="External"/><Relationship Id="rId2" Type="http://schemas.openxmlformats.org/officeDocument/2006/relationships/notesSlide" Target="../notesSlides/notesSlide97.xml"/><Relationship Id="rId1" Type="http://schemas.openxmlformats.org/officeDocument/2006/relationships/slideLayout" Target="../slideLayouts/slideLayout12.xml"/><Relationship Id="rId4" Type="http://schemas.openxmlformats.org/officeDocument/2006/relationships/image" Target="../media/image103.png"/></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12.xml"/><Relationship Id="rId1" Type="http://schemas.openxmlformats.org/officeDocument/2006/relationships/video" Target="https://www.youtube.com/embed/l2zLCCRT-nE?feature=oembed" TargetMode="External"/><Relationship Id="rId5" Type="http://schemas.openxmlformats.org/officeDocument/2006/relationships/hyperlink" Target="https://youtu.be/l2zLCCRT-nE" TargetMode="External"/><Relationship Id="rId4" Type="http://schemas.openxmlformats.org/officeDocument/2006/relationships/image" Target="../media/image104.jpeg"/></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12.xml"/><Relationship Id="rId1" Type="http://schemas.openxmlformats.org/officeDocument/2006/relationships/video" Target="https://www.youtube.com/embed/lb9jN4-s_1w?feature=oembed" TargetMode="External"/><Relationship Id="rId5" Type="http://schemas.openxmlformats.org/officeDocument/2006/relationships/hyperlink" Target="https://youtu.be/lb9jN4-s_1w" TargetMode="External"/><Relationship Id="rId4" Type="http://schemas.openxmlformats.org/officeDocument/2006/relationships/image" Target="../media/image105.jpeg"/></Relationships>
</file>

<file path=ppt/slides/_rels/slide105.xml.rels><?xml version="1.0" encoding="UTF-8" standalone="yes"?>
<Relationships xmlns="http://schemas.openxmlformats.org/package/2006/relationships"><Relationship Id="rId8" Type="http://schemas.openxmlformats.org/officeDocument/2006/relationships/hyperlink" Target="https://www.thuisarts.nl/rouw/ik-rouw" TargetMode="External"/><Relationship Id="rId3" Type="http://schemas.openxmlformats.org/officeDocument/2006/relationships/hyperlink" Target="https://www.steunbijverlies.nl/" TargetMode="External"/><Relationship Id="rId7" Type="http://schemas.openxmlformats.org/officeDocument/2006/relationships/hyperlink" Target="https://www.geestelijkeverzorging.nl/" TargetMode="External"/><Relationship Id="rId2" Type="http://schemas.openxmlformats.org/officeDocument/2006/relationships/notesSlide" Target="../notesSlides/notesSlide100.xml"/><Relationship Id="rId1" Type="http://schemas.openxmlformats.org/officeDocument/2006/relationships/slideLayout" Target="../slideLayouts/slideLayout12.xml"/><Relationship Id="rId6" Type="http://schemas.openxmlformats.org/officeDocument/2006/relationships/hyperlink" Target="https://www.dementie.nl/omgaan-met-dementie/laatste-zorg/overlijden-en-daarna/tips-voor-het-omgaan-met-het-verlies-van-je-naaste" TargetMode="External"/><Relationship Id="rId11" Type="http://schemas.openxmlformats.org/officeDocument/2006/relationships/hyperlink" Target="https://www.nibud.nl/nieuws/nibud-svb-en-pensioenfederatie-wijzen-consumenten-op-financiele-gevolgen-na-overlijden/" TargetMode="External"/><Relationship Id="rId5" Type="http://schemas.openxmlformats.org/officeDocument/2006/relationships/hyperlink" Target="https://www.dementie.nl/omgaan-met-dementie/zorgen-voor-je-naaste-en-jezelf/zorgen-voor-je-naaste/omgaan-met-het-verliezen-van-een-naaste-tijdens-het-leven" TargetMode="External"/><Relationship Id="rId10" Type="http://schemas.openxmlformats.org/officeDocument/2006/relationships/hyperlink" Target="https://overpalliatievezorg.nl/zorg-en-hulp/rouw-bij-leven" TargetMode="External"/><Relationship Id="rId4" Type="http://schemas.openxmlformats.org/officeDocument/2006/relationships/hyperlink" Target="https://www.kanker.nl/gevolgen-van-kanker/niet-meer-beter-worden/informatie-voor-nabestaanden/rouwverwerking" TargetMode="External"/><Relationship Id="rId9" Type="http://schemas.openxmlformats.org/officeDocument/2006/relationships/hyperlink" Target="https://overpalliatievezorg.nl/naasten/rouw-bij-nabestaanden" TargetMode="External"/></Relationships>
</file>

<file path=ppt/slides/_rels/slide10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1.xml"/><Relationship Id="rId1" Type="http://schemas.openxmlformats.org/officeDocument/2006/relationships/slideLayout" Target="../slideLayouts/slideLayout10.xml"/><Relationship Id="rId4" Type="http://schemas.openxmlformats.org/officeDocument/2006/relationships/image" Target="../media/image26.png"/></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8.xml"/></Relationships>
</file>

<file path=ppt/slides/_rels/slide10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03.xml"/><Relationship Id="rId1" Type="http://schemas.openxmlformats.org/officeDocument/2006/relationships/slideLayout" Target="../slideLayouts/slideLayout14.xml"/><Relationship Id="rId4" Type="http://schemas.openxmlformats.org/officeDocument/2006/relationships/hyperlink" Target="https://palliaweb.nl/consortium-noordhollandflevoland/voor-de-hulpverlener/scholingen/e-learning-palliatieve-zorg-aan-migranten-met-een" TargetMode="External"/></Relationships>
</file>

<file path=ppt/slides/_rels/slide10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04.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2.xml"/></Relationships>
</file>

<file path=ppt/slides/_rels/slide111.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06.xml"/><Relationship Id="rId1" Type="http://schemas.openxmlformats.org/officeDocument/2006/relationships/slideLayout" Target="../slideLayouts/slideLayout1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2.xml"/></Relationships>
</file>

<file path=ppt/slides/_rels/slide113.xml.rels><?xml version="1.0" encoding="UTF-8" standalone="yes"?>
<Relationships xmlns="http://schemas.openxmlformats.org/package/2006/relationships"><Relationship Id="rId3" Type="http://schemas.openxmlformats.org/officeDocument/2006/relationships/hyperlink" Target="https://youtu.be/pNjTxs0Vg84" TargetMode="External"/><Relationship Id="rId2" Type="http://schemas.openxmlformats.org/officeDocument/2006/relationships/notesSlide" Target="../notesSlides/notesSlide108.xml"/><Relationship Id="rId1" Type="http://schemas.openxmlformats.org/officeDocument/2006/relationships/slideLayout" Target="../slideLayouts/slideLayout14.xml"/></Relationships>
</file>

<file path=ppt/slides/_rels/slide114.xml.rels><?xml version="1.0" encoding="UTF-8" standalone="yes"?>
<Relationships xmlns="http://schemas.openxmlformats.org/package/2006/relationships"><Relationship Id="rId3" Type="http://schemas.openxmlformats.org/officeDocument/2006/relationships/hyperlink" Target="https://ingesprek.pharos.nl/" TargetMode="External"/><Relationship Id="rId2" Type="http://schemas.openxmlformats.org/officeDocument/2006/relationships/notesSlide" Target="../notesSlides/notesSlide109.xml"/><Relationship Id="rId1" Type="http://schemas.openxmlformats.org/officeDocument/2006/relationships/slideLayout" Target="../slideLayouts/slideLayout12.xml"/></Relationships>
</file>

<file path=ppt/slides/_rels/slide1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0.xml"/><Relationship Id="rId1" Type="http://schemas.openxmlformats.org/officeDocument/2006/relationships/slideLayout" Target="../slideLayouts/slideLayout10.xml"/><Relationship Id="rId5" Type="http://schemas.openxmlformats.org/officeDocument/2006/relationships/hyperlink" Target="https://unoamsterdam.nl/producten/klinische-les-zorg-in-de-laatste-levensfase/" TargetMode="External"/><Relationship Id="rId4" Type="http://schemas.openxmlformats.org/officeDocument/2006/relationships/hyperlink" Target="http://www.unoamsterdam.nl/"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35.jpe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8.xml"/><Relationship Id="rId1" Type="http://schemas.openxmlformats.org/officeDocument/2006/relationships/slideLayout" Target="../slideLayouts/slideLayout15.xml"/><Relationship Id="rId4" Type="http://schemas.openxmlformats.org/officeDocument/2006/relationships/hyperlink" Target="https://youtu.be/Q4aTMSwYVBw"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30.xml"/><Relationship Id="rId4" Type="http://schemas.openxmlformats.org/officeDocument/2006/relationships/hyperlink" Target="https://www.carend.nl/artikel/nieuwe-carend-infographic-proactieve-zorg"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29.xml"/><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4.xml"/><Relationship Id="rId1" Type="http://schemas.openxmlformats.org/officeDocument/2006/relationships/slideLayout" Target="../slideLayouts/slideLayout2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1.xml"/><Relationship Id="rId1" Type="http://schemas.openxmlformats.org/officeDocument/2006/relationships/video" Target="https://www.youtube.com/embed/nmoCJ7tr94c?feature=oembed" TargetMode="External"/><Relationship Id="rId5" Type="http://schemas.openxmlformats.org/officeDocument/2006/relationships/hyperlink" Target="https://palliaweb.nl/zorgpraktijk/markering" TargetMode="External"/><Relationship Id="rId4" Type="http://schemas.openxmlformats.org/officeDocument/2006/relationships/image" Target="../media/image57.jpeg"/></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slideLayout" Target="../slideLayouts/slideLayout12.xml"/><Relationship Id="rId7" Type="http://schemas.openxmlformats.org/officeDocument/2006/relationships/image" Target="../media/image61.png"/><Relationship Id="rId2" Type="http://schemas.openxmlformats.org/officeDocument/2006/relationships/video" Target="https://www.youtube.com/embed/QKscHMZ0zS8?feature=oembed" TargetMode="External"/><Relationship Id="rId1" Type="http://schemas.openxmlformats.org/officeDocument/2006/relationships/video" Target="https://www.youtube.com/embed/FYu9iz_dCeY?feature=oembed" TargetMode="Externa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notesSlide" Target="../notesSlides/notesSlide28.xml"/></Relationships>
</file>

<file path=ppt/slides/_rels/slide3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openxmlformats.org/officeDocument/2006/relationships/image" Target="../media/image64.jpeg"/></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hyperlink" Target="https://palliaweb.nl/overzichtspagina-hulpmiddelen/surprise-question-dementie-(markeringskaart)"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palliaweb.nl/getmedia/1637ff8c-ad59-4723-bc40-509df3a868b4/Meetinstrument_SPICT_NL_May2017.pdf" TargetMode="External"/><Relationship Id="rId2" Type="http://schemas.openxmlformats.org/officeDocument/2006/relationships/notesSlide" Target="../notesSlides/notesSlide31.xml"/><Relationship Id="rId1" Type="http://schemas.openxmlformats.org/officeDocument/2006/relationships/slideLayout" Target="../slideLayouts/slideLayout14.xml"/><Relationship Id="rId4" Type="http://schemas.openxmlformats.org/officeDocument/2006/relationships/image" Target="../media/image66.png"/></Relationships>
</file>

<file path=ppt/slides/_rels/slide3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4.xml"/><Relationship Id="rId1" Type="http://schemas.openxmlformats.org/officeDocument/2006/relationships/slideLayout" Target="../slideLayouts/slideLayout1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5.xml"/><Relationship Id="rId1" Type="http://schemas.openxmlformats.org/officeDocument/2006/relationships/slideLayout" Target="../slideLayouts/slideLayout12.xml"/><Relationship Id="rId6" Type="http://schemas.openxmlformats.org/officeDocument/2006/relationships/hyperlink" Target="https://www.google.com/search?q=netwerken+palliatieve+zorg+twent&amp;oq=netwerken+palliatieve+zorg+twent&amp;gs_lcrp=EgRlZGdlKgYIABBFGDkyBggAEEUYOTIICAEQ6QcY_FXSAQg4MDAxajBqMagCALACAA&amp;sourceid=chrome&amp;ie=UTF-8" TargetMode="External"/><Relationship Id="rId5" Type="http://schemas.openxmlformats.org/officeDocument/2006/relationships/hyperlink" Target="https://www.voorbereidinglaatstelevensfase.nl/groningen/zorgprofessionals-pzp#:~:text=Wensenboekje%20'Mijn%20Laatste%20Levensfase',als%20praatstuk%20en%20als%20invuldocument" TargetMode="External"/><Relationship Id="rId4" Type="http://schemas.openxmlformats.org/officeDocument/2006/relationships/image" Target="../media/image68.png"/></Relationships>
</file>

<file path=ppt/slides/_rels/slide3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6.xml"/><Relationship Id="rId1" Type="http://schemas.openxmlformats.org/officeDocument/2006/relationships/slideLayout" Target="../slideLayouts/slideLayout12.xml"/><Relationship Id="rId5" Type="http://schemas.openxmlformats.org/officeDocument/2006/relationships/hyperlink" Target="https://palliaweb.nl/getattachment/28cf3cfd-01d5-42b8-9200-2bb816ddc09f/Richtlijn_Proactieve_Zorgplanning_Gesprekskaart-(1).pdf" TargetMode="External"/><Relationship Id="rId4" Type="http://schemas.openxmlformats.org/officeDocument/2006/relationships/image" Target="../media/image70.png"/></Relationships>
</file>

<file path=ppt/slides/_rels/slide3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8.xml"/><Relationship Id="rId1" Type="http://schemas.openxmlformats.org/officeDocument/2006/relationships/slideLayout" Target="../slideLayouts/slideLayout12.xml"/><Relationship Id="rId4" Type="http://schemas.openxmlformats.org/officeDocument/2006/relationships/hyperlink" Target="https://palliaweb.nl/projecten/acht-essenties-kwaliteitskader-palliatieve-zorg"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9.xml"/><Relationship Id="rId1" Type="http://schemas.openxmlformats.org/officeDocument/2006/relationships/slideLayout" Target="../slideLayouts/slideLayout12.xml"/><Relationship Id="rId4" Type="http://schemas.openxmlformats.org/officeDocument/2006/relationships/hyperlink" Target="https://palliaweb.nl/projecten/acht-essenties-kwaliteitskader-palliatieve-zorg"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40.xml"/><Relationship Id="rId1" Type="http://schemas.openxmlformats.org/officeDocument/2006/relationships/slideLayout" Target="../slideLayouts/slideLayout12.xml"/><Relationship Id="rId5" Type="http://schemas.openxmlformats.org/officeDocument/2006/relationships/hyperlink" Target="https://regioplatformnh.nl/projecten/netwerkzorg/" TargetMode="External"/><Relationship Id="rId4" Type="http://schemas.openxmlformats.org/officeDocument/2006/relationships/image" Target="../media/image73.png"/></Relationships>
</file>

<file path=ppt/slides/_rels/slide4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3.xml"/><Relationship Id="rId1" Type="http://schemas.openxmlformats.org/officeDocument/2006/relationships/slideLayout" Target="../slideLayouts/slideLayout10.xml"/><Relationship Id="rId4" Type="http://schemas.openxmlformats.org/officeDocument/2006/relationships/image" Target="../media/image26.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2.xml"/><Relationship Id="rId1" Type="http://schemas.openxmlformats.org/officeDocument/2006/relationships/video" Target="https://www.youtube.com/embed/K7kktyNL91M?feature=oembed" TargetMode="External"/><Relationship Id="rId5" Type="http://schemas.openxmlformats.org/officeDocument/2006/relationships/hyperlink" Target="https://www.youtube.com/watch?v=uXQHU8ItdSM" TargetMode="External"/><Relationship Id="rId4" Type="http://schemas.openxmlformats.org/officeDocument/2006/relationships/image" Target="../media/image75.jpe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5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8.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2.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hyperlink" Target="https://youtu.be/T9JW7QWMISE" TargetMode="External"/><Relationship Id="rId2" Type="http://schemas.openxmlformats.org/officeDocument/2006/relationships/notesSlide" Target="../notesSlides/notesSlide56.xml"/><Relationship Id="rId1" Type="http://schemas.openxmlformats.org/officeDocument/2006/relationships/slideLayout" Target="../slideLayouts/slideLayout12.xml"/><Relationship Id="rId5" Type="http://schemas.openxmlformats.org/officeDocument/2006/relationships/image" Target="../media/image79.jpeg"/><Relationship Id="rId4" Type="http://schemas.openxmlformats.org/officeDocument/2006/relationships/hyperlink" Target="https://www.youtube.com/watch?v=T9JW7QWMISE" TargetMode="External"/></Relationships>
</file>

<file path=ppt/slides/_rels/slide6.xml.rels><?xml version="1.0" encoding="UTF-8" standalone="yes"?>
<Relationships xmlns="http://schemas.openxmlformats.org/package/2006/relationships"><Relationship Id="rId8" Type="http://schemas.openxmlformats.org/officeDocument/2006/relationships/hyperlink" Target="https://youtu.be/uXQHU8ItdSM" TargetMode="External"/><Relationship Id="rId3" Type="http://schemas.openxmlformats.org/officeDocument/2006/relationships/slideLayout" Target="../slideLayouts/slideLayout29.xml"/><Relationship Id="rId7" Type="http://schemas.openxmlformats.org/officeDocument/2006/relationships/hyperlink" Target="https://youtu.be/QgPxyVU3Csk" TargetMode="External"/><Relationship Id="rId2" Type="http://schemas.openxmlformats.org/officeDocument/2006/relationships/video" Target="https://www.youtube.com/embed/uXQHU8ItdSM?feature=oembed" TargetMode="External"/><Relationship Id="rId1" Type="http://schemas.openxmlformats.org/officeDocument/2006/relationships/video" Target="https://www.youtube.com/embed/fjMeGtaDrzc?start=125&amp;feature=oembed" TargetMode="Externa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3" Type="http://schemas.openxmlformats.org/officeDocument/2006/relationships/hyperlink" Target="https://moodle.carend.nl/course/view.php?id=5#section-1" TargetMode="External"/><Relationship Id="rId2" Type="http://schemas.openxmlformats.org/officeDocument/2006/relationships/notesSlide" Target="../notesSlides/notesSlide57.xml"/><Relationship Id="rId1" Type="http://schemas.openxmlformats.org/officeDocument/2006/relationships/slideLayout" Target="../slideLayouts/slideLayout14.xml"/><Relationship Id="rId4" Type="http://schemas.openxmlformats.org/officeDocument/2006/relationships/image" Target="../media/image80.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hyperlink" Target="https://unoamsterdam.nl/producten/klinische-les-zorg-in-de-laatste-levensfase/" TargetMode="External"/><Relationship Id="rId4" Type="http://schemas.openxmlformats.org/officeDocument/2006/relationships/image" Target="../media/image26.png"/></Relationships>
</file>

<file path=ppt/slides/_rels/slide63.xml.rels><?xml version="1.0" encoding="UTF-8" standalone="yes"?>
<Relationships xmlns="http://schemas.openxmlformats.org/package/2006/relationships"><Relationship Id="rId3" Type="http://schemas.openxmlformats.org/officeDocument/2006/relationships/hyperlink" Target="https://unoamsterdam.nl/producten/klinische-les-zorg-in-de-laatste-levensfase/" TargetMode="External"/><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6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2.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3.xml"/><Relationship Id="rId1" Type="http://schemas.openxmlformats.org/officeDocument/2006/relationships/slideLayout" Target="../slideLayouts/slideLayout12.xml"/><Relationship Id="rId4" Type="http://schemas.openxmlformats.org/officeDocument/2006/relationships/hyperlink" Target="https://www.sananatura.nl/vandaag-las-ik-een-prachtig-citaat-van-cicely-saunders/" TargetMode="External"/></Relationships>
</file>

<file path=ppt/slides/_rels/slide67.xml.rels><?xml version="1.0" encoding="UTF-8" standalone="yes"?>
<Relationships xmlns="http://schemas.openxmlformats.org/package/2006/relationships"><Relationship Id="rId3" Type="http://schemas.openxmlformats.org/officeDocument/2006/relationships/hyperlink" Target="https://www.pharos.nl/wp-content/uploads/2021/12/Praatkaarten-Wat-gebeurt-er-als-iemand-doodgaat.pdf" TargetMode="External"/><Relationship Id="rId2" Type="http://schemas.openxmlformats.org/officeDocument/2006/relationships/notesSlide" Target="../notesSlides/notesSlide64.xml"/><Relationship Id="rId1" Type="http://schemas.openxmlformats.org/officeDocument/2006/relationships/slideLayout" Target="../slideLayouts/slideLayout12.xml"/><Relationship Id="rId4" Type="http://schemas.openxmlformats.org/officeDocument/2006/relationships/image" Target="../media/image84.jpeg"/></Relationships>
</file>

<file path=ppt/slides/_rels/slide68.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5.xml"/><Relationship Id="rId1" Type="http://schemas.openxmlformats.org/officeDocument/2006/relationships/slideLayout" Target="../slideLayouts/slideLayout1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12.xml"/><Relationship Id="rId1" Type="http://schemas.openxmlformats.org/officeDocument/2006/relationships/video" Target="https://www.youtube.com/embed/AtCctkgDZdk?feature=oembed" TargetMode="External"/><Relationship Id="rId5" Type="http://schemas.openxmlformats.org/officeDocument/2006/relationships/hyperlink" Target="https://palliaweb.nl/zorgpraktijk/zorgpad-stervensfase" TargetMode="External"/><Relationship Id="rId4" Type="http://schemas.openxmlformats.org/officeDocument/2006/relationships/image" Target="../media/image86.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hyperlink" Target="https://palliaweb.nl/zorgpraktijk/zorgpad-stervensfase" TargetMode="External"/><Relationship Id="rId2" Type="http://schemas.openxmlformats.org/officeDocument/2006/relationships/notesSlide" Target="../notesSlides/notesSlide67.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9.xml"/><Relationship Id="rId1" Type="http://schemas.openxmlformats.org/officeDocument/2006/relationships/slideLayout" Target="../slideLayouts/slideLayout12.xml"/><Relationship Id="rId4" Type="http://schemas.openxmlformats.org/officeDocument/2006/relationships/hyperlink" Target="https://palliaweb.nl/zorgpraktijk/zorgpad-stervensfase"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0.xml"/><Relationship Id="rId1" Type="http://schemas.openxmlformats.org/officeDocument/2006/relationships/slideLayout" Target="../slideLayouts/slideLayout14.xml"/><Relationship Id="rId4" Type="http://schemas.openxmlformats.org/officeDocument/2006/relationships/image" Target="../media/image89.svg"/></Relationships>
</file>

<file path=ppt/slides/_rels/slide7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71.xml"/><Relationship Id="rId1" Type="http://schemas.openxmlformats.org/officeDocument/2006/relationships/slideLayout" Target="../slideLayouts/slideLayout12.xml"/><Relationship Id="rId4" Type="http://schemas.openxmlformats.org/officeDocument/2006/relationships/hyperlink" Target="https://www.agora.nl/kennisbank/vier-dimensies-van-palliatieve-ondersteuning/" TargetMode="Externa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73.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4.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3" Type="http://schemas.openxmlformats.org/officeDocument/2006/relationships/hyperlink" Target="https://www.npostart.nl/2doc/18-05-2016/KN_1680874" TargetMode="External"/><Relationship Id="rId2" Type="http://schemas.openxmlformats.org/officeDocument/2006/relationships/notesSlide" Target="../notesSlides/notesSlide76.xml"/><Relationship Id="rId1" Type="http://schemas.openxmlformats.org/officeDocument/2006/relationships/slideLayout" Target="../slideLayouts/slideLayout12.xml"/><Relationship Id="rId4" Type="http://schemas.openxmlformats.org/officeDocument/2006/relationships/image" Target="../media/image93.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8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77.xml"/><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78.xml"/><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12.xml"/><Relationship Id="rId1" Type="http://schemas.openxmlformats.org/officeDocument/2006/relationships/video" Target="https://www.youtube.com/embed/L5Tk61ly4qw?feature=oembed" TargetMode="External"/><Relationship Id="rId4" Type="http://schemas.openxmlformats.org/officeDocument/2006/relationships/image" Target="../media/image96.jpeg"/></Relationships>
</file>

<file path=ppt/slides/_rels/slide8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0.xml"/><Relationship Id="rId1" Type="http://schemas.openxmlformats.org/officeDocument/2006/relationships/slideLayout" Target="../slideLayouts/slideLayout10.xml"/><Relationship Id="rId4" Type="http://schemas.openxmlformats.org/officeDocument/2006/relationships/image" Target="../media/image26.pn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8.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3" Type="http://schemas.openxmlformats.org/officeDocument/2006/relationships/hyperlink" Target="https://palliaweb.nl/getmedia/af68dbad-b44a-40cd-9743-d340d359ebdd/Boekje-In-gesprek-over-levensvragen-autochtoon-2022.pdf" TargetMode="External"/><Relationship Id="rId2" Type="http://schemas.openxmlformats.org/officeDocument/2006/relationships/notesSlide" Target="../notesSlides/notesSlide83.xml"/><Relationship Id="rId1" Type="http://schemas.openxmlformats.org/officeDocument/2006/relationships/slideLayout" Target="../slideLayouts/slideLayout12.xml"/><Relationship Id="rId4" Type="http://schemas.openxmlformats.org/officeDocument/2006/relationships/image" Target="../media/image97.jpe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90.xml.rels><?xml version="1.0" encoding="UTF-8" standalone="yes"?>
<Relationships xmlns="http://schemas.openxmlformats.org/package/2006/relationships"><Relationship Id="rId3" Type="http://schemas.openxmlformats.org/officeDocument/2006/relationships/hyperlink" Target="https://www.venvn.nl/thema-s/ethiek/cura/" TargetMode="External"/><Relationship Id="rId2" Type="http://schemas.openxmlformats.org/officeDocument/2006/relationships/notesSlide" Target="../notesSlides/notesSlide85.xml"/><Relationship Id="rId1" Type="http://schemas.openxmlformats.org/officeDocument/2006/relationships/slideLayout" Target="../slideLayouts/slideLayout12.xml"/><Relationship Id="rId4" Type="http://schemas.openxmlformats.org/officeDocument/2006/relationships/image" Target="../media/image98.png"/></Relationships>
</file>

<file path=ppt/slides/_rels/slide9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86.xml"/><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3" Type="http://schemas.openxmlformats.org/officeDocument/2006/relationships/hyperlink" Target="https://palliaweb.nl/richtlijnen-palliatieve-zorg/richtlijn/rouw" TargetMode="External"/><Relationship Id="rId2" Type="http://schemas.openxmlformats.org/officeDocument/2006/relationships/notesSlide" Target="../notesSlides/notesSlide89.xml"/><Relationship Id="rId1" Type="http://schemas.openxmlformats.org/officeDocument/2006/relationships/slideLayout" Target="../slideLayouts/slideLayout12.xml"/><Relationship Id="rId4" Type="http://schemas.openxmlformats.org/officeDocument/2006/relationships/image" Target="../media/image100.png"/></Relationships>
</file>

<file path=ppt/slides/_rels/slide9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90.xml"/><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3" Type="http://schemas.openxmlformats.org/officeDocument/2006/relationships/hyperlink" Target="https://palliaweb.nl/richtlijnen-palliatieve-zorg/richtlijn/rouw" TargetMode="External"/><Relationship Id="rId2" Type="http://schemas.openxmlformats.org/officeDocument/2006/relationships/notesSlide" Target="../notesSlides/notesSlide91.xml"/><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3" Type="http://schemas.openxmlformats.org/officeDocument/2006/relationships/hyperlink" Target="https://palliaweb.nl/patz/peper-voor-de-patz/achtergrondinformatie/theoretische-modellen-over-rouw" TargetMode="External"/><Relationship Id="rId2" Type="http://schemas.openxmlformats.org/officeDocument/2006/relationships/notesSlide" Target="../notesSlides/notesSlide93.xml"/><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Afbeelding 48">
            <a:extLst>
              <a:ext uri="{FF2B5EF4-FFF2-40B4-BE49-F238E27FC236}">
                <a16:creationId xmlns:a16="http://schemas.microsoft.com/office/drawing/2014/main" id="{CD58D375-AF35-C280-B245-26688A3A6E4C}"/>
              </a:ext>
            </a:extLst>
          </p:cNvPr>
          <p:cNvPicPr>
            <a:picLocks noChangeAspect="1"/>
          </p:cNvPicPr>
          <p:nvPr/>
        </p:nvPicPr>
        <p:blipFill>
          <a:blip r:embed="rId3"/>
          <a:stretch>
            <a:fillRect/>
          </a:stretch>
        </p:blipFill>
        <p:spPr>
          <a:xfrm>
            <a:off x="0" y="3423317"/>
            <a:ext cx="12192000" cy="3945422"/>
          </a:xfrm>
          <a:prstGeom prst="rect">
            <a:avLst/>
          </a:prstGeom>
        </p:spPr>
      </p:pic>
      <p:sp>
        <p:nvSpPr>
          <p:cNvPr id="2" name="Titel 1">
            <a:extLst>
              <a:ext uri="{FF2B5EF4-FFF2-40B4-BE49-F238E27FC236}">
                <a16:creationId xmlns:a16="http://schemas.microsoft.com/office/drawing/2014/main" id="{87B27C79-C680-4A7F-8DF6-D93FA9B640E9}"/>
              </a:ext>
            </a:extLst>
          </p:cNvPr>
          <p:cNvSpPr>
            <a:spLocks noGrp="1"/>
          </p:cNvSpPr>
          <p:nvPr>
            <p:ph type="ctrTitle"/>
          </p:nvPr>
        </p:nvSpPr>
        <p:spPr/>
        <p:txBody>
          <a:bodyPr/>
          <a:lstStyle/>
          <a:p>
            <a:r>
              <a:rPr lang="en-US" sz="5400" dirty="0" err="1"/>
              <a:t>Lessenserie</a:t>
            </a:r>
            <a:r>
              <a:rPr lang="en-US" sz="5400" kern="1200" dirty="0">
                <a:latin typeface="+mj-lt"/>
                <a:ea typeface="+mj-ea"/>
                <a:cs typeface="+mj-cs"/>
              </a:rPr>
              <a:t> </a:t>
            </a:r>
            <a:r>
              <a:rPr lang="en-US" sz="5400" kern="1200" dirty="0" err="1">
                <a:latin typeface="+mj-lt"/>
                <a:ea typeface="+mj-ea"/>
                <a:cs typeface="+mj-cs"/>
              </a:rPr>
              <a:t>palliatieve</a:t>
            </a:r>
            <a:r>
              <a:rPr lang="en-US" sz="5400" kern="1200" dirty="0">
                <a:latin typeface="+mj-lt"/>
                <a:ea typeface="+mj-ea"/>
                <a:cs typeface="+mj-cs"/>
              </a:rPr>
              <a:t> </a:t>
            </a:r>
            <a:r>
              <a:rPr lang="en-US" sz="5400" kern="1200" dirty="0" err="1">
                <a:latin typeface="+mj-lt"/>
                <a:ea typeface="+mj-ea"/>
                <a:cs typeface="+mj-cs"/>
              </a:rPr>
              <a:t>zorg</a:t>
            </a:r>
            <a:r>
              <a:rPr lang="nl-NL" dirty="0"/>
              <a:t>	</a:t>
            </a:r>
          </a:p>
        </p:txBody>
      </p:sp>
      <p:pic>
        <p:nvPicPr>
          <p:cNvPr id="1030" name="Picture 6" descr="Home - UNO Amsterdam">
            <a:extLst>
              <a:ext uri="{FF2B5EF4-FFF2-40B4-BE49-F238E27FC236}">
                <a16:creationId xmlns:a16="http://schemas.microsoft.com/office/drawing/2014/main" id="{CAF9339C-7E65-45FB-53E2-AA133794BBED}"/>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727525" y="5543550"/>
            <a:ext cx="2171700" cy="1314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348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2A03F7-E2D1-4619-BBE0-B279D0280712}"/>
              </a:ext>
            </a:extLst>
          </p:cNvPr>
          <p:cNvSpPr>
            <a:spLocks noGrp="1"/>
          </p:cNvSpPr>
          <p:nvPr>
            <p:ph type="title"/>
          </p:nvPr>
        </p:nvSpPr>
        <p:spPr>
          <a:xfrm>
            <a:off x="673099" y="1259234"/>
            <a:ext cx="10227781" cy="1200329"/>
          </a:xfrm>
        </p:spPr>
        <p:txBody>
          <a:bodyPr/>
          <a:lstStyle/>
          <a:p>
            <a:r>
              <a:rPr lang="nl-NL" dirty="0"/>
              <a:t>Waar kan palliatieve zorg uit bestaan?</a:t>
            </a:r>
          </a:p>
        </p:txBody>
      </p:sp>
      <p:sp>
        <p:nvSpPr>
          <p:cNvPr id="3" name="Tijdelijke aanduiding voor inhoud 2">
            <a:extLst>
              <a:ext uri="{FF2B5EF4-FFF2-40B4-BE49-F238E27FC236}">
                <a16:creationId xmlns:a16="http://schemas.microsoft.com/office/drawing/2014/main" id="{FE125E3D-6876-4294-99EF-AA9BD8479FCA}"/>
              </a:ext>
            </a:extLst>
          </p:cNvPr>
          <p:cNvSpPr>
            <a:spLocks noGrp="1"/>
          </p:cNvSpPr>
          <p:nvPr>
            <p:ph sz="half" idx="1"/>
          </p:nvPr>
        </p:nvSpPr>
        <p:spPr>
          <a:xfrm>
            <a:off x="673099" y="2350009"/>
            <a:ext cx="10474361" cy="3559178"/>
          </a:xfrm>
        </p:spPr>
        <p:txBody>
          <a:bodyPr/>
          <a:lstStyle/>
          <a:p>
            <a:pPr marL="342900" indent="-342900">
              <a:lnSpc>
                <a:spcPct val="110000"/>
              </a:lnSpc>
              <a:buFont typeface="Arial" panose="020B0604020202020204" pitchFamily="34" charset="0"/>
              <a:buChar char="•"/>
            </a:pPr>
            <a:r>
              <a:rPr lang="nl-NL" dirty="0"/>
              <a:t>P</a:t>
            </a:r>
            <a:r>
              <a:rPr lang="nl-NL" sz="2400" b="0" i="0" dirty="0">
                <a:effectLst/>
              </a:rPr>
              <a:t>ijnbestrijding en bestrijding van andere (lichamelijke) klachten</a:t>
            </a:r>
            <a:endParaRPr lang="nl-NL" dirty="0"/>
          </a:p>
          <a:p>
            <a:pPr marL="342900" indent="-342900">
              <a:lnSpc>
                <a:spcPct val="110000"/>
              </a:lnSpc>
              <a:buFont typeface="Arial" panose="020B0604020202020204" pitchFamily="34" charset="0"/>
              <a:buChar char="•"/>
            </a:pPr>
            <a:r>
              <a:rPr lang="nl-NL" dirty="0"/>
              <a:t>B</a:t>
            </a:r>
            <a:r>
              <a:rPr lang="nl-NL" sz="2400" dirty="0"/>
              <a:t>ehandeling van en ondersteuning bij</a:t>
            </a:r>
            <a:r>
              <a:rPr lang="nl-NL" sz="2400" b="0" i="0" dirty="0">
                <a:effectLst/>
              </a:rPr>
              <a:t> psychische en sociale problemen</a:t>
            </a:r>
          </a:p>
          <a:p>
            <a:pPr marL="342900" indent="-342900">
              <a:lnSpc>
                <a:spcPct val="110000"/>
              </a:lnSpc>
              <a:buFont typeface="Arial" panose="020B0604020202020204" pitchFamily="34" charset="0"/>
              <a:buChar char="•"/>
            </a:pPr>
            <a:r>
              <a:rPr lang="nl-NL" sz="2400" b="0" i="0" dirty="0">
                <a:effectLst/>
              </a:rPr>
              <a:t>Aandacht voor spiritualiteit en zingeving</a:t>
            </a:r>
          </a:p>
          <a:p>
            <a:pPr marL="342900" indent="-342900">
              <a:lnSpc>
                <a:spcPct val="110000"/>
              </a:lnSpc>
              <a:buFont typeface="Arial" panose="020B0604020202020204" pitchFamily="34" charset="0"/>
              <a:buChar char="•"/>
            </a:pPr>
            <a:r>
              <a:rPr lang="nl-NL" sz="2400" b="0" i="0" dirty="0">
                <a:effectLst/>
              </a:rPr>
              <a:t>Emotionele steun voor de naasten, waarbij je als zorgverlener de naasten leert omgaan met ziekte en rouw</a:t>
            </a:r>
          </a:p>
          <a:p>
            <a:pPr marL="342900" indent="-342900">
              <a:lnSpc>
                <a:spcPct val="110000"/>
              </a:lnSpc>
              <a:buFont typeface="Arial" panose="020B0604020202020204" pitchFamily="34" charset="0"/>
              <a:buChar char="•"/>
            </a:pPr>
            <a:r>
              <a:rPr lang="nl-NL" sz="2400" b="0" i="0" dirty="0">
                <a:effectLst/>
              </a:rPr>
              <a:t>Ondersteuning bij het afscheid nemen</a:t>
            </a:r>
          </a:p>
          <a:p>
            <a:pPr marL="342900" indent="-342900">
              <a:lnSpc>
                <a:spcPct val="110000"/>
              </a:lnSpc>
              <a:buFont typeface="Arial" panose="020B0604020202020204" pitchFamily="34" charset="0"/>
              <a:buChar char="•"/>
            </a:pPr>
            <a:r>
              <a:rPr lang="nl-NL" sz="2400" b="0" i="0" dirty="0">
                <a:effectLst/>
              </a:rPr>
              <a:t>Nazorg voor de nabestaanden.</a:t>
            </a:r>
          </a:p>
          <a:p>
            <a:pPr>
              <a:lnSpc>
                <a:spcPct val="110000"/>
              </a:lnSpc>
              <a:buFont typeface="Arial" panose="020B0604020202020204" pitchFamily="34" charset="0"/>
              <a:buChar char="•"/>
            </a:pPr>
            <a:endParaRPr lang="nl-NL" dirty="0"/>
          </a:p>
          <a:p>
            <a:pPr marL="0" indent="0">
              <a:lnSpc>
                <a:spcPct val="110000"/>
              </a:lnSpc>
              <a:buNone/>
            </a:pPr>
            <a:r>
              <a:rPr lang="nl-NL" sz="2400" b="0" i="0" dirty="0">
                <a:effectLst/>
              </a:rPr>
              <a:t>Dus zorg die bijdraagt aan kwaliteit van leven én kwaliteit van sterven</a:t>
            </a:r>
          </a:p>
        </p:txBody>
      </p:sp>
    </p:spTree>
    <p:extLst>
      <p:ext uri="{BB962C8B-B14F-4D97-AF65-F5344CB8AC3E}">
        <p14:creationId xmlns:p14="http://schemas.microsoft.com/office/powerpoint/2010/main" val="2561523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3BA14891-28B3-9DB9-2BA9-F83460A14F23}"/>
              </a:ext>
            </a:extLst>
          </p:cNvPr>
          <p:cNvSpPr txBox="1">
            <a:spLocks/>
          </p:cNvSpPr>
          <p:nvPr/>
        </p:nvSpPr>
        <p:spPr>
          <a:xfrm>
            <a:off x="3898206" y="669926"/>
            <a:ext cx="8596668" cy="13208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rgbClr val="009CB4"/>
                </a:solidFill>
                <a:latin typeface="+mj-lt"/>
                <a:ea typeface="+mj-ea"/>
                <a:cs typeface="+mj-cs"/>
              </a:defRPr>
            </a:lvl1pPr>
          </a:lstStyle>
          <a:p>
            <a:r>
              <a:rPr lang="nl-NL" dirty="0" err="1"/>
              <a:t>Stroebe</a:t>
            </a:r>
            <a:r>
              <a:rPr lang="nl-NL" dirty="0"/>
              <a:t> en Schut</a:t>
            </a:r>
          </a:p>
        </p:txBody>
      </p:sp>
      <p:pic>
        <p:nvPicPr>
          <p:cNvPr id="3" name="Afbeelding 2" descr="Afbeelding met tekst, Lettertype, ontwerp&#10;&#10;Door AI gegenereerde inhoud is mogelijk onjuist.">
            <a:extLst>
              <a:ext uri="{FF2B5EF4-FFF2-40B4-BE49-F238E27FC236}">
                <a16:creationId xmlns:a16="http://schemas.microsoft.com/office/drawing/2014/main" id="{6AFFF7E5-908A-89A2-EEEC-39D2F9F66FDC}"/>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765552" y="1990726"/>
            <a:ext cx="7324208" cy="3484372"/>
          </a:xfrm>
          <a:prstGeom prst="rect">
            <a:avLst/>
          </a:prstGeom>
        </p:spPr>
      </p:pic>
      <p:sp>
        <p:nvSpPr>
          <p:cNvPr id="7" name="Tekstvak 6">
            <a:extLst>
              <a:ext uri="{FF2B5EF4-FFF2-40B4-BE49-F238E27FC236}">
                <a16:creationId xmlns:a16="http://schemas.microsoft.com/office/drawing/2014/main" id="{09EBE7F7-B0FD-D4CD-A327-A01936D6BE65}"/>
              </a:ext>
            </a:extLst>
          </p:cNvPr>
          <p:cNvSpPr txBox="1"/>
          <p:nvPr/>
        </p:nvSpPr>
        <p:spPr>
          <a:xfrm>
            <a:off x="2765552" y="5541743"/>
            <a:ext cx="6248400" cy="261610"/>
          </a:xfrm>
          <a:prstGeom prst="rect">
            <a:avLst/>
          </a:prstGeom>
          <a:noFill/>
        </p:spPr>
        <p:txBody>
          <a:bodyPr wrap="square">
            <a:spAutoFit/>
          </a:bodyPr>
          <a:lstStyle/>
          <a:p>
            <a:r>
              <a:rPr lang="nl-NL" sz="1100" dirty="0"/>
              <a:t>De Ruijter C. Verdieping palliatieve zorg. Meppel: Boom beroepsonderwijs; 2021. </a:t>
            </a:r>
            <a:r>
              <a:rPr lang="nl-NL" sz="1100" dirty="0" err="1"/>
              <a:t>blz</a:t>
            </a:r>
            <a:r>
              <a:rPr lang="nl-NL" sz="1100" dirty="0"/>
              <a:t> 78.</a:t>
            </a:r>
          </a:p>
        </p:txBody>
      </p:sp>
    </p:spTree>
    <p:extLst>
      <p:ext uri="{BB962C8B-B14F-4D97-AF65-F5344CB8AC3E}">
        <p14:creationId xmlns:p14="http://schemas.microsoft.com/office/powerpoint/2010/main" val="142990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6B2F86-A562-188F-8AC2-D48D60CB5C21}"/>
              </a:ext>
            </a:extLst>
          </p:cNvPr>
          <p:cNvSpPr>
            <a:spLocks noGrp="1"/>
          </p:cNvSpPr>
          <p:nvPr>
            <p:ph type="title"/>
          </p:nvPr>
        </p:nvSpPr>
        <p:spPr/>
        <p:txBody>
          <a:bodyPr/>
          <a:lstStyle/>
          <a:p>
            <a:r>
              <a:rPr lang="nl-NL" dirty="0"/>
              <a:t>Wat doe je wel?</a:t>
            </a:r>
          </a:p>
        </p:txBody>
      </p:sp>
      <p:sp>
        <p:nvSpPr>
          <p:cNvPr id="3" name="Tijdelijke aanduiding voor inhoud 2">
            <a:extLst>
              <a:ext uri="{FF2B5EF4-FFF2-40B4-BE49-F238E27FC236}">
                <a16:creationId xmlns:a16="http://schemas.microsoft.com/office/drawing/2014/main" id="{9DBE8940-09E6-63B2-2582-6A02DDCD0940}"/>
              </a:ext>
            </a:extLst>
          </p:cNvPr>
          <p:cNvSpPr>
            <a:spLocks noGrp="1"/>
          </p:cNvSpPr>
          <p:nvPr>
            <p:ph sz="half" idx="2"/>
          </p:nvPr>
        </p:nvSpPr>
        <p:spPr/>
        <p:txBody>
          <a:bodyPr/>
          <a:lstStyle/>
          <a:p>
            <a:r>
              <a:rPr lang="nl-NL" dirty="0"/>
              <a:t>Oprecht zijn</a:t>
            </a:r>
          </a:p>
          <a:p>
            <a:r>
              <a:rPr lang="nl-NL" dirty="0"/>
              <a:t>Gepast meeleveren en er voor iemand zijn</a:t>
            </a:r>
          </a:p>
          <a:p>
            <a:r>
              <a:rPr lang="nl-NL" dirty="0"/>
              <a:t>Laten merken dat je meevoelt</a:t>
            </a:r>
          </a:p>
          <a:p>
            <a:r>
              <a:rPr lang="nl-NL" dirty="0"/>
              <a:t>Troost bieden</a:t>
            </a:r>
            <a:r>
              <a:rPr lang="nl-NL" dirty="0">
                <a:latin typeface="Vivaldi" panose="03020602050506090804" pitchFamily="66" charset="0"/>
              </a:rPr>
              <a:t>•</a:t>
            </a:r>
            <a:endParaRPr lang="nl-NL" dirty="0"/>
          </a:p>
          <a:p>
            <a:r>
              <a:rPr lang="nl-NL" dirty="0"/>
              <a:t>Vraag naar gevoelens en emoties van de ander</a:t>
            </a:r>
          </a:p>
          <a:p>
            <a:r>
              <a:rPr lang="nl-NL" dirty="0"/>
              <a:t>Positieve herinneringen delen</a:t>
            </a:r>
          </a:p>
          <a:p>
            <a:r>
              <a:rPr lang="nl-NL" dirty="0"/>
              <a:t>Geef de ander de tijd en ruimte</a:t>
            </a:r>
          </a:p>
          <a:p>
            <a:endParaRPr lang="nl-NL" dirty="0"/>
          </a:p>
        </p:txBody>
      </p:sp>
      <p:sp>
        <p:nvSpPr>
          <p:cNvPr id="4" name="Tijdelijke aanduiding voor voettekst 3">
            <a:extLst>
              <a:ext uri="{FF2B5EF4-FFF2-40B4-BE49-F238E27FC236}">
                <a16:creationId xmlns:a16="http://schemas.microsoft.com/office/drawing/2014/main" id="{4AE78F2E-D7EE-C61C-17DF-5852A987CC9E}"/>
              </a:ext>
            </a:extLst>
          </p:cNvPr>
          <p:cNvSpPr>
            <a:spLocks noGrp="1"/>
          </p:cNvSpPr>
          <p:nvPr>
            <p:ph type="ftr" sz="quarter" idx="11"/>
          </p:nvPr>
        </p:nvSpPr>
        <p:spPr>
          <a:xfrm>
            <a:off x="752856" y="5757908"/>
            <a:ext cx="4666018" cy="851042"/>
          </a:xfrm>
        </p:spPr>
        <p:txBody>
          <a:bodyPr/>
          <a:lstStyle/>
          <a:p>
            <a:r>
              <a:rPr lang="nl-NL" sz="1600" dirty="0">
                <a:hlinkClick r:id="rId3"/>
              </a:rPr>
              <a:t>Zorg voor Beter. Praten over rouw en verlies</a:t>
            </a:r>
            <a:endParaRPr lang="nl-NL" sz="1600" dirty="0"/>
          </a:p>
          <a:p>
            <a:r>
              <a:rPr lang="nl-NL" sz="1000" dirty="0"/>
              <a:t>Bron: </a:t>
            </a:r>
            <a:r>
              <a:rPr lang="nl-NL" sz="1000" dirty="0" err="1"/>
              <a:t>zorgvoorbeter</a:t>
            </a:r>
            <a:endParaRPr lang="nl-NL" sz="1000" dirty="0"/>
          </a:p>
        </p:txBody>
      </p:sp>
      <p:pic>
        <p:nvPicPr>
          <p:cNvPr id="6" name="Afbeelding 5" descr="Afbeelding met Graphics, schermopname, grafische vormgeving, symbool&#10;&#10;Door AI gegenereerde inhoud is mogelijk onjuist.">
            <a:extLst>
              <a:ext uri="{FF2B5EF4-FFF2-40B4-BE49-F238E27FC236}">
                <a16:creationId xmlns:a16="http://schemas.microsoft.com/office/drawing/2014/main" id="{DFBFD8C0-BB6A-3423-E8F9-079B26287D0B}"/>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p:blipFill>
        <p:spPr>
          <a:xfrm>
            <a:off x="8435512" y="1993668"/>
            <a:ext cx="3200400" cy="2999301"/>
          </a:xfrm>
          <a:prstGeom prst="rect">
            <a:avLst/>
          </a:prstGeom>
        </p:spPr>
      </p:pic>
    </p:spTree>
    <p:extLst>
      <p:ext uri="{BB962C8B-B14F-4D97-AF65-F5344CB8AC3E}">
        <p14:creationId xmlns:p14="http://schemas.microsoft.com/office/powerpoint/2010/main" val="4009427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6A4C43-A8EC-50F8-2A08-263E4364132E}"/>
              </a:ext>
            </a:extLst>
          </p:cNvPr>
          <p:cNvSpPr>
            <a:spLocks noGrp="1"/>
          </p:cNvSpPr>
          <p:nvPr>
            <p:ph type="title"/>
          </p:nvPr>
        </p:nvSpPr>
        <p:spPr>
          <a:xfrm>
            <a:off x="702056" y="719976"/>
            <a:ext cx="10766044" cy="1325563"/>
          </a:xfrm>
        </p:spPr>
        <p:txBody>
          <a:bodyPr/>
          <a:lstStyle/>
          <a:p>
            <a:r>
              <a:rPr lang="nl-NL" dirty="0"/>
              <a:t>Wat doe je niet?</a:t>
            </a:r>
          </a:p>
        </p:txBody>
      </p:sp>
      <p:sp>
        <p:nvSpPr>
          <p:cNvPr id="3" name="Tijdelijke aanduiding voor inhoud 2">
            <a:extLst>
              <a:ext uri="{FF2B5EF4-FFF2-40B4-BE49-F238E27FC236}">
                <a16:creationId xmlns:a16="http://schemas.microsoft.com/office/drawing/2014/main" id="{1A135C38-6240-ACDE-DE9F-22C666CA8AE7}"/>
              </a:ext>
            </a:extLst>
          </p:cNvPr>
          <p:cNvSpPr>
            <a:spLocks noGrp="1"/>
          </p:cNvSpPr>
          <p:nvPr>
            <p:ph sz="half" idx="2"/>
          </p:nvPr>
        </p:nvSpPr>
        <p:spPr>
          <a:xfrm>
            <a:off x="723900" y="2006600"/>
            <a:ext cx="10744200" cy="3751308"/>
          </a:xfrm>
        </p:spPr>
        <p:txBody>
          <a:bodyPr/>
          <a:lstStyle/>
          <a:p>
            <a:r>
              <a:rPr lang="nl-NL" dirty="0"/>
              <a:t>Clichés gebruiken</a:t>
            </a:r>
          </a:p>
          <a:p>
            <a:r>
              <a:rPr lang="nl-NL" dirty="0"/>
              <a:t>Overdreven meeleven</a:t>
            </a:r>
          </a:p>
          <a:p>
            <a:r>
              <a:rPr lang="nl-NL" dirty="0"/>
              <a:t>De ander mijden</a:t>
            </a:r>
          </a:p>
          <a:p>
            <a:r>
              <a:rPr lang="nl-NL" dirty="0"/>
              <a:t>Valse troost bieden</a:t>
            </a:r>
          </a:p>
          <a:p>
            <a:r>
              <a:rPr lang="nl-NL" dirty="0"/>
              <a:t>Niet invullen voor een ander</a:t>
            </a:r>
          </a:p>
          <a:p>
            <a:r>
              <a:rPr lang="nl-NL" dirty="0"/>
              <a:t>Het gesprek ombuigen naar jouw eigen situaties</a:t>
            </a:r>
          </a:p>
          <a:p>
            <a:r>
              <a:rPr lang="nl-NL" dirty="0"/>
              <a:t>Verlies te snel afdoen</a:t>
            </a:r>
          </a:p>
          <a:p>
            <a:endParaRPr lang="nl-NL" dirty="0"/>
          </a:p>
          <a:p>
            <a:r>
              <a:rPr lang="nl-NL" dirty="0"/>
              <a:t>Herken ook jouw eigen valkuilen! Wat zijn jouw valkuilen?</a:t>
            </a:r>
          </a:p>
          <a:p>
            <a:endParaRPr lang="nl-NL" dirty="0"/>
          </a:p>
        </p:txBody>
      </p:sp>
      <p:sp>
        <p:nvSpPr>
          <p:cNvPr id="4" name="Tijdelijke aanduiding voor voettekst 3">
            <a:extLst>
              <a:ext uri="{FF2B5EF4-FFF2-40B4-BE49-F238E27FC236}">
                <a16:creationId xmlns:a16="http://schemas.microsoft.com/office/drawing/2014/main" id="{4B951148-EB1E-CE4F-9C69-7CE2A56D1A5A}"/>
              </a:ext>
            </a:extLst>
          </p:cNvPr>
          <p:cNvSpPr>
            <a:spLocks noGrp="1"/>
          </p:cNvSpPr>
          <p:nvPr>
            <p:ph type="ftr" sz="quarter" idx="11"/>
          </p:nvPr>
        </p:nvSpPr>
        <p:spPr>
          <a:xfrm>
            <a:off x="861326" y="6138024"/>
            <a:ext cx="4114800" cy="365125"/>
          </a:xfrm>
        </p:spPr>
        <p:txBody>
          <a:bodyPr/>
          <a:lstStyle/>
          <a:p>
            <a:r>
              <a:rPr lang="nl-NL" dirty="0">
                <a:hlinkClick r:id="rId3"/>
              </a:rPr>
              <a:t>Zorg voor Beter. Praten over rouw en verlies</a:t>
            </a:r>
            <a:endParaRPr lang="nl-NL" dirty="0"/>
          </a:p>
        </p:txBody>
      </p:sp>
      <p:pic>
        <p:nvPicPr>
          <p:cNvPr id="6" name="Afbeelding 5" descr="Afbeelding met Graphics, symbool, schermopname, lijn&#10;&#10;Door AI gegenereerde inhoud is mogelijk onjuist.">
            <a:extLst>
              <a:ext uri="{FF2B5EF4-FFF2-40B4-BE49-F238E27FC236}">
                <a16:creationId xmlns:a16="http://schemas.microsoft.com/office/drawing/2014/main" id="{4966A44E-BCAF-43D4-F75B-0125B061B2C5}"/>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p:blipFill>
        <p:spPr>
          <a:xfrm>
            <a:off x="8255725" y="1979590"/>
            <a:ext cx="3383281" cy="3185978"/>
          </a:xfrm>
          <a:prstGeom prst="rect">
            <a:avLst/>
          </a:prstGeom>
        </p:spPr>
      </p:pic>
    </p:spTree>
    <p:extLst>
      <p:ext uri="{BB962C8B-B14F-4D97-AF65-F5344CB8AC3E}">
        <p14:creationId xmlns:p14="http://schemas.microsoft.com/office/powerpoint/2010/main" val="4257185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C8BEB1-F675-E2DF-F09A-E3CBEF8C6E57}"/>
              </a:ext>
            </a:extLst>
          </p:cNvPr>
          <p:cNvSpPr>
            <a:spLocks noGrp="1"/>
          </p:cNvSpPr>
          <p:nvPr>
            <p:ph type="title"/>
          </p:nvPr>
        </p:nvSpPr>
        <p:spPr>
          <a:xfrm>
            <a:off x="712978" y="669018"/>
            <a:ext cx="10766044" cy="1325563"/>
          </a:xfrm>
        </p:spPr>
        <p:txBody>
          <a:bodyPr/>
          <a:lstStyle/>
          <a:p>
            <a:r>
              <a:rPr lang="nl-NL" dirty="0"/>
              <a:t>“Hoe kun je een rouwende vriend helpen?”</a:t>
            </a:r>
          </a:p>
        </p:txBody>
      </p:sp>
      <p:pic>
        <p:nvPicPr>
          <p:cNvPr id="5" name="Onlinemedia 3" title="How to help a grieving friend: the animation">
            <a:hlinkClick r:id="" action="ppaction://media"/>
            <a:extLst>
              <a:ext uri="{FF2B5EF4-FFF2-40B4-BE49-F238E27FC236}">
                <a16:creationId xmlns:a16="http://schemas.microsoft.com/office/drawing/2014/main" id="{9320D160-4517-F3A2-9E67-85076F61F5EE}"/>
              </a:ext>
            </a:extLst>
          </p:cNvPr>
          <p:cNvPicPr>
            <a:picLocks noRot="1" noChangeAspect="1"/>
          </p:cNvPicPr>
          <p:nvPr>
            <a:videoFile r:link="rId1"/>
          </p:nvPr>
        </p:nvPicPr>
        <p:blipFill>
          <a:blip r:embed="rId4"/>
          <a:stretch>
            <a:fillRect/>
          </a:stretch>
        </p:blipFill>
        <p:spPr>
          <a:xfrm>
            <a:off x="2842848" y="1778578"/>
            <a:ext cx="6506303" cy="3676061"/>
          </a:xfrm>
          <a:prstGeom prst="rect">
            <a:avLst/>
          </a:prstGeom>
        </p:spPr>
      </p:pic>
      <p:sp>
        <p:nvSpPr>
          <p:cNvPr id="7" name="Tekstvak 6">
            <a:extLst>
              <a:ext uri="{FF2B5EF4-FFF2-40B4-BE49-F238E27FC236}">
                <a16:creationId xmlns:a16="http://schemas.microsoft.com/office/drawing/2014/main" id="{2055E368-F56A-722B-103D-0437E21442C6}"/>
              </a:ext>
            </a:extLst>
          </p:cNvPr>
          <p:cNvSpPr txBox="1"/>
          <p:nvPr/>
        </p:nvSpPr>
        <p:spPr>
          <a:xfrm>
            <a:off x="3049137" y="5640869"/>
            <a:ext cx="6093724" cy="923330"/>
          </a:xfrm>
          <a:prstGeom prst="rect">
            <a:avLst/>
          </a:prstGeom>
          <a:noFill/>
        </p:spPr>
        <p:txBody>
          <a:bodyPr wrap="square">
            <a:spAutoFit/>
          </a:bodyPr>
          <a:lstStyle/>
          <a:p>
            <a:pPr algn="ctr"/>
            <a:r>
              <a:rPr lang="nl-NL" dirty="0"/>
              <a:t>Bron: Megan </a:t>
            </a:r>
            <a:r>
              <a:rPr lang="nl-NL" dirty="0" err="1"/>
              <a:t>Devine</a:t>
            </a:r>
            <a:r>
              <a:rPr lang="nl-NL" dirty="0"/>
              <a:t> &amp; </a:t>
            </a:r>
            <a:r>
              <a:rPr lang="nl-NL" dirty="0" err="1"/>
              <a:t>Refuger</a:t>
            </a:r>
            <a:r>
              <a:rPr lang="nl-NL" dirty="0"/>
              <a:t> in Grief. </a:t>
            </a:r>
          </a:p>
          <a:p>
            <a:pPr algn="ctr"/>
            <a:r>
              <a:rPr lang="nl-NL" dirty="0"/>
              <a:t>Hoe kun je een rouwende vriend helpen? </a:t>
            </a:r>
          </a:p>
          <a:p>
            <a:pPr algn="ctr"/>
            <a:r>
              <a:rPr lang="nl-NL" dirty="0">
                <a:hlinkClick r:id="rId5"/>
              </a:rPr>
              <a:t>https://youtu.be/l2zLCCRT-nE</a:t>
            </a:r>
            <a:r>
              <a:rPr lang="nl-NL" dirty="0"/>
              <a:t> </a:t>
            </a:r>
          </a:p>
        </p:txBody>
      </p:sp>
    </p:spTree>
    <p:extLst>
      <p:ext uri="{BB962C8B-B14F-4D97-AF65-F5344CB8AC3E}">
        <p14:creationId xmlns:p14="http://schemas.microsoft.com/office/powerpoint/2010/main" val="1988244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25D0A4-452A-C39A-8470-80857C9AE3B0}"/>
              </a:ext>
            </a:extLst>
          </p:cNvPr>
          <p:cNvSpPr>
            <a:spLocks noGrp="1"/>
          </p:cNvSpPr>
          <p:nvPr>
            <p:ph type="title"/>
          </p:nvPr>
        </p:nvSpPr>
        <p:spPr>
          <a:xfrm>
            <a:off x="712978" y="818478"/>
            <a:ext cx="10766044" cy="1325563"/>
          </a:xfrm>
        </p:spPr>
        <p:txBody>
          <a:bodyPr/>
          <a:lstStyle/>
          <a:p>
            <a:r>
              <a:rPr lang="nl-NL" dirty="0"/>
              <a:t>Manu </a:t>
            </a:r>
            <a:r>
              <a:rPr lang="nl-NL" dirty="0" err="1"/>
              <a:t>Keirse</a:t>
            </a:r>
            <a:r>
              <a:rPr lang="nl-NL" dirty="0"/>
              <a:t>; Bestaat er een medicijn tegen verdriet?</a:t>
            </a:r>
          </a:p>
        </p:txBody>
      </p:sp>
      <p:pic>
        <p:nvPicPr>
          <p:cNvPr id="5" name="Onlinemedia 3" title="Bestaat er een medicijn tegen verdriet?">
            <a:hlinkClick r:id="" action="ppaction://media"/>
            <a:extLst>
              <a:ext uri="{FF2B5EF4-FFF2-40B4-BE49-F238E27FC236}">
                <a16:creationId xmlns:a16="http://schemas.microsoft.com/office/drawing/2014/main" id="{4408FE3A-87E6-6B4F-00CD-79CE9EE5C6C0}"/>
              </a:ext>
            </a:extLst>
          </p:cNvPr>
          <p:cNvPicPr>
            <a:picLocks noRot="1" noChangeAspect="1"/>
          </p:cNvPicPr>
          <p:nvPr>
            <a:videoFile r:link="rId1"/>
          </p:nvPr>
        </p:nvPicPr>
        <p:blipFill>
          <a:blip r:embed="rId4"/>
          <a:stretch>
            <a:fillRect/>
          </a:stretch>
        </p:blipFill>
        <p:spPr>
          <a:xfrm>
            <a:off x="3049138" y="1974223"/>
            <a:ext cx="6093724" cy="3442954"/>
          </a:xfrm>
          <a:prstGeom prst="rect">
            <a:avLst/>
          </a:prstGeom>
        </p:spPr>
      </p:pic>
      <p:sp>
        <p:nvSpPr>
          <p:cNvPr id="7" name="Tekstvak 6">
            <a:extLst>
              <a:ext uri="{FF2B5EF4-FFF2-40B4-BE49-F238E27FC236}">
                <a16:creationId xmlns:a16="http://schemas.microsoft.com/office/drawing/2014/main" id="{3E5988E3-7BE3-1A28-D7F8-786DCF4DF3D3}"/>
              </a:ext>
            </a:extLst>
          </p:cNvPr>
          <p:cNvSpPr txBox="1"/>
          <p:nvPr/>
        </p:nvSpPr>
        <p:spPr>
          <a:xfrm>
            <a:off x="3049139" y="5577469"/>
            <a:ext cx="6093724" cy="923330"/>
          </a:xfrm>
          <a:prstGeom prst="rect">
            <a:avLst/>
          </a:prstGeom>
          <a:noFill/>
        </p:spPr>
        <p:txBody>
          <a:bodyPr wrap="square">
            <a:spAutoFit/>
          </a:bodyPr>
          <a:lstStyle/>
          <a:p>
            <a:pPr algn="ctr"/>
            <a:r>
              <a:rPr lang="nl-NL" dirty="0"/>
              <a:t>Bron: Universiteit van Vlaanderen. </a:t>
            </a:r>
          </a:p>
          <a:p>
            <a:pPr algn="ctr"/>
            <a:r>
              <a:rPr lang="nl-NL" dirty="0"/>
              <a:t>Bestaat er een medicijn tegen verdriet? </a:t>
            </a:r>
          </a:p>
          <a:p>
            <a:pPr algn="ctr"/>
            <a:r>
              <a:rPr lang="nl-NL" dirty="0">
                <a:hlinkClick r:id="rId5"/>
              </a:rPr>
              <a:t>https://youtu.be/lb9jN4-s_1w</a:t>
            </a:r>
            <a:r>
              <a:rPr lang="nl-NL" dirty="0"/>
              <a:t> </a:t>
            </a:r>
          </a:p>
        </p:txBody>
      </p:sp>
    </p:spTree>
    <p:extLst>
      <p:ext uri="{BB962C8B-B14F-4D97-AF65-F5344CB8AC3E}">
        <p14:creationId xmlns:p14="http://schemas.microsoft.com/office/powerpoint/2010/main" val="2659817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F98541-6CF3-3E83-3E01-43F43E581D0A}"/>
              </a:ext>
            </a:extLst>
          </p:cNvPr>
          <p:cNvSpPr>
            <a:spLocks noGrp="1"/>
          </p:cNvSpPr>
          <p:nvPr>
            <p:ph type="title"/>
          </p:nvPr>
        </p:nvSpPr>
        <p:spPr>
          <a:xfrm>
            <a:off x="673100" y="681037"/>
            <a:ext cx="10766044" cy="1325563"/>
          </a:xfrm>
        </p:spPr>
        <p:txBody>
          <a:bodyPr/>
          <a:lstStyle/>
          <a:p>
            <a:r>
              <a:rPr lang="nl-NL" dirty="0"/>
              <a:t>Meer weten over rouw bij volwassenen?</a:t>
            </a:r>
          </a:p>
        </p:txBody>
      </p:sp>
      <p:sp>
        <p:nvSpPr>
          <p:cNvPr id="3" name="Tijdelijke aanduiding voor inhoud 2">
            <a:extLst>
              <a:ext uri="{FF2B5EF4-FFF2-40B4-BE49-F238E27FC236}">
                <a16:creationId xmlns:a16="http://schemas.microsoft.com/office/drawing/2014/main" id="{69DD8218-AC23-1BFF-5FAF-85105787EFE1}"/>
              </a:ext>
            </a:extLst>
          </p:cNvPr>
          <p:cNvSpPr>
            <a:spLocks noGrp="1"/>
          </p:cNvSpPr>
          <p:nvPr>
            <p:ph sz="half" idx="2"/>
          </p:nvPr>
        </p:nvSpPr>
        <p:spPr>
          <a:xfrm>
            <a:off x="723900" y="1858493"/>
            <a:ext cx="10744200" cy="3751308"/>
          </a:xfrm>
        </p:spPr>
        <p:txBody>
          <a:bodyPr/>
          <a:lstStyle/>
          <a:p>
            <a:pPr marL="742950" lvl="1" indent="-285750" algn="l">
              <a:buFont typeface="Arial" panose="020B0604020202020204" pitchFamily="34" charset="0"/>
              <a:buChar char="•"/>
            </a:pPr>
            <a:r>
              <a:rPr lang="nl-NL" sz="2100" b="0" i="0" dirty="0">
                <a:solidFill>
                  <a:srgbClr val="006D8C"/>
                </a:solidFill>
                <a:effectLst/>
                <a:hlinkClick r:id="rId3"/>
              </a:rPr>
              <a:t>https://www.steunbijverlies.nl</a:t>
            </a:r>
            <a:r>
              <a:rPr lang="nl-NL" sz="2100" b="0" i="0" dirty="0">
                <a:solidFill>
                  <a:srgbClr val="006D8C"/>
                </a:solidFill>
                <a:effectLst/>
              </a:rPr>
              <a:t>; </a:t>
            </a:r>
          </a:p>
          <a:p>
            <a:pPr marL="742950" lvl="1" indent="-285750" algn="l">
              <a:buFont typeface="Arial" panose="020B0604020202020204" pitchFamily="34" charset="0"/>
              <a:buChar char="•"/>
            </a:pPr>
            <a:r>
              <a:rPr lang="nl-NL" sz="2100" b="0" i="0" dirty="0">
                <a:solidFill>
                  <a:srgbClr val="006D8C"/>
                </a:solidFill>
                <a:effectLst/>
                <a:hlinkClick r:id="rId4"/>
              </a:rPr>
              <a:t>https://www.kanker.nl/gevolgen-van-kanker/niet-meer-beter-worden/informatie-voor-nabestaanden/rouwverwerking</a:t>
            </a:r>
            <a:r>
              <a:rPr lang="nl-NL" sz="2100" b="0" i="0" dirty="0">
                <a:solidFill>
                  <a:srgbClr val="006D8C"/>
                </a:solidFill>
                <a:effectLst/>
              </a:rPr>
              <a:t> </a:t>
            </a:r>
          </a:p>
          <a:p>
            <a:pPr marL="742950" lvl="1" indent="-285750" algn="l">
              <a:buFont typeface="Arial" panose="020B0604020202020204" pitchFamily="34" charset="0"/>
              <a:buChar char="•"/>
            </a:pPr>
            <a:r>
              <a:rPr lang="nl-NL" sz="2100" b="0" i="0" dirty="0">
                <a:solidFill>
                  <a:srgbClr val="0095BF"/>
                </a:solidFill>
                <a:effectLst/>
                <a:hlinkClick r:id="rId5"/>
              </a:rPr>
              <a:t>https://www.dementie.nl/omgaan-met-dementie/zorgen-voor-je-naaste-en-jezelf/zorgen-voor-je-naaste/omgaan-met-het-verliezen-van-een-naaste-tijdens-het-leven</a:t>
            </a:r>
            <a:endParaRPr lang="nl-NL" sz="2100" b="0" i="0" dirty="0">
              <a:solidFill>
                <a:srgbClr val="006D8C"/>
              </a:solidFill>
              <a:effectLst/>
            </a:endParaRPr>
          </a:p>
          <a:p>
            <a:pPr marL="742950" lvl="1" indent="-285750" algn="l">
              <a:buFont typeface="Arial" panose="020B0604020202020204" pitchFamily="34" charset="0"/>
              <a:buChar char="•"/>
            </a:pPr>
            <a:r>
              <a:rPr lang="nl-NL" sz="2100" b="0" i="0" dirty="0">
                <a:solidFill>
                  <a:srgbClr val="006D8C"/>
                </a:solidFill>
                <a:effectLst/>
                <a:hlinkClick r:id="rId6"/>
              </a:rPr>
              <a:t>https://www.dementie.nl/omgaan-met-dementie/laatste-zorg/overlijden-en-daarna/tips-voor-het-omgaan-met-het-verlies-van-je-naaste</a:t>
            </a:r>
            <a:endParaRPr lang="nl-NL" sz="2100" b="0" i="0" dirty="0">
              <a:solidFill>
                <a:srgbClr val="006D8C"/>
              </a:solidFill>
              <a:effectLst/>
            </a:endParaRPr>
          </a:p>
          <a:p>
            <a:pPr marL="742950" lvl="1" indent="-285750" algn="l">
              <a:buFont typeface="Arial" panose="020B0604020202020204" pitchFamily="34" charset="0"/>
              <a:buChar char="•"/>
            </a:pPr>
            <a:r>
              <a:rPr lang="nl-NL" sz="2100" b="0" i="0" dirty="0">
                <a:solidFill>
                  <a:srgbClr val="006D8C"/>
                </a:solidFill>
                <a:effectLst/>
                <a:hlinkClick r:id="rId7"/>
              </a:rPr>
              <a:t>https://www.geestelijkeverzorging.nl </a:t>
            </a:r>
            <a:endParaRPr lang="nl-NL" sz="2100" b="0" i="0" dirty="0">
              <a:solidFill>
                <a:srgbClr val="006D8C"/>
              </a:solidFill>
              <a:effectLst/>
            </a:endParaRPr>
          </a:p>
          <a:p>
            <a:pPr marL="742950" lvl="1" indent="-285750" algn="l">
              <a:buFont typeface="Arial" panose="020B0604020202020204" pitchFamily="34" charset="0"/>
              <a:buChar char="•"/>
            </a:pPr>
            <a:r>
              <a:rPr lang="nl-NL" sz="2100" b="0" i="0" dirty="0">
                <a:solidFill>
                  <a:srgbClr val="006D8C"/>
                </a:solidFill>
                <a:effectLst/>
                <a:hlinkClick r:id="rId8"/>
              </a:rPr>
              <a:t>https://www.thuisarts.nl/rouw/ik-rouw</a:t>
            </a:r>
            <a:r>
              <a:rPr lang="nl-NL" sz="2100" b="0" i="0" dirty="0">
                <a:solidFill>
                  <a:srgbClr val="006D8C"/>
                </a:solidFill>
                <a:effectLst/>
              </a:rPr>
              <a:t> </a:t>
            </a:r>
          </a:p>
          <a:p>
            <a:pPr marL="742950" lvl="1" indent="-285750" algn="l">
              <a:buFont typeface="Arial" panose="020B0604020202020204" pitchFamily="34" charset="0"/>
              <a:buChar char="•"/>
            </a:pPr>
            <a:r>
              <a:rPr lang="nl-NL" sz="2100" b="0" i="0" dirty="0">
                <a:solidFill>
                  <a:srgbClr val="006D8C"/>
                </a:solidFill>
                <a:effectLst/>
                <a:hlinkClick r:id="rId9"/>
              </a:rPr>
              <a:t>Rouw bij de nabestaanden</a:t>
            </a:r>
            <a:r>
              <a:rPr lang="nl-NL" sz="2100" b="0" i="0" dirty="0">
                <a:solidFill>
                  <a:srgbClr val="006D8C"/>
                </a:solidFill>
                <a:effectLst/>
              </a:rPr>
              <a:t> </a:t>
            </a:r>
            <a:endParaRPr lang="nl-NL" sz="2100" dirty="0">
              <a:solidFill>
                <a:srgbClr val="006D8C"/>
              </a:solidFill>
            </a:endParaRPr>
          </a:p>
          <a:p>
            <a:pPr marL="742950" lvl="1" indent="-285750" algn="l">
              <a:buFont typeface="Arial" panose="020B0604020202020204" pitchFamily="34" charset="0"/>
              <a:buChar char="•"/>
            </a:pPr>
            <a:r>
              <a:rPr lang="nl-NL" sz="2100" b="0" i="0" dirty="0">
                <a:solidFill>
                  <a:srgbClr val="006D8C"/>
                </a:solidFill>
                <a:effectLst/>
                <a:hlinkClick r:id="rId10"/>
              </a:rPr>
              <a:t>https://overpalliatievezorg.nl/zorg-en-hulp/rouw-bij-leven</a:t>
            </a:r>
            <a:endParaRPr lang="nl-NL" sz="2100" b="0" i="0" dirty="0">
              <a:solidFill>
                <a:srgbClr val="006D8C"/>
              </a:solidFill>
              <a:effectLst/>
            </a:endParaRPr>
          </a:p>
          <a:p>
            <a:pPr marL="742950" lvl="1" indent="-285750" algn="l">
              <a:buFont typeface="Arial" panose="020B0604020202020204" pitchFamily="34" charset="0"/>
              <a:buChar char="•"/>
            </a:pPr>
            <a:r>
              <a:rPr lang="nl-NL" sz="2100" b="0" i="0" dirty="0">
                <a:solidFill>
                  <a:srgbClr val="006D8C"/>
                </a:solidFill>
                <a:effectLst/>
                <a:hlinkClick r:id="rId11"/>
              </a:rPr>
              <a:t>https://www.nibud.nl/consumenten/zaken-regelen-bij-een-overlijden/</a:t>
            </a:r>
            <a:endParaRPr lang="nl-NL" sz="2100" b="0" i="0" dirty="0">
              <a:solidFill>
                <a:srgbClr val="006D8C"/>
              </a:solidFill>
              <a:effectLst/>
            </a:endParaRPr>
          </a:p>
          <a:p>
            <a:endParaRPr lang="nl-NL" dirty="0"/>
          </a:p>
        </p:txBody>
      </p:sp>
    </p:spTree>
    <p:extLst>
      <p:ext uri="{BB962C8B-B14F-4D97-AF65-F5344CB8AC3E}">
        <p14:creationId xmlns:p14="http://schemas.microsoft.com/office/powerpoint/2010/main" val="371748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71003A-AD7D-1850-054B-569250622343}"/>
              </a:ext>
            </a:extLst>
          </p:cNvPr>
          <p:cNvSpPr>
            <a:spLocks noGrp="1"/>
          </p:cNvSpPr>
          <p:nvPr>
            <p:ph type="ctrTitle"/>
          </p:nvPr>
        </p:nvSpPr>
        <p:spPr>
          <a:xfrm>
            <a:off x="674914" y="1367619"/>
            <a:ext cx="10776857" cy="1152751"/>
          </a:xfrm>
        </p:spPr>
        <p:txBody>
          <a:bodyPr>
            <a:noAutofit/>
          </a:bodyPr>
          <a:lstStyle/>
          <a:p>
            <a:r>
              <a:rPr lang="en-US" sz="5400" kern="1200" dirty="0">
                <a:latin typeface="+mj-lt"/>
                <a:ea typeface="+mj-ea"/>
                <a:cs typeface="+mj-cs"/>
              </a:rPr>
              <a:t>Zorg </a:t>
            </a:r>
            <a:r>
              <a:rPr lang="en-US" sz="5400" kern="1200" dirty="0" err="1">
                <a:latin typeface="+mj-lt"/>
                <a:ea typeface="+mj-ea"/>
                <a:cs typeface="+mj-cs"/>
              </a:rPr>
              <a:t>voor</a:t>
            </a:r>
            <a:r>
              <a:rPr lang="en-US" sz="5400" kern="1200" dirty="0">
                <a:latin typeface="+mj-lt"/>
                <a:ea typeface="+mj-ea"/>
                <a:cs typeface="+mj-cs"/>
              </a:rPr>
              <a:t> </a:t>
            </a:r>
            <a:r>
              <a:rPr lang="en-US" sz="5400" kern="1200" dirty="0" err="1">
                <a:latin typeface="+mj-lt"/>
                <a:ea typeface="+mj-ea"/>
                <a:cs typeface="+mj-cs"/>
              </a:rPr>
              <a:t>een</a:t>
            </a:r>
            <a:r>
              <a:rPr lang="en-US" sz="5400" kern="1200" dirty="0">
                <a:latin typeface="+mj-lt"/>
                <a:ea typeface="+mj-ea"/>
                <a:cs typeface="+mj-cs"/>
              </a:rPr>
              <a:t> </a:t>
            </a:r>
            <a:r>
              <a:rPr lang="en-US" sz="5400" kern="1200" dirty="0" err="1">
                <a:latin typeface="+mj-lt"/>
                <a:ea typeface="+mj-ea"/>
                <a:cs typeface="+mj-cs"/>
              </a:rPr>
              <a:t>zorgvrager</a:t>
            </a:r>
            <a:r>
              <a:rPr lang="en-US" sz="5400" kern="1200" dirty="0">
                <a:latin typeface="+mj-lt"/>
                <a:ea typeface="+mj-ea"/>
                <a:cs typeface="+mj-cs"/>
              </a:rPr>
              <a:t> met </a:t>
            </a:r>
            <a:r>
              <a:rPr lang="en-US" sz="5400" kern="1200" dirty="0" err="1">
                <a:latin typeface="+mj-lt"/>
                <a:ea typeface="+mj-ea"/>
                <a:cs typeface="+mj-cs"/>
              </a:rPr>
              <a:t>migratieachtergrond</a:t>
            </a:r>
            <a:endParaRPr lang="nl-NL" sz="5400" dirty="0"/>
          </a:p>
        </p:txBody>
      </p:sp>
      <p:sp>
        <p:nvSpPr>
          <p:cNvPr id="3" name="Ondertitel 2">
            <a:extLst>
              <a:ext uri="{FF2B5EF4-FFF2-40B4-BE49-F238E27FC236}">
                <a16:creationId xmlns:a16="http://schemas.microsoft.com/office/drawing/2014/main" id="{4A2F57B1-232E-F1A2-1F92-03D995C5E2B3}"/>
              </a:ext>
            </a:extLst>
          </p:cNvPr>
          <p:cNvSpPr>
            <a:spLocks noGrp="1"/>
          </p:cNvSpPr>
          <p:nvPr>
            <p:ph type="subTitle" idx="1"/>
          </p:nvPr>
        </p:nvSpPr>
        <p:spPr>
          <a:xfrm>
            <a:off x="674914" y="2770174"/>
            <a:ext cx="10776857" cy="653143"/>
          </a:xfrm>
        </p:spPr>
        <p:txBody>
          <a:bodyPr/>
          <a:lstStyle/>
          <a:p>
            <a:r>
              <a:rPr lang="en-US" sz="2300" dirty="0" err="1"/>
              <a:t>Lessenserie</a:t>
            </a:r>
            <a:r>
              <a:rPr lang="en-US" sz="2300" dirty="0"/>
              <a:t> </a:t>
            </a:r>
            <a:r>
              <a:rPr lang="en-US" sz="2300" dirty="0" err="1"/>
              <a:t>palliatieve</a:t>
            </a:r>
            <a:r>
              <a:rPr lang="en-US" sz="2300" dirty="0"/>
              <a:t> </a:t>
            </a:r>
            <a:r>
              <a:rPr lang="en-US" sz="2300" dirty="0" err="1"/>
              <a:t>zorg</a:t>
            </a:r>
            <a:r>
              <a:rPr lang="en-US" sz="2300" dirty="0"/>
              <a:t>, </a:t>
            </a:r>
            <a:r>
              <a:rPr lang="en-US" sz="2300" dirty="0" err="1"/>
              <a:t>deel</a:t>
            </a:r>
            <a:r>
              <a:rPr lang="en-US" sz="2300" dirty="0"/>
              <a:t> 6</a:t>
            </a:r>
          </a:p>
          <a:p>
            <a:endParaRPr lang="nl-NL" dirty="0"/>
          </a:p>
        </p:txBody>
      </p:sp>
      <p:pic>
        <p:nvPicPr>
          <p:cNvPr id="5" name="Afbeelding 4">
            <a:extLst>
              <a:ext uri="{FF2B5EF4-FFF2-40B4-BE49-F238E27FC236}">
                <a16:creationId xmlns:a16="http://schemas.microsoft.com/office/drawing/2014/main" id="{6024F693-68E6-E531-43E9-2143D23ABC91}"/>
              </a:ext>
            </a:extLst>
          </p:cNvPr>
          <p:cNvPicPr>
            <a:picLocks noChangeAspect="1"/>
          </p:cNvPicPr>
          <p:nvPr/>
        </p:nvPicPr>
        <p:blipFill>
          <a:blip r:embed="rId3"/>
          <a:stretch>
            <a:fillRect/>
          </a:stretch>
        </p:blipFill>
        <p:spPr>
          <a:xfrm>
            <a:off x="0" y="3423317"/>
            <a:ext cx="12192000" cy="3434683"/>
          </a:xfrm>
          <a:prstGeom prst="rect">
            <a:avLst/>
          </a:prstGeom>
        </p:spPr>
      </p:pic>
      <p:pic>
        <p:nvPicPr>
          <p:cNvPr id="6" name="Picture 2" descr="Home - UNO Amsterdam">
            <a:extLst>
              <a:ext uri="{FF2B5EF4-FFF2-40B4-BE49-F238E27FC236}">
                <a16:creationId xmlns:a16="http://schemas.microsoft.com/office/drawing/2014/main" id="{E5E6F417-30F9-6910-9972-79187E28E255}"/>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0069745" y="5667375"/>
            <a:ext cx="1967120" cy="1190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3988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88DA5B-5C24-80F2-66EA-288CF2E8E00C}"/>
              </a:ext>
            </a:extLst>
          </p:cNvPr>
          <p:cNvSpPr>
            <a:spLocks noGrp="1"/>
          </p:cNvSpPr>
          <p:nvPr>
            <p:ph type="title"/>
          </p:nvPr>
        </p:nvSpPr>
        <p:spPr>
          <a:xfrm>
            <a:off x="673100" y="681037"/>
            <a:ext cx="10766044" cy="1325563"/>
          </a:xfrm>
        </p:spPr>
        <p:txBody>
          <a:bodyPr/>
          <a:lstStyle/>
          <a:p>
            <a:r>
              <a:rPr lang="nl-NL" dirty="0">
                <a:solidFill>
                  <a:srgbClr val="009CB4"/>
                </a:solidFill>
              </a:rPr>
              <a:t>Lesdoelen</a:t>
            </a:r>
          </a:p>
        </p:txBody>
      </p:sp>
      <p:sp>
        <p:nvSpPr>
          <p:cNvPr id="3" name="Tijdelijke aanduiding voor inhoud 2">
            <a:extLst>
              <a:ext uri="{FF2B5EF4-FFF2-40B4-BE49-F238E27FC236}">
                <a16:creationId xmlns:a16="http://schemas.microsoft.com/office/drawing/2014/main" id="{D52CDFBE-E940-8147-6E9D-F3AED763D36C}"/>
              </a:ext>
            </a:extLst>
          </p:cNvPr>
          <p:cNvSpPr>
            <a:spLocks noGrp="1"/>
          </p:cNvSpPr>
          <p:nvPr>
            <p:ph sz="half" idx="2"/>
          </p:nvPr>
        </p:nvSpPr>
        <p:spPr>
          <a:xfrm>
            <a:off x="752856" y="1715971"/>
            <a:ext cx="10744200" cy="3751308"/>
          </a:xfrm>
        </p:spPr>
        <p:txBody>
          <a:bodyPr/>
          <a:lstStyle/>
          <a:p>
            <a:pPr marL="0" indent="0">
              <a:buNone/>
            </a:pPr>
            <a:r>
              <a:rPr lang="nl-NL" sz="2400" dirty="0"/>
              <a:t>Na deze les kun je: </a:t>
            </a:r>
          </a:p>
          <a:p>
            <a:pPr marL="0" indent="0">
              <a:buNone/>
            </a:pPr>
            <a:endParaRPr lang="nl-NL" sz="2400" dirty="0"/>
          </a:p>
          <a:p>
            <a:pPr>
              <a:buFontTx/>
              <a:buChar char="-"/>
            </a:pPr>
            <a:r>
              <a:rPr lang="nl-NL" sz="2400" dirty="0"/>
              <a:t>aangeven hoe je met diversiteit binnen de palliatieve zorg om kan gaan. </a:t>
            </a:r>
          </a:p>
          <a:p>
            <a:pPr marL="0" indent="0">
              <a:buNone/>
            </a:pPr>
            <a:endParaRPr lang="nl-NL" sz="2400" dirty="0"/>
          </a:p>
          <a:p>
            <a:endParaRPr lang="nl-NL" dirty="0"/>
          </a:p>
        </p:txBody>
      </p:sp>
    </p:spTree>
    <p:extLst>
      <p:ext uri="{BB962C8B-B14F-4D97-AF65-F5344CB8AC3E}">
        <p14:creationId xmlns:p14="http://schemas.microsoft.com/office/powerpoint/2010/main" val="1750128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inhoud 5" descr="Afbeelding met schermopname, Graphics, tekenfilm&#10;&#10;Door AI gegenereerde inhoud is mogelijk onjuist.">
            <a:extLst>
              <a:ext uri="{FF2B5EF4-FFF2-40B4-BE49-F238E27FC236}">
                <a16:creationId xmlns:a16="http://schemas.microsoft.com/office/drawing/2014/main" id="{905FC4B2-6944-851C-47D4-D5CA77189BF4}"/>
              </a:ext>
            </a:extLst>
          </p:cNvPr>
          <p:cNvPicPr>
            <a:picLocks noGrp="1" noChangeAspect="1"/>
          </p:cNvPicPr>
          <p:nvPr>
            <p:ph sz="half" idx="1"/>
          </p:nvPr>
        </p:nvPicPr>
        <p:blipFill>
          <a:blip r:embed="rId3" cstate="email">
            <a:extLst>
              <a:ext uri="{28A0092B-C50C-407E-A947-70E740481C1C}">
                <a14:useLocalDpi xmlns:a14="http://schemas.microsoft.com/office/drawing/2010/main" val="0"/>
              </a:ext>
            </a:extLst>
          </a:blip>
          <a:srcRect/>
          <a:stretch/>
        </p:blipFill>
        <p:spPr>
          <a:xfrm>
            <a:off x="1022752" y="1296266"/>
            <a:ext cx="4058699" cy="4986968"/>
          </a:xfrm>
          <a:prstGeom prst="rect">
            <a:avLst/>
          </a:prstGeom>
        </p:spPr>
      </p:pic>
      <p:sp>
        <p:nvSpPr>
          <p:cNvPr id="8" name="Tekstvak 7">
            <a:extLst>
              <a:ext uri="{FF2B5EF4-FFF2-40B4-BE49-F238E27FC236}">
                <a16:creationId xmlns:a16="http://schemas.microsoft.com/office/drawing/2014/main" id="{CB68526D-FC6F-48F8-E449-CA7E3E5AC9C8}"/>
              </a:ext>
            </a:extLst>
          </p:cNvPr>
          <p:cNvSpPr txBox="1"/>
          <p:nvPr/>
        </p:nvSpPr>
        <p:spPr>
          <a:xfrm>
            <a:off x="6445432" y="1585351"/>
            <a:ext cx="5428705" cy="1323439"/>
          </a:xfrm>
          <a:prstGeom prst="rect">
            <a:avLst/>
          </a:prstGeom>
          <a:noFill/>
        </p:spPr>
        <p:txBody>
          <a:bodyPr wrap="square">
            <a:spAutoFit/>
          </a:bodyPr>
          <a:lstStyle/>
          <a:p>
            <a:r>
              <a:rPr lang="nl-NL" sz="4000" dirty="0">
                <a:solidFill>
                  <a:srgbClr val="009CB4"/>
                </a:solidFill>
              </a:rPr>
              <a:t>E-</a:t>
            </a:r>
            <a:r>
              <a:rPr lang="nl-NL" sz="4000" dirty="0" err="1">
                <a:solidFill>
                  <a:srgbClr val="009CB4"/>
                </a:solidFill>
              </a:rPr>
              <a:t>learning</a:t>
            </a:r>
            <a:r>
              <a:rPr lang="nl-NL" sz="4000" dirty="0">
                <a:solidFill>
                  <a:srgbClr val="009CB4"/>
                </a:solidFill>
              </a:rPr>
              <a:t> palliatieve zorg bij migranten</a:t>
            </a:r>
          </a:p>
        </p:txBody>
      </p:sp>
      <p:sp>
        <p:nvSpPr>
          <p:cNvPr id="10" name="Tekstvak 9">
            <a:extLst>
              <a:ext uri="{FF2B5EF4-FFF2-40B4-BE49-F238E27FC236}">
                <a16:creationId xmlns:a16="http://schemas.microsoft.com/office/drawing/2014/main" id="{E56469F6-837D-6E56-D702-0D0B107486F0}"/>
              </a:ext>
            </a:extLst>
          </p:cNvPr>
          <p:cNvSpPr txBox="1"/>
          <p:nvPr/>
        </p:nvSpPr>
        <p:spPr>
          <a:xfrm>
            <a:off x="6445432" y="3018187"/>
            <a:ext cx="4945379" cy="1862048"/>
          </a:xfrm>
          <a:prstGeom prst="rect">
            <a:avLst/>
          </a:prstGeom>
          <a:noFill/>
        </p:spPr>
        <p:txBody>
          <a:bodyPr wrap="square">
            <a:spAutoFit/>
          </a:bodyPr>
          <a:lstStyle/>
          <a:p>
            <a:pPr marL="285750" indent="-285750">
              <a:buFont typeface="Arial" panose="020B0604020202020204" pitchFamily="34" charset="0"/>
              <a:buChar char="•"/>
            </a:pPr>
            <a:r>
              <a:rPr lang="nl-NL" sz="2300" dirty="0">
                <a:hlinkClick r:id="rId4"/>
              </a:rPr>
              <a:t>E-</a:t>
            </a:r>
            <a:r>
              <a:rPr lang="nl-NL" sz="2300" dirty="0" err="1">
                <a:hlinkClick r:id="rId4"/>
              </a:rPr>
              <a:t>learning</a:t>
            </a:r>
            <a:r>
              <a:rPr lang="nl-NL" sz="2300" dirty="0">
                <a:hlinkClick r:id="rId4"/>
              </a:rPr>
              <a:t> 'palliatieve zorg aan migranten met een niet-westerse achtergrond' - Consortium Noord-Holland en Flevoland (palliaweb.nl)</a:t>
            </a:r>
            <a:endParaRPr lang="nl-NL" sz="2300" dirty="0"/>
          </a:p>
        </p:txBody>
      </p:sp>
      <p:sp>
        <p:nvSpPr>
          <p:cNvPr id="2" name="Tekstvak 1">
            <a:extLst>
              <a:ext uri="{FF2B5EF4-FFF2-40B4-BE49-F238E27FC236}">
                <a16:creationId xmlns:a16="http://schemas.microsoft.com/office/drawing/2014/main" id="{9C03CB07-A164-06F7-6ED2-913E6EF39EF5}"/>
              </a:ext>
            </a:extLst>
          </p:cNvPr>
          <p:cNvSpPr txBox="1"/>
          <p:nvPr/>
        </p:nvSpPr>
        <p:spPr>
          <a:xfrm>
            <a:off x="0" y="6052402"/>
            <a:ext cx="6289764" cy="230832"/>
          </a:xfrm>
          <a:prstGeom prst="rect">
            <a:avLst/>
          </a:prstGeom>
          <a:noFill/>
        </p:spPr>
        <p:txBody>
          <a:bodyPr wrap="square">
            <a:spAutoFit/>
          </a:bodyPr>
          <a:lstStyle/>
          <a:p>
            <a:r>
              <a:rPr lang="nl-NL" sz="900" b="0" dirty="0"/>
              <a:t>Bron: UNO Amsterdam</a:t>
            </a:r>
            <a:endParaRPr lang="nl-NL" sz="900" dirty="0"/>
          </a:p>
        </p:txBody>
      </p:sp>
    </p:spTree>
    <p:extLst>
      <p:ext uri="{BB962C8B-B14F-4D97-AF65-F5344CB8AC3E}">
        <p14:creationId xmlns:p14="http://schemas.microsoft.com/office/powerpoint/2010/main" val="1756012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40A88E-1C2A-AF66-9965-E207D0F25B2E}"/>
              </a:ext>
            </a:extLst>
          </p:cNvPr>
          <p:cNvSpPr>
            <a:spLocks noGrp="1"/>
          </p:cNvSpPr>
          <p:nvPr>
            <p:ph type="title"/>
          </p:nvPr>
        </p:nvSpPr>
        <p:spPr>
          <a:xfrm>
            <a:off x="2734056" y="409326"/>
            <a:ext cx="8744966" cy="1325563"/>
          </a:xfrm>
        </p:spPr>
        <p:txBody>
          <a:bodyPr/>
          <a:lstStyle/>
          <a:p>
            <a:r>
              <a:rPr lang="nl-NL" dirty="0"/>
              <a:t>Opdracht, interview</a:t>
            </a:r>
          </a:p>
        </p:txBody>
      </p:sp>
      <p:sp>
        <p:nvSpPr>
          <p:cNvPr id="3" name="Tijdelijke aanduiding voor inhoud 2">
            <a:extLst>
              <a:ext uri="{FF2B5EF4-FFF2-40B4-BE49-F238E27FC236}">
                <a16:creationId xmlns:a16="http://schemas.microsoft.com/office/drawing/2014/main" id="{3914A5A5-6C90-7D82-7F6E-E6F718BC94B3}"/>
              </a:ext>
            </a:extLst>
          </p:cNvPr>
          <p:cNvSpPr>
            <a:spLocks noGrp="1"/>
          </p:cNvSpPr>
          <p:nvPr>
            <p:ph sz="half" idx="2"/>
          </p:nvPr>
        </p:nvSpPr>
        <p:spPr>
          <a:xfrm>
            <a:off x="2734056" y="1553346"/>
            <a:ext cx="8705088" cy="3751308"/>
          </a:xfrm>
        </p:spPr>
        <p:txBody>
          <a:bodyPr/>
          <a:lstStyle/>
          <a:p>
            <a:pPr>
              <a:lnSpc>
                <a:spcPct val="90000"/>
              </a:lnSpc>
            </a:pPr>
            <a:r>
              <a:rPr lang="nl-NL" sz="2100" dirty="0"/>
              <a:t>Interview over wensen en behoeften in de laatste levensfase</a:t>
            </a:r>
          </a:p>
          <a:p>
            <a:pPr>
              <a:lnSpc>
                <a:spcPct val="90000"/>
              </a:lnSpc>
            </a:pPr>
            <a:r>
              <a:rPr lang="nl-NL" sz="2100" dirty="0"/>
              <a:t>Interview een medestudent over wat voor hem of haar belangrijk is in de laatste fase van het leven. Wat is belangrijk voor kwaliteit van leven?</a:t>
            </a:r>
          </a:p>
          <a:p>
            <a:pPr>
              <a:lnSpc>
                <a:spcPct val="90000"/>
              </a:lnSpc>
            </a:pPr>
            <a:r>
              <a:rPr lang="nl-NL" sz="2100" dirty="0"/>
              <a:t>Kies een persoon met een ander cultuur, afkomst of geloofsovertuiging dan jij zelf.</a:t>
            </a:r>
          </a:p>
          <a:p>
            <a:pPr>
              <a:lnSpc>
                <a:spcPct val="90000"/>
              </a:lnSpc>
            </a:pPr>
            <a:r>
              <a:rPr lang="nl-NL" sz="2100" dirty="0"/>
              <a:t>Maak gebruik van een aantal open vragen over de laatste levensfase. </a:t>
            </a:r>
          </a:p>
          <a:p>
            <a:pPr>
              <a:lnSpc>
                <a:spcPct val="90000"/>
              </a:lnSpc>
            </a:pPr>
            <a:r>
              <a:rPr lang="nl-NL" sz="2100" dirty="0"/>
              <a:t>Thema’s die je kan gebruiken zijn:</a:t>
            </a:r>
          </a:p>
          <a:p>
            <a:pPr lvl="1">
              <a:lnSpc>
                <a:spcPct val="90000"/>
              </a:lnSpc>
            </a:pPr>
            <a:r>
              <a:rPr lang="nl-NL" sz="2100" dirty="0"/>
              <a:t>Afhankelijk worden</a:t>
            </a:r>
          </a:p>
          <a:p>
            <a:pPr lvl="1">
              <a:lnSpc>
                <a:spcPct val="90000"/>
              </a:lnSpc>
            </a:pPr>
            <a:r>
              <a:rPr lang="nl-NL" sz="2100" dirty="0"/>
              <a:t>Religie</a:t>
            </a:r>
          </a:p>
          <a:p>
            <a:pPr lvl="1">
              <a:lnSpc>
                <a:spcPct val="90000"/>
              </a:lnSpc>
            </a:pPr>
            <a:r>
              <a:rPr lang="nl-NL" sz="2100" dirty="0"/>
              <a:t>Hoop houden</a:t>
            </a:r>
          </a:p>
          <a:p>
            <a:pPr lvl="1">
              <a:lnSpc>
                <a:spcPct val="90000"/>
              </a:lnSpc>
            </a:pPr>
            <a:r>
              <a:rPr lang="nl-NL" sz="2100" dirty="0"/>
              <a:t>Zorg en nabijheid door familie</a:t>
            </a:r>
          </a:p>
          <a:p>
            <a:pPr lvl="1">
              <a:lnSpc>
                <a:spcPct val="90000"/>
              </a:lnSpc>
            </a:pPr>
            <a:r>
              <a:rPr lang="nl-NL" sz="2100" dirty="0"/>
              <a:t>Waardige zorg</a:t>
            </a:r>
          </a:p>
          <a:p>
            <a:pPr lvl="1">
              <a:lnSpc>
                <a:spcPct val="90000"/>
              </a:lnSpc>
            </a:pPr>
            <a:r>
              <a:rPr lang="nl-NL" sz="2100" dirty="0"/>
              <a:t>Rituelen rondom het levenseinde</a:t>
            </a:r>
          </a:p>
          <a:p>
            <a:pPr lvl="1">
              <a:lnSpc>
                <a:spcPct val="90000"/>
              </a:lnSpc>
            </a:pPr>
            <a:r>
              <a:rPr lang="nl-NL" sz="2100" dirty="0"/>
              <a:t>Behandelwensen en –grenzen (wat wil iemand nog wel of niet?</a:t>
            </a:r>
          </a:p>
          <a:p>
            <a:endParaRPr lang="nl-NL" dirty="0"/>
          </a:p>
        </p:txBody>
      </p:sp>
      <p:pic>
        <p:nvPicPr>
          <p:cNvPr id="5" name="Picture 4">
            <a:extLst>
              <a:ext uri="{FF2B5EF4-FFF2-40B4-BE49-F238E27FC236}">
                <a16:creationId xmlns:a16="http://schemas.microsoft.com/office/drawing/2014/main" id="{930494CB-8E4C-4CC5-D11A-51DA9B1A899C}"/>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20" y="10"/>
            <a:ext cx="2734036" cy="6867719"/>
          </a:xfrm>
          <a:custGeom>
            <a:avLst/>
            <a:gdLst/>
            <a:ahLst/>
            <a:cxnLst/>
            <a:rect l="l" t="t" r="r" b="b"/>
            <a:pathLst>
              <a:path w="2734056" h="6858000">
                <a:moveTo>
                  <a:pt x="0" y="0"/>
                </a:moveTo>
                <a:lnTo>
                  <a:pt x="1674254" y="0"/>
                </a:lnTo>
                <a:lnTo>
                  <a:pt x="2734056" y="6850199"/>
                </a:lnTo>
                <a:lnTo>
                  <a:pt x="2734056" y="6858000"/>
                </a:lnTo>
                <a:lnTo>
                  <a:pt x="461457" y="6858000"/>
                </a:lnTo>
                <a:lnTo>
                  <a:pt x="0" y="4134118"/>
                </a:lnTo>
                <a:close/>
              </a:path>
            </a:pathLst>
          </a:custGeom>
        </p:spPr>
      </p:pic>
      <p:sp>
        <p:nvSpPr>
          <p:cNvPr id="10" name="Tekstvak 9">
            <a:extLst>
              <a:ext uri="{FF2B5EF4-FFF2-40B4-BE49-F238E27FC236}">
                <a16:creationId xmlns:a16="http://schemas.microsoft.com/office/drawing/2014/main" id="{30B8528F-28A3-CA02-4C50-6162BE5F054D}"/>
              </a:ext>
            </a:extLst>
          </p:cNvPr>
          <p:cNvSpPr txBox="1"/>
          <p:nvPr/>
        </p:nvSpPr>
        <p:spPr>
          <a:xfrm>
            <a:off x="473528" y="6627158"/>
            <a:ext cx="6289764" cy="230832"/>
          </a:xfrm>
          <a:prstGeom prst="rect">
            <a:avLst/>
          </a:prstGeom>
          <a:noFill/>
        </p:spPr>
        <p:txBody>
          <a:bodyPr wrap="square">
            <a:spAutoFit/>
          </a:bodyPr>
          <a:lstStyle/>
          <a:p>
            <a:r>
              <a:rPr lang="nl-NL" sz="900" b="0" dirty="0"/>
              <a:t>Bron: UNO Amsterdam</a:t>
            </a:r>
            <a:endParaRPr lang="nl-NL" sz="900" dirty="0"/>
          </a:p>
        </p:txBody>
      </p:sp>
    </p:spTree>
    <p:extLst>
      <p:ext uri="{BB962C8B-B14F-4D97-AF65-F5344CB8AC3E}">
        <p14:creationId xmlns:p14="http://schemas.microsoft.com/office/powerpoint/2010/main" val="4230726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3DBE8A-365B-E3FC-817B-899DF0F67C14}"/>
              </a:ext>
            </a:extLst>
          </p:cNvPr>
          <p:cNvSpPr>
            <a:spLocks noGrp="1"/>
          </p:cNvSpPr>
          <p:nvPr>
            <p:ph type="title"/>
          </p:nvPr>
        </p:nvSpPr>
        <p:spPr>
          <a:xfrm>
            <a:off x="677334" y="520713"/>
            <a:ext cx="11240688" cy="1320800"/>
          </a:xfrm>
        </p:spPr>
        <p:txBody>
          <a:bodyPr>
            <a:normAutofit/>
          </a:bodyPr>
          <a:lstStyle/>
          <a:p>
            <a:r>
              <a:rPr lang="nl-NL" sz="4000" dirty="0">
                <a:solidFill>
                  <a:srgbClr val="009CB4"/>
                </a:solidFill>
              </a:rPr>
              <a:t>Fasen van palliatieve zorg: vroeger en nu</a:t>
            </a:r>
          </a:p>
        </p:txBody>
      </p:sp>
      <p:pic>
        <p:nvPicPr>
          <p:cNvPr id="1026" name="Picture 2">
            <a:extLst>
              <a:ext uri="{FF2B5EF4-FFF2-40B4-BE49-F238E27FC236}">
                <a16:creationId xmlns:a16="http://schemas.microsoft.com/office/drawing/2014/main" id="{6B1CA3D3-62D0-764F-6821-F792AAD22EF2}"/>
              </a:ext>
            </a:extLst>
          </p:cNvPr>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tretch>
            <a:fillRect/>
          </a:stretch>
        </p:blipFill>
        <p:spPr bwMode="auto">
          <a:prstGeom prst="rect">
            <a:avLst/>
          </a:prstGeom>
          <a:solidFill>
            <a:srgbClr val="FFFFFF"/>
          </a:solidFill>
        </p:spPr>
      </p:pic>
      <p:sp>
        <p:nvSpPr>
          <p:cNvPr id="4" name="Tekstvak 3">
            <a:extLst>
              <a:ext uri="{FF2B5EF4-FFF2-40B4-BE49-F238E27FC236}">
                <a16:creationId xmlns:a16="http://schemas.microsoft.com/office/drawing/2014/main" id="{55536494-0066-488D-7E44-929FD6DABB74}"/>
              </a:ext>
            </a:extLst>
          </p:cNvPr>
          <p:cNvSpPr txBox="1"/>
          <p:nvPr/>
        </p:nvSpPr>
        <p:spPr>
          <a:xfrm>
            <a:off x="1401580" y="6204082"/>
            <a:ext cx="6100996" cy="246221"/>
          </a:xfrm>
          <a:prstGeom prst="rect">
            <a:avLst/>
          </a:prstGeom>
          <a:noFill/>
        </p:spPr>
        <p:txBody>
          <a:bodyPr wrap="square">
            <a:spAutoFit/>
          </a:bodyPr>
          <a:lstStyle/>
          <a:p>
            <a:r>
              <a:rPr lang="nl-NL" sz="1000" dirty="0"/>
              <a:t>De Ruijter C. Verdieping palliatieve zorg. Meppel: Boom beroepsonderwijs; 2021. </a:t>
            </a:r>
            <a:r>
              <a:rPr lang="nl-NL" sz="1000" dirty="0" err="1"/>
              <a:t>blz</a:t>
            </a:r>
            <a:r>
              <a:rPr lang="nl-NL" sz="1000" dirty="0"/>
              <a:t> 13. </a:t>
            </a:r>
          </a:p>
        </p:txBody>
      </p:sp>
      <p:pic>
        <p:nvPicPr>
          <p:cNvPr id="3" name="Picture 2">
            <a:extLst>
              <a:ext uri="{FF2B5EF4-FFF2-40B4-BE49-F238E27FC236}">
                <a16:creationId xmlns:a16="http://schemas.microsoft.com/office/drawing/2014/main" id="{814EFF23-735A-E1A8-8833-3D98D8FCF910}"/>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tretch>
            <a:fillRect/>
          </a:stretch>
        </p:blipFill>
        <p:spPr bwMode="auto">
          <a:xfrm>
            <a:off x="529432" y="1605386"/>
            <a:ext cx="8916534" cy="4435976"/>
          </a:xfrm>
          <a:prstGeom prst="rect">
            <a:avLst/>
          </a:prstGeom>
          <a:solidFill>
            <a:srgbClr val="FFFFFF"/>
          </a:solidFill>
        </p:spPr>
      </p:pic>
    </p:spTree>
    <p:extLst>
      <p:ext uri="{BB962C8B-B14F-4D97-AF65-F5344CB8AC3E}">
        <p14:creationId xmlns:p14="http://schemas.microsoft.com/office/powerpoint/2010/main" val="195004840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781404-79C7-DE30-9121-21A6456A12C8}"/>
              </a:ext>
            </a:extLst>
          </p:cNvPr>
          <p:cNvSpPr>
            <a:spLocks noGrp="1"/>
          </p:cNvSpPr>
          <p:nvPr>
            <p:ph type="title"/>
          </p:nvPr>
        </p:nvSpPr>
        <p:spPr>
          <a:xfrm>
            <a:off x="712978" y="226636"/>
            <a:ext cx="10766044" cy="1325563"/>
          </a:xfrm>
        </p:spPr>
        <p:txBody>
          <a:bodyPr/>
          <a:lstStyle/>
          <a:p>
            <a:r>
              <a:rPr lang="nl-NL" dirty="0"/>
              <a:t>Casus</a:t>
            </a:r>
          </a:p>
        </p:txBody>
      </p:sp>
      <p:sp>
        <p:nvSpPr>
          <p:cNvPr id="3" name="Tijdelijke aanduiding voor inhoud 2">
            <a:extLst>
              <a:ext uri="{FF2B5EF4-FFF2-40B4-BE49-F238E27FC236}">
                <a16:creationId xmlns:a16="http://schemas.microsoft.com/office/drawing/2014/main" id="{6C0DE629-A20F-A0F0-40CA-26633DF03574}"/>
              </a:ext>
            </a:extLst>
          </p:cNvPr>
          <p:cNvSpPr>
            <a:spLocks noGrp="1"/>
          </p:cNvSpPr>
          <p:nvPr>
            <p:ph sz="half" idx="2"/>
          </p:nvPr>
        </p:nvSpPr>
        <p:spPr>
          <a:xfrm>
            <a:off x="734822" y="1211005"/>
            <a:ext cx="10744200" cy="3751308"/>
          </a:xfrm>
        </p:spPr>
        <p:txBody>
          <a:bodyPr/>
          <a:lstStyle/>
          <a:p>
            <a:pPr marL="0" indent="0">
              <a:lnSpc>
                <a:spcPct val="90000"/>
              </a:lnSpc>
              <a:buNone/>
            </a:pPr>
            <a:r>
              <a:rPr lang="nl-NL" sz="1800" dirty="0"/>
              <a:t>Meneer El </a:t>
            </a:r>
            <a:r>
              <a:rPr lang="nl-NL" sz="1800" dirty="0" err="1"/>
              <a:t>Morabet</a:t>
            </a:r>
            <a:r>
              <a:rPr lang="nl-NL" sz="1800" dirty="0"/>
              <a:t> is 73 jaar en heeft gemetastaseerd darmkanker en is vorige week opgenomen op de afdeling oncologie. Met meneer is het lastig te spreken. Hij spreekt beperkt Nederlands, is erg verzwakt en kan nog weinig praten. Zijn vrouw is 65 jaar. Ze hebben een zoon en een dochter. Met z’n drieën komen ze vaak op bezoek. Nu meneer sterk achteruit gaat komen er veel familieleden en kennissen uit de moskee langs. </a:t>
            </a:r>
          </a:p>
          <a:p>
            <a:pPr marL="0" indent="0">
              <a:lnSpc>
                <a:spcPct val="90000"/>
              </a:lnSpc>
              <a:buNone/>
            </a:pPr>
            <a:endParaRPr lang="nl-NL" sz="1800" dirty="0"/>
          </a:p>
          <a:p>
            <a:pPr marL="0" indent="0">
              <a:lnSpc>
                <a:spcPct val="90000"/>
              </a:lnSpc>
              <a:buNone/>
            </a:pPr>
            <a:r>
              <a:rPr lang="nl-NL" sz="1800" dirty="0"/>
              <a:t>De arts denkt dat meneer binnen enkele dagen zal sterven. Meneer heeft veel pijn en de arts wil hiervoor de morfine ophogen. Familie weigert dit. Zij willen dat meneer helder voor Allah verschijnt en zeggen dat meneer El </a:t>
            </a:r>
            <a:r>
              <a:rPr lang="nl-NL" sz="1800" dirty="0" err="1"/>
              <a:t>Morabet</a:t>
            </a:r>
            <a:r>
              <a:rPr lang="nl-NL" sz="1800" dirty="0"/>
              <a:t> dit ook graag zo gewild heeft. </a:t>
            </a:r>
          </a:p>
          <a:p>
            <a:pPr marL="0" indent="0">
              <a:lnSpc>
                <a:spcPct val="90000"/>
              </a:lnSpc>
              <a:buNone/>
            </a:pPr>
            <a:endParaRPr lang="nl-NL" sz="1800" dirty="0"/>
          </a:p>
          <a:p>
            <a:pPr marL="0" indent="0">
              <a:lnSpc>
                <a:spcPct val="90000"/>
              </a:lnSpc>
              <a:buNone/>
            </a:pPr>
            <a:r>
              <a:rPr lang="nl-NL" sz="1800" dirty="0"/>
              <a:t>Als je bij meneer El </a:t>
            </a:r>
            <a:r>
              <a:rPr lang="nl-NL" sz="1800" dirty="0" err="1"/>
              <a:t>Morabet</a:t>
            </a:r>
            <a:r>
              <a:rPr lang="nl-NL" sz="1800" dirty="0"/>
              <a:t> komt voor de dagelijkse ADL, tref je meneer alleen. Je merkt dat hij iets tegen je probeert te zeggen. Hij zegt: ‘Het is goed zo.’ Je denkt dat hij daarmee bedoelt dat hij geen behandelingen meer wil, maar dat weet je niet helemaal zeker. </a:t>
            </a:r>
          </a:p>
          <a:p>
            <a:pPr marL="0" indent="0">
              <a:lnSpc>
                <a:spcPct val="90000"/>
              </a:lnSpc>
              <a:buNone/>
            </a:pPr>
            <a:endParaRPr lang="nl-NL" sz="1800" dirty="0"/>
          </a:p>
          <a:p>
            <a:pPr marL="0" indent="0">
              <a:lnSpc>
                <a:spcPct val="90000"/>
              </a:lnSpc>
              <a:buNone/>
            </a:pPr>
            <a:r>
              <a:rPr lang="nl-NL" sz="1800" dirty="0"/>
              <a:t>Later is er een gesprek met de arts, waar patiënt, vrouw, zoon en dochter bij aanwezig zijn. Dochter vertaalt het gesprek voor meneer en mevrouw El </a:t>
            </a:r>
            <a:r>
              <a:rPr lang="nl-NL" sz="1800" dirty="0" err="1"/>
              <a:t>Morabet</a:t>
            </a:r>
            <a:r>
              <a:rPr lang="nl-NL" sz="1800" dirty="0"/>
              <a:t>. In dit gesprek spreekt de familie de wens uit om een neussonde in te brengen. De arts heeft gezegd dat hij denkt dat dit niet meer goed is voor de patiënt en dat hij denkt dat meneer hier niet meer op vooruit zal gaan. De familie zegt dat voeding erg belangrijk is om in leven te blijven en blijft vasthoudend. Meneer El </a:t>
            </a:r>
            <a:r>
              <a:rPr lang="nl-NL" sz="1800" dirty="0" err="1"/>
              <a:t>Morabet</a:t>
            </a:r>
            <a:r>
              <a:rPr lang="nl-NL" sz="1800" dirty="0"/>
              <a:t> gaat mee met de wens van de familie. De arts denkt dat het medisch zinloos handelen is, maar gaat toch op het verzoek van familie in. Hij geeft jou de opdracht om een neussonde te plaatsen.</a:t>
            </a:r>
          </a:p>
          <a:p>
            <a:pPr marL="0" indent="0">
              <a:buNone/>
            </a:pPr>
            <a:endParaRPr lang="nl-NL" dirty="0"/>
          </a:p>
        </p:txBody>
      </p:sp>
    </p:spTree>
    <p:extLst>
      <p:ext uri="{BB962C8B-B14F-4D97-AF65-F5344CB8AC3E}">
        <p14:creationId xmlns:p14="http://schemas.microsoft.com/office/powerpoint/2010/main" val="923454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ABBC3DA-C07E-3EE1-7432-4223795597CE}"/>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6096000" y="-1"/>
            <a:ext cx="6095999"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el 1">
            <a:extLst>
              <a:ext uri="{FF2B5EF4-FFF2-40B4-BE49-F238E27FC236}">
                <a16:creationId xmlns:a16="http://schemas.microsoft.com/office/drawing/2014/main" id="{8EAD2570-7395-3DCB-4E9A-B166C078A0DD}"/>
              </a:ext>
            </a:extLst>
          </p:cNvPr>
          <p:cNvSpPr>
            <a:spLocks noGrp="1"/>
          </p:cNvSpPr>
          <p:nvPr>
            <p:ph type="title"/>
          </p:nvPr>
        </p:nvSpPr>
        <p:spPr>
          <a:xfrm>
            <a:off x="673100" y="1100092"/>
            <a:ext cx="5980363" cy="1325563"/>
          </a:xfrm>
        </p:spPr>
        <p:txBody>
          <a:bodyPr/>
          <a:lstStyle/>
          <a:p>
            <a:r>
              <a:rPr lang="nl-NL" dirty="0"/>
              <a:t>Vragen, klassikaal bespreken </a:t>
            </a:r>
          </a:p>
        </p:txBody>
      </p:sp>
      <p:sp>
        <p:nvSpPr>
          <p:cNvPr id="3" name="Tijdelijke aanduiding voor inhoud 2">
            <a:extLst>
              <a:ext uri="{FF2B5EF4-FFF2-40B4-BE49-F238E27FC236}">
                <a16:creationId xmlns:a16="http://schemas.microsoft.com/office/drawing/2014/main" id="{7895F5F9-846D-622C-35FA-541D8EE84141}"/>
              </a:ext>
            </a:extLst>
          </p:cNvPr>
          <p:cNvSpPr>
            <a:spLocks noGrp="1"/>
          </p:cNvSpPr>
          <p:nvPr>
            <p:ph sz="half" idx="2"/>
          </p:nvPr>
        </p:nvSpPr>
        <p:spPr>
          <a:xfrm>
            <a:off x="694944" y="2425655"/>
            <a:ext cx="5401056" cy="3751308"/>
          </a:xfrm>
        </p:spPr>
        <p:txBody>
          <a:bodyPr/>
          <a:lstStyle/>
          <a:p>
            <a:pPr>
              <a:buAutoNum type="arabicPeriod"/>
            </a:pPr>
            <a:r>
              <a:rPr lang="nl-NL" dirty="0"/>
              <a:t>Welke dilemma’s doen zich hier voor? Welke waarden zijn met elkaar in conflict?</a:t>
            </a:r>
          </a:p>
          <a:p>
            <a:pPr>
              <a:buAutoNum type="arabicPeriod"/>
            </a:pPr>
            <a:r>
              <a:rPr lang="nl-NL" dirty="0"/>
              <a:t>Wie spelen er in deze casus een rol en wat is voor hen belangrijk?</a:t>
            </a:r>
          </a:p>
          <a:p>
            <a:pPr marL="0" indent="0">
              <a:buNone/>
            </a:pPr>
            <a:endParaRPr lang="nl-NL" dirty="0"/>
          </a:p>
        </p:txBody>
      </p:sp>
      <p:sp>
        <p:nvSpPr>
          <p:cNvPr id="7" name="Tekstvak 6">
            <a:extLst>
              <a:ext uri="{FF2B5EF4-FFF2-40B4-BE49-F238E27FC236}">
                <a16:creationId xmlns:a16="http://schemas.microsoft.com/office/drawing/2014/main" id="{B6F4BC72-5732-E7CC-3DCA-B63594FBBAE9}"/>
              </a:ext>
            </a:extLst>
          </p:cNvPr>
          <p:cNvSpPr txBox="1"/>
          <p:nvPr/>
        </p:nvSpPr>
        <p:spPr>
          <a:xfrm>
            <a:off x="11056883" y="6596390"/>
            <a:ext cx="2270234" cy="261610"/>
          </a:xfrm>
          <a:prstGeom prst="rect">
            <a:avLst/>
          </a:prstGeom>
          <a:noFill/>
        </p:spPr>
        <p:txBody>
          <a:bodyPr wrap="square" rtlCol="0">
            <a:spAutoFit/>
          </a:bodyPr>
          <a:lstStyle/>
          <a:p>
            <a:r>
              <a:rPr lang="nl-NL" sz="1100" dirty="0"/>
              <a:t>Bron: </a:t>
            </a:r>
            <a:r>
              <a:rPr lang="nl-NL" sz="1100" dirty="0" err="1"/>
              <a:t>Freepik</a:t>
            </a:r>
            <a:endParaRPr lang="nl-NL" sz="1100" dirty="0"/>
          </a:p>
        </p:txBody>
      </p:sp>
    </p:spTree>
    <p:extLst>
      <p:ext uri="{BB962C8B-B14F-4D97-AF65-F5344CB8AC3E}">
        <p14:creationId xmlns:p14="http://schemas.microsoft.com/office/powerpoint/2010/main" val="85558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B0C2BA-14C8-BF68-4146-5148616188ED}"/>
              </a:ext>
            </a:extLst>
          </p:cNvPr>
          <p:cNvSpPr>
            <a:spLocks noGrp="1"/>
          </p:cNvSpPr>
          <p:nvPr>
            <p:ph type="title"/>
          </p:nvPr>
        </p:nvSpPr>
        <p:spPr>
          <a:xfrm>
            <a:off x="712978" y="522576"/>
            <a:ext cx="10766044" cy="1325563"/>
          </a:xfrm>
        </p:spPr>
        <p:txBody>
          <a:bodyPr/>
          <a:lstStyle/>
          <a:p>
            <a:r>
              <a:rPr lang="nl-NL" dirty="0"/>
              <a:t>Bespreek in groepjes:</a:t>
            </a:r>
          </a:p>
        </p:txBody>
      </p:sp>
      <p:sp>
        <p:nvSpPr>
          <p:cNvPr id="3" name="Tijdelijke aanduiding voor inhoud 2">
            <a:extLst>
              <a:ext uri="{FF2B5EF4-FFF2-40B4-BE49-F238E27FC236}">
                <a16:creationId xmlns:a16="http://schemas.microsoft.com/office/drawing/2014/main" id="{E7B0F54E-F151-CA8D-2A6F-9CE70AEFCB3E}"/>
              </a:ext>
            </a:extLst>
          </p:cNvPr>
          <p:cNvSpPr>
            <a:spLocks noGrp="1"/>
          </p:cNvSpPr>
          <p:nvPr>
            <p:ph sz="half" idx="2"/>
          </p:nvPr>
        </p:nvSpPr>
        <p:spPr>
          <a:xfrm>
            <a:off x="712978" y="1553346"/>
            <a:ext cx="10744200" cy="3751308"/>
          </a:xfrm>
        </p:spPr>
        <p:txBody>
          <a:bodyPr/>
          <a:lstStyle/>
          <a:p>
            <a:pPr>
              <a:buAutoNum type="arabicPeriod"/>
            </a:pPr>
            <a:r>
              <a:rPr lang="nl-NL" dirty="0"/>
              <a:t>Wat is voor jou persoonlijk en als verzorgende/verpleegkundige belangrijk voor een waardige laatste fase? Druist deze situatie in tegen jouw waarden over een goede dood? Waarom wel/niet? Hoe kijk je aan tegen het lijden van pijn?</a:t>
            </a:r>
          </a:p>
          <a:p>
            <a:pPr>
              <a:buAutoNum type="arabicPeriod"/>
            </a:pPr>
            <a:r>
              <a:rPr lang="nl-NL" dirty="0"/>
              <a:t>Wat weet je over een waardige dood voor mensen die islamitisch zijn? Wat is voor hen vaak belangrijk?</a:t>
            </a:r>
          </a:p>
          <a:p>
            <a:pPr>
              <a:buAutoNum type="arabicPeriod"/>
            </a:pPr>
            <a:r>
              <a:rPr lang="nl-NL" dirty="0"/>
              <a:t>Wat denk je dat de dochter aan de zorgvrager of zijn vrouw verteld heeft?</a:t>
            </a:r>
          </a:p>
          <a:p>
            <a:pPr>
              <a:buAutoNum type="arabicPeriod"/>
            </a:pPr>
            <a:r>
              <a:rPr lang="nl-NL" dirty="0"/>
              <a:t>Wat zijn de oplossingen voor de dilemma’s? Bedenk wat de consequenties kunnen zijn van de verschillende oplossingen.</a:t>
            </a:r>
          </a:p>
          <a:p>
            <a:pPr>
              <a:buAutoNum type="arabicPeriod"/>
            </a:pPr>
            <a:r>
              <a:rPr lang="nl-NL" dirty="0"/>
              <a:t>Wat had in eerste instantie kunnen worden gedaan om dit dilemma te voorkomen?</a:t>
            </a:r>
          </a:p>
          <a:p>
            <a:pPr marL="0" indent="0">
              <a:buNone/>
            </a:pPr>
            <a:endParaRPr lang="nl-NL" dirty="0"/>
          </a:p>
        </p:txBody>
      </p:sp>
    </p:spTree>
    <p:extLst>
      <p:ext uri="{BB962C8B-B14F-4D97-AF65-F5344CB8AC3E}">
        <p14:creationId xmlns:p14="http://schemas.microsoft.com/office/powerpoint/2010/main" val="3605298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F2622202-5579-F1B6-DC52-8287B97CC6F8}"/>
              </a:ext>
            </a:extLst>
          </p:cNvPr>
          <p:cNvSpPr>
            <a:spLocks noGrp="1"/>
          </p:cNvSpPr>
          <p:nvPr>
            <p:ph type="title"/>
          </p:nvPr>
        </p:nvSpPr>
        <p:spPr>
          <a:xfrm>
            <a:off x="491289" y="3255745"/>
            <a:ext cx="5346700" cy="1200329"/>
          </a:xfrm>
        </p:spPr>
        <p:txBody>
          <a:bodyPr/>
          <a:lstStyle/>
          <a:p>
            <a:r>
              <a:rPr lang="nl-NL" sz="4000" dirty="0"/>
              <a:t>Religie en geloofsbeoefening</a:t>
            </a:r>
            <a:endParaRPr lang="nl-NL" dirty="0"/>
          </a:p>
        </p:txBody>
      </p:sp>
      <p:sp>
        <p:nvSpPr>
          <p:cNvPr id="9" name="Tekstvak 8">
            <a:extLst>
              <a:ext uri="{FF2B5EF4-FFF2-40B4-BE49-F238E27FC236}">
                <a16:creationId xmlns:a16="http://schemas.microsoft.com/office/drawing/2014/main" id="{660401D3-8C9D-0E79-1574-D735EFA528DA}"/>
              </a:ext>
            </a:extLst>
          </p:cNvPr>
          <p:cNvSpPr txBox="1"/>
          <p:nvPr/>
        </p:nvSpPr>
        <p:spPr>
          <a:xfrm>
            <a:off x="6524123" y="1784981"/>
            <a:ext cx="5176588" cy="4339650"/>
          </a:xfrm>
          <a:prstGeom prst="rect">
            <a:avLst/>
          </a:prstGeom>
          <a:noFill/>
        </p:spPr>
        <p:txBody>
          <a:bodyPr wrap="square">
            <a:spAutoFit/>
          </a:bodyPr>
          <a:lstStyle/>
          <a:p>
            <a:pPr marL="285750" indent="-285750">
              <a:buFont typeface="Arial" panose="020B0604020202020204" pitchFamily="34" charset="0"/>
              <a:buChar char="•"/>
            </a:pPr>
            <a:r>
              <a:rPr lang="nl-NL" sz="2300" dirty="0">
                <a:hlinkClick r:id="rId3"/>
              </a:rPr>
              <a:t>Fragment: het einde nadert</a:t>
            </a:r>
            <a:endParaRPr lang="nl-NL" sz="2300" dirty="0"/>
          </a:p>
          <a:p>
            <a:pPr marL="285750" indent="-285750">
              <a:buFont typeface="Arial" panose="020B0604020202020204" pitchFamily="34" charset="0"/>
              <a:buChar char="•"/>
            </a:pPr>
            <a:r>
              <a:rPr lang="nl-NL" sz="2300" dirty="0"/>
              <a:t>Denk na over: </a:t>
            </a:r>
          </a:p>
          <a:p>
            <a:pPr marL="742950" lvl="1" indent="-285750">
              <a:buFont typeface="Arial" panose="020B0604020202020204" pitchFamily="34" charset="0"/>
              <a:buChar char="•"/>
            </a:pPr>
            <a:r>
              <a:rPr lang="nl-NL" sz="2300" dirty="0"/>
              <a:t>Wat het einde van het leven betekent en wat dit kan betekenen voor zorgvragers die gelovig zijn (als je dat zelf niet bent). </a:t>
            </a:r>
          </a:p>
          <a:p>
            <a:pPr marL="742950" lvl="1" indent="-285750">
              <a:buFont typeface="Arial" panose="020B0604020202020204" pitchFamily="34" charset="0"/>
              <a:buChar char="•"/>
            </a:pPr>
            <a:r>
              <a:rPr lang="nl-NL" sz="2300" dirty="0"/>
              <a:t>Hoe je als zorgverlener aan kan sluiten bij verschillende perspectieven.</a:t>
            </a:r>
          </a:p>
          <a:p>
            <a:pPr marL="742950" lvl="1" indent="-285750">
              <a:buFont typeface="Arial" panose="020B0604020202020204" pitchFamily="34" charset="0"/>
              <a:buChar char="•"/>
            </a:pPr>
            <a:r>
              <a:rPr lang="nl-NL" sz="2300" dirty="0"/>
              <a:t>Schrijf dit in kernwoorden op de 4 post-</a:t>
            </a:r>
            <a:r>
              <a:rPr lang="nl-NL" sz="2300" dirty="0" err="1"/>
              <a:t>it’s</a:t>
            </a:r>
            <a:r>
              <a:rPr lang="nl-NL" sz="2300" dirty="0"/>
              <a:t> </a:t>
            </a:r>
          </a:p>
        </p:txBody>
      </p:sp>
    </p:spTree>
    <p:extLst>
      <p:ext uri="{BB962C8B-B14F-4D97-AF65-F5344CB8AC3E}">
        <p14:creationId xmlns:p14="http://schemas.microsoft.com/office/powerpoint/2010/main" val="2493374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D2EA2A-449C-CC5D-C16F-ADA9504E14C0}"/>
              </a:ext>
            </a:extLst>
          </p:cNvPr>
          <p:cNvSpPr>
            <a:spLocks noGrp="1"/>
          </p:cNvSpPr>
          <p:nvPr>
            <p:ph type="title"/>
          </p:nvPr>
        </p:nvSpPr>
        <p:spPr/>
        <p:txBody>
          <a:bodyPr/>
          <a:lstStyle/>
          <a:p>
            <a:r>
              <a:rPr lang="nl-NL" dirty="0"/>
              <a:t>Wat als de situatie verslechterd?</a:t>
            </a:r>
          </a:p>
        </p:txBody>
      </p:sp>
      <p:sp>
        <p:nvSpPr>
          <p:cNvPr id="3" name="Tijdelijke aanduiding voor inhoud 2">
            <a:extLst>
              <a:ext uri="{FF2B5EF4-FFF2-40B4-BE49-F238E27FC236}">
                <a16:creationId xmlns:a16="http://schemas.microsoft.com/office/drawing/2014/main" id="{81049C7C-A68B-3DB9-CDAE-152E248DCC48}"/>
              </a:ext>
            </a:extLst>
          </p:cNvPr>
          <p:cNvSpPr>
            <a:spLocks noGrp="1"/>
          </p:cNvSpPr>
          <p:nvPr>
            <p:ph sz="half" idx="2"/>
          </p:nvPr>
        </p:nvSpPr>
        <p:spPr/>
        <p:txBody>
          <a:bodyPr/>
          <a:lstStyle/>
          <a:p>
            <a:pPr marL="0" indent="0">
              <a:buNone/>
            </a:pPr>
            <a:r>
              <a:rPr lang="nl-NL" dirty="0"/>
              <a:t>Wat is palliatieve sedatie en hoe leg je dat goed uit aan zorgvragers met een migratieachtergrond?</a:t>
            </a:r>
          </a:p>
          <a:p>
            <a:pPr marL="0" indent="0">
              <a:buNone/>
            </a:pPr>
            <a:endParaRPr lang="nl-NL" dirty="0"/>
          </a:p>
          <a:p>
            <a:pPr marL="0" indent="0">
              <a:buNone/>
            </a:pPr>
            <a:r>
              <a:rPr lang="nl-NL" dirty="0"/>
              <a:t>Enkele voorbeelden:</a:t>
            </a:r>
          </a:p>
          <a:p>
            <a:endParaRPr lang="nl-NL" dirty="0"/>
          </a:p>
          <a:p>
            <a:pPr marL="0" indent="0">
              <a:buNone/>
            </a:pPr>
            <a:r>
              <a:rPr lang="nl-NL" dirty="0" err="1">
                <a:hlinkClick r:id="rId3"/>
              </a:rPr>
              <a:t>Pharos</a:t>
            </a:r>
            <a:r>
              <a:rPr lang="nl-NL" dirty="0">
                <a:hlinkClick r:id="rId3"/>
              </a:rPr>
              <a:t>. Filmpje ‘In gesprek over de laatste levensfase’. 2019. https://ingesprek.pharos.nl/</a:t>
            </a:r>
            <a:endParaRPr lang="nl-NL" dirty="0"/>
          </a:p>
          <a:p>
            <a:pPr marL="0" indent="0">
              <a:buNone/>
            </a:pPr>
            <a:endParaRPr lang="nl-NL" dirty="0"/>
          </a:p>
        </p:txBody>
      </p:sp>
    </p:spTree>
    <p:extLst>
      <p:ext uri="{BB962C8B-B14F-4D97-AF65-F5344CB8AC3E}">
        <p14:creationId xmlns:p14="http://schemas.microsoft.com/office/powerpoint/2010/main" val="146486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A19B34-9C27-D55F-8190-5AD2638763FF}"/>
            </a:ext>
          </a:extLst>
        </p:cNvPr>
        <p:cNvGrpSpPr/>
        <p:nvPr/>
      </p:nvGrpSpPr>
      <p:grpSpPr>
        <a:xfrm>
          <a:off x="0" y="0"/>
          <a:ext cx="0" cy="0"/>
          <a:chOff x="0" y="0"/>
          <a:chExt cx="0" cy="0"/>
        </a:xfrm>
      </p:grpSpPr>
      <p:pic>
        <p:nvPicPr>
          <p:cNvPr id="1026" name="Picture 2" descr="Home - UNO Amsterdam">
            <a:extLst>
              <a:ext uri="{FF2B5EF4-FFF2-40B4-BE49-F238E27FC236}">
                <a16:creationId xmlns:a16="http://schemas.microsoft.com/office/drawing/2014/main" id="{A81EAB86-E621-8BD8-176D-203799C7E0FB}"/>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058011" y="4565850"/>
            <a:ext cx="1967120" cy="1190625"/>
          </a:xfrm>
          <a:prstGeom prst="rect">
            <a:avLst/>
          </a:prstGeom>
          <a:noFill/>
          <a:extLst>
            <a:ext uri="{909E8E84-426E-40DD-AFC4-6F175D3DCCD1}">
              <a14:hiddenFill xmlns:a14="http://schemas.microsoft.com/office/drawing/2010/main">
                <a:solidFill>
                  <a:srgbClr val="FFFFFF"/>
                </a:solidFill>
              </a14:hiddenFill>
            </a:ext>
          </a:extLst>
        </p:spPr>
      </p:pic>
      <p:sp>
        <p:nvSpPr>
          <p:cNvPr id="6" name="Tekstvak 5">
            <a:extLst>
              <a:ext uri="{FF2B5EF4-FFF2-40B4-BE49-F238E27FC236}">
                <a16:creationId xmlns:a16="http://schemas.microsoft.com/office/drawing/2014/main" id="{890A7AFD-1D86-44BA-A895-ABA9B4F36BF8}"/>
              </a:ext>
            </a:extLst>
          </p:cNvPr>
          <p:cNvSpPr txBox="1"/>
          <p:nvPr/>
        </p:nvSpPr>
        <p:spPr>
          <a:xfrm>
            <a:off x="653143" y="2357733"/>
            <a:ext cx="9145950" cy="830997"/>
          </a:xfrm>
          <a:prstGeom prst="rect">
            <a:avLst/>
          </a:prstGeom>
          <a:noFill/>
        </p:spPr>
        <p:txBody>
          <a:bodyPr wrap="square">
            <a:spAutoFit/>
          </a:bodyPr>
          <a:lstStyle/>
          <a:p>
            <a:pPr algn="ctr"/>
            <a:r>
              <a:rPr lang="nl-NL" sz="2400" dirty="0">
                <a:solidFill>
                  <a:schemeClr val="bg1"/>
                </a:solidFill>
              </a:rPr>
              <a:t>Deze lessenserie is ontwikkeld door UNO Amsterdam. Ga naar </a:t>
            </a:r>
            <a:r>
              <a:rPr lang="nl-NL" sz="2400" dirty="0">
                <a:solidFill>
                  <a:schemeClr val="bg1"/>
                </a:solidFill>
                <a:hlinkClick r:id="rId4"/>
              </a:rPr>
              <a:t>www.unoamsterdam.nl</a:t>
            </a:r>
            <a:r>
              <a:rPr lang="nl-NL" sz="2400" dirty="0">
                <a:solidFill>
                  <a:schemeClr val="bg1"/>
                </a:solidFill>
              </a:rPr>
              <a:t> voor meer en actuele informatie. </a:t>
            </a:r>
          </a:p>
        </p:txBody>
      </p:sp>
      <p:sp>
        <p:nvSpPr>
          <p:cNvPr id="8" name="Tekstvak 7">
            <a:extLst>
              <a:ext uri="{FF2B5EF4-FFF2-40B4-BE49-F238E27FC236}">
                <a16:creationId xmlns:a16="http://schemas.microsoft.com/office/drawing/2014/main" id="{96020C4F-B7F5-B173-4659-0870E8E5F118}"/>
              </a:ext>
            </a:extLst>
          </p:cNvPr>
          <p:cNvSpPr txBox="1"/>
          <p:nvPr/>
        </p:nvSpPr>
        <p:spPr>
          <a:xfrm>
            <a:off x="653143" y="3586918"/>
            <a:ext cx="9787394" cy="369332"/>
          </a:xfrm>
          <a:prstGeom prst="rect">
            <a:avLst/>
          </a:prstGeom>
          <a:noFill/>
        </p:spPr>
        <p:txBody>
          <a:bodyPr wrap="square">
            <a:spAutoFit/>
          </a:bodyPr>
          <a:lstStyle/>
          <a:p>
            <a:r>
              <a:rPr lang="nl-NL" dirty="0">
                <a:solidFill>
                  <a:schemeClr val="bg1"/>
                </a:solidFill>
                <a:hlinkClick r:id="rId5">
                  <a:extLst>
                    <a:ext uri="{A12FA001-AC4F-418D-AE19-62706E023703}">
                      <ahyp:hlinkClr xmlns:ahyp="http://schemas.microsoft.com/office/drawing/2018/hyperlinkcolor" val="tx"/>
                    </a:ext>
                  </a:extLst>
                </a:hlinkClick>
              </a:rPr>
              <a:t>Klik hier voor de Klinische les 'Zorg in de laatste levensfase' - UNO Amsterdam</a:t>
            </a:r>
            <a:endParaRPr lang="nl-NL" dirty="0">
              <a:solidFill>
                <a:schemeClr val="bg1"/>
              </a:solidFill>
            </a:endParaRPr>
          </a:p>
        </p:txBody>
      </p:sp>
      <p:sp>
        <p:nvSpPr>
          <p:cNvPr id="5" name="Titel 4">
            <a:extLst>
              <a:ext uri="{FF2B5EF4-FFF2-40B4-BE49-F238E27FC236}">
                <a16:creationId xmlns:a16="http://schemas.microsoft.com/office/drawing/2014/main" id="{017F2CB8-5F19-EA68-1BBD-87CBD251618F}"/>
              </a:ext>
            </a:extLst>
          </p:cNvPr>
          <p:cNvSpPr>
            <a:spLocks noGrp="1"/>
          </p:cNvSpPr>
          <p:nvPr>
            <p:ph type="ctrTitle"/>
          </p:nvPr>
        </p:nvSpPr>
        <p:spPr/>
        <p:txBody>
          <a:bodyPr/>
          <a:lstStyle/>
          <a:p>
            <a:endParaRPr lang="nl-NL"/>
          </a:p>
        </p:txBody>
      </p:sp>
    </p:spTree>
    <p:extLst>
      <p:ext uri="{BB962C8B-B14F-4D97-AF65-F5344CB8AC3E}">
        <p14:creationId xmlns:p14="http://schemas.microsoft.com/office/powerpoint/2010/main" val="1371861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36D24D-73EC-59E6-B6D0-B3F173DD942E}"/>
              </a:ext>
            </a:extLst>
          </p:cNvPr>
          <p:cNvSpPr>
            <a:spLocks noGrp="1"/>
          </p:cNvSpPr>
          <p:nvPr>
            <p:ph type="title"/>
          </p:nvPr>
        </p:nvSpPr>
        <p:spPr/>
        <p:txBody>
          <a:bodyPr>
            <a:normAutofit/>
          </a:bodyPr>
          <a:lstStyle/>
          <a:p>
            <a:pPr algn="l"/>
            <a:r>
              <a:rPr lang="nl-NL" dirty="0">
                <a:solidFill>
                  <a:srgbClr val="009CB4"/>
                </a:solidFill>
              </a:rPr>
              <a:t>4 fasen in de palliatieve zorg</a:t>
            </a:r>
          </a:p>
        </p:txBody>
      </p:sp>
      <p:pic>
        <p:nvPicPr>
          <p:cNvPr id="1026" name="Picture 2" descr="Afbeelding met tekst, schermopname, Lettertype, lijn&#10;&#10;Automatisch gegenereerde beschrijving">
            <a:extLst>
              <a:ext uri="{FF2B5EF4-FFF2-40B4-BE49-F238E27FC236}">
                <a16:creationId xmlns:a16="http://schemas.microsoft.com/office/drawing/2014/main" id="{6D59769A-C8FE-3CA9-7937-6D1CE81B13D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52856" y="2170343"/>
            <a:ext cx="7625162" cy="3507574"/>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a:extLst>
              <a:ext uri="{FF2B5EF4-FFF2-40B4-BE49-F238E27FC236}">
                <a16:creationId xmlns:a16="http://schemas.microsoft.com/office/drawing/2014/main" id="{71E82D14-0FEC-AD9B-98E8-1AC37B53751D}"/>
              </a:ext>
            </a:extLst>
          </p:cNvPr>
          <p:cNvSpPr txBox="1"/>
          <p:nvPr/>
        </p:nvSpPr>
        <p:spPr>
          <a:xfrm>
            <a:off x="673100" y="5830376"/>
            <a:ext cx="6100996" cy="246221"/>
          </a:xfrm>
          <a:prstGeom prst="rect">
            <a:avLst/>
          </a:prstGeom>
          <a:noFill/>
        </p:spPr>
        <p:txBody>
          <a:bodyPr wrap="square">
            <a:spAutoFit/>
          </a:bodyPr>
          <a:lstStyle/>
          <a:p>
            <a:r>
              <a:rPr lang="nl-NL" sz="1000" dirty="0"/>
              <a:t>Bron: overpalliatievezorg.nl</a:t>
            </a:r>
          </a:p>
        </p:txBody>
      </p:sp>
    </p:spTree>
    <p:extLst>
      <p:ext uri="{BB962C8B-B14F-4D97-AF65-F5344CB8AC3E}">
        <p14:creationId xmlns:p14="http://schemas.microsoft.com/office/powerpoint/2010/main" val="2691229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05ED06-ECCF-C8E9-CD71-B9CC9304C702}"/>
              </a:ext>
            </a:extLst>
          </p:cNvPr>
          <p:cNvSpPr>
            <a:spLocks noGrp="1"/>
          </p:cNvSpPr>
          <p:nvPr>
            <p:ph type="title"/>
          </p:nvPr>
        </p:nvSpPr>
        <p:spPr>
          <a:xfrm>
            <a:off x="712978" y="681037"/>
            <a:ext cx="10766044" cy="1325563"/>
          </a:xfrm>
        </p:spPr>
        <p:txBody>
          <a:bodyPr/>
          <a:lstStyle/>
          <a:p>
            <a:r>
              <a:rPr lang="nl-NL" dirty="0">
                <a:solidFill>
                  <a:srgbClr val="009CB4"/>
                </a:solidFill>
              </a:rPr>
              <a:t>Zorg en behandeling gericht op de ziekte</a:t>
            </a:r>
          </a:p>
        </p:txBody>
      </p:sp>
      <p:sp>
        <p:nvSpPr>
          <p:cNvPr id="3" name="Tijdelijke aanduiding voor inhoud 2">
            <a:extLst>
              <a:ext uri="{FF2B5EF4-FFF2-40B4-BE49-F238E27FC236}">
                <a16:creationId xmlns:a16="http://schemas.microsoft.com/office/drawing/2014/main" id="{ABB08F17-5C15-30E3-B3A9-58BA6899784D}"/>
              </a:ext>
            </a:extLst>
          </p:cNvPr>
          <p:cNvSpPr>
            <a:spLocks noGrp="1"/>
          </p:cNvSpPr>
          <p:nvPr>
            <p:ph sz="half" idx="1"/>
          </p:nvPr>
        </p:nvSpPr>
        <p:spPr>
          <a:xfrm>
            <a:off x="712978" y="1884225"/>
            <a:ext cx="10766043" cy="3751308"/>
          </a:xfrm>
        </p:spPr>
        <p:txBody>
          <a:bodyPr/>
          <a:lstStyle/>
          <a:p>
            <a:pPr marL="342900" indent="-342900">
              <a:buFont typeface="Arial" panose="020B0604020202020204" pitchFamily="34" charset="0"/>
              <a:buChar char="•"/>
            </a:pPr>
            <a:r>
              <a:rPr lang="nl-NL" dirty="0"/>
              <a:t>Fase in de palliatieve zorg waarin de zorgvrager nog in behandeling is.</a:t>
            </a:r>
          </a:p>
          <a:p>
            <a:pPr marL="342900" indent="-342900">
              <a:buFont typeface="Arial" panose="020B0604020202020204" pitchFamily="34" charset="0"/>
              <a:buChar char="•"/>
            </a:pPr>
            <a:r>
              <a:rPr lang="nl-NL" dirty="0"/>
              <a:t>Er is al wel duidelijk dat de ziekte ongeneeslijk is of iemand te maken heeft met een chronische achteruitgang in gezondheid.</a:t>
            </a:r>
          </a:p>
          <a:p>
            <a:pPr marL="342900" indent="-342900">
              <a:buFont typeface="Arial" panose="020B0604020202020204" pitchFamily="34" charset="0"/>
              <a:buChar char="•"/>
            </a:pPr>
            <a:r>
              <a:rPr lang="nl-NL" sz="2400" dirty="0"/>
              <a:t>In gesprek met zorgvrager en naasten over de keuzes rondom welke dingen belangrijk zijn voor kwaliteit van leven en welke zorg en behandeling daar nu en in de toekomst bij passen</a:t>
            </a:r>
            <a:endParaRPr lang="nl-NL" dirty="0"/>
          </a:p>
          <a:p>
            <a:pPr marL="342900" indent="-342900">
              <a:buFont typeface="Arial" panose="020B0604020202020204" pitchFamily="34" charset="0"/>
              <a:buChar char="•"/>
            </a:pPr>
            <a:r>
              <a:rPr lang="nl-NL" dirty="0"/>
              <a:t>Met behulp van behandeling/therapie en medicatie wordt geprobeerd het leven te verlengen en de kwaliteit van leven te behouden.</a:t>
            </a:r>
          </a:p>
          <a:p>
            <a:pPr marL="342900" indent="-342900">
              <a:buFont typeface="Arial" panose="020B0604020202020204" pitchFamily="34" charset="0"/>
              <a:buChar char="•"/>
            </a:pPr>
            <a:r>
              <a:rPr lang="nl-NL" dirty="0"/>
              <a:t>Hier voegen we dagen toe aan het leven.</a:t>
            </a:r>
          </a:p>
        </p:txBody>
      </p:sp>
      <p:pic>
        <p:nvPicPr>
          <p:cNvPr id="6" name="Picture 2" descr="Afbeelding met tekst, schermopname, Lettertype, lijn&#10;&#10;Automatisch gegenereerde beschrijving">
            <a:extLst>
              <a:ext uri="{FF2B5EF4-FFF2-40B4-BE49-F238E27FC236}">
                <a16:creationId xmlns:a16="http://schemas.microsoft.com/office/drawing/2014/main" id="{A7B8E22F-C272-5D60-2B21-ABD79CE2725C}"/>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tretch>
            <a:fillRect/>
          </a:stretch>
        </p:blipFill>
        <p:spPr bwMode="auto">
          <a:xfrm>
            <a:off x="9039875" y="5408023"/>
            <a:ext cx="3152123" cy="1449976"/>
          </a:xfrm>
          <a:prstGeom prst="rect">
            <a:avLst/>
          </a:prstGeom>
          <a:noFill/>
          <a:extLst>
            <a:ext uri="{909E8E84-426E-40DD-AFC4-6F175D3DCCD1}">
              <a14:hiddenFill xmlns:a14="http://schemas.microsoft.com/office/drawing/2010/main">
                <a:solidFill>
                  <a:srgbClr val="FFFFFF"/>
                </a:solidFill>
              </a14:hiddenFill>
            </a:ext>
          </a:extLst>
        </p:spPr>
      </p:pic>
      <p:sp>
        <p:nvSpPr>
          <p:cNvPr id="4" name="Ovaal 3">
            <a:extLst>
              <a:ext uri="{FF2B5EF4-FFF2-40B4-BE49-F238E27FC236}">
                <a16:creationId xmlns:a16="http://schemas.microsoft.com/office/drawing/2014/main" id="{E4C343F0-2FD7-F898-9C12-A9FBF230C59A}"/>
              </a:ext>
            </a:extLst>
          </p:cNvPr>
          <p:cNvSpPr/>
          <p:nvPr/>
        </p:nvSpPr>
        <p:spPr>
          <a:xfrm>
            <a:off x="9039875" y="5799909"/>
            <a:ext cx="1162216" cy="377054"/>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5" name="Tekstvak 4">
            <a:extLst>
              <a:ext uri="{FF2B5EF4-FFF2-40B4-BE49-F238E27FC236}">
                <a16:creationId xmlns:a16="http://schemas.microsoft.com/office/drawing/2014/main" id="{5C49AD14-B9E4-9005-F3E4-291398D0E0D0}"/>
              </a:ext>
            </a:extLst>
          </p:cNvPr>
          <p:cNvSpPr txBox="1"/>
          <p:nvPr/>
        </p:nvSpPr>
        <p:spPr>
          <a:xfrm>
            <a:off x="7151593" y="6592500"/>
            <a:ext cx="1888282" cy="246221"/>
          </a:xfrm>
          <a:prstGeom prst="rect">
            <a:avLst/>
          </a:prstGeom>
          <a:noFill/>
        </p:spPr>
        <p:txBody>
          <a:bodyPr wrap="square">
            <a:spAutoFit/>
          </a:bodyPr>
          <a:lstStyle/>
          <a:p>
            <a:r>
              <a:rPr lang="nl-NL" sz="1000" dirty="0"/>
              <a:t>Bron: overpalliatievezorg.nl</a:t>
            </a:r>
          </a:p>
        </p:txBody>
      </p:sp>
    </p:spTree>
    <p:extLst>
      <p:ext uri="{BB962C8B-B14F-4D97-AF65-F5344CB8AC3E}">
        <p14:creationId xmlns:p14="http://schemas.microsoft.com/office/powerpoint/2010/main" val="58906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851C0C-5787-230B-0CFC-A26328D3FEE1}"/>
              </a:ext>
            </a:extLst>
          </p:cNvPr>
          <p:cNvSpPr>
            <a:spLocks noGrp="1"/>
          </p:cNvSpPr>
          <p:nvPr>
            <p:ph type="title"/>
          </p:nvPr>
        </p:nvSpPr>
        <p:spPr>
          <a:xfrm>
            <a:off x="684022" y="805820"/>
            <a:ext cx="10766044" cy="1325563"/>
          </a:xfrm>
        </p:spPr>
        <p:txBody>
          <a:bodyPr/>
          <a:lstStyle/>
          <a:p>
            <a:r>
              <a:rPr lang="nl-NL" dirty="0"/>
              <a:t>Zorg en behandeling gericht </a:t>
            </a:r>
            <a:br>
              <a:rPr lang="nl-NL" dirty="0"/>
            </a:br>
            <a:r>
              <a:rPr lang="nl-NL" dirty="0"/>
              <a:t>op de klachten</a:t>
            </a:r>
          </a:p>
        </p:txBody>
      </p:sp>
      <p:sp>
        <p:nvSpPr>
          <p:cNvPr id="3" name="Tijdelijke aanduiding voor inhoud 2">
            <a:extLst>
              <a:ext uri="{FF2B5EF4-FFF2-40B4-BE49-F238E27FC236}">
                <a16:creationId xmlns:a16="http://schemas.microsoft.com/office/drawing/2014/main" id="{92093869-C12E-3C96-ADF6-6C3104DE05D9}"/>
              </a:ext>
            </a:extLst>
          </p:cNvPr>
          <p:cNvSpPr>
            <a:spLocks noGrp="1"/>
          </p:cNvSpPr>
          <p:nvPr>
            <p:ph sz="half" idx="2"/>
          </p:nvPr>
        </p:nvSpPr>
        <p:spPr>
          <a:xfrm>
            <a:off x="763778" y="2069980"/>
            <a:ext cx="10098578" cy="3751308"/>
          </a:xfrm>
        </p:spPr>
        <p:txBody>
          <a:bodyPr>
            <a:normAutofit fontScale="25000" lnSpcReduction="20000"/>
          </a:bodyPr>
          <a:lstStyle/>
          <a:p>
            <a:pPr>
              <a:lnSpc>
                <a:spcPct val="145000"/>
              </a:lnSpc>
            </a:pPr>
            <a:r>
              <a:rPr lang="nl-NL" sz="8400" dirty="0"/>
              <a:t>Medisch behandelen van de ziekte is niet meer mogelijk. In deze fase is behoud van de kwaliteit van leven het belangrijkst (symptoomgerichte behandeling). </a:t>
            </a:r>
          </a:p>
          <a:p>
            <a:pPr>
              <a:lnSpc>
                <a:spcPct val="145000"/>
              </a:lnSpc>
            </a:pPr>
            <a:r>
              <a:rPr lang="nl-NL" sz="8400" dirty="0"/>
              <a:t>Symptoombestrijding op lichamelijk, psychisch, sociaal en spiritueel vlak. Bijvoorbeeld: verlichten van pijn of benauwdheid, maar ook behandeling om een ziekte te remmen (bijv. bestraling).</a:t>
            </a:r>
          </a:p>
          <a:p>
            <a:pPr>
              <a:lnSpc>
                <a:spcPct val="145000"/>
              </a:lnSpc>
            </a:pPr>
            <a:r>
              <a:rPr lang="nl-NL" sz="8400" dirty="0"/>
              <a:t>In gesprek met zorgvrager en naasten over de keuzes rondom het levenseinde zoals het bespreken van de wensen t.a.v. palliatieve sedatie, euthanasie, wel/niet insturen naar het ziekenhuis bij achteruitgang etc.</a:t>
            </a:r>
          </a:p>
          <a:p>
            <a:pPr>
              <a:lnSpc>
                <a:spcPct val="145000"/>
              </a:lnSpc>
            </a:pPr>
            <a:r>
              <a:rPr lang="nl-NL" sz="8400" dirty="0"/>
              <a:t>Fase 1 en 2 zijn niet strikt van elkaar gescheiden maar lopen soms samen op.</a:t>
            </a:r>
          </a:p>
          <a:p>
            <a:pPr>
              <a:lnSpc>
                <a:spcPct val="145000"/>
              </a:lnSpc>
            </a:pPr>
            <a:r>
              <a:rPr lang="nl-NL" sz="8400" dirty="0"/>
              <a:t>We voegen leven toe aan de dagen.</a:t>
            </a:r>
          </a:p>
          <a:p>
            <a:pPr marL="0" indent="0">
              <a:lnSpc>
                <a:spcPct val="145000"/>
              </a:lnSpc>
              <a:buNone/>
            </a:pPr>
            <a:endParaRPr lang="nl-NL" dirty="0"/>
          </a:p>
        </p:txBody>
      </p:sp>
      <mc:AlternateContent xmlns:mc="http://schemas.openxmlformats.org/markup-compatibility/2006" xmlns:p14="http://schemas.microsoft.com/office/powerpoint/2010/main">
        <mc:Choice Requires="p14">
          <p:contentPart p14:bwMode="auto" r:id="rId3">
            <p14:nvContentPartPr>
              <p14:cNvPr id="4" name="Inkt 3">
                <a:extLst>
                  <a:ext uri="{FF2B5EF4-FFF2-40B4-BE49-F238E27FC236}">
                    <a16:creationId xmlns:a16="http://schemas.microsoft.com/office/drawing/2014/main" id="{8CFC0056-798B-F24E-16B2-98565442090B}"/>
                  </a:ext>
                </a:extLst>
              </p14:cNvPr>
              <p14:cNvContentPartPr/>
              <p14:nvPr/>
            </p14:nvContentPartPr>
            <p14:xfrm>
              <a:off x="4602398" y="1468602"/>
              <a:ext cx="2160" cy="360"/>
            </p14:xfrm>
          </p:contentPart>
        </mc:Choice>
        <mc:Fallback xmlns="">
          <p:pic>
            <p:nvPicPr>
              <p:cNvPr id="4" name="Inkt 3">
                <a:extLst>
                  <a:ext uri="{FF2B5EF4-FFF2-40B4-BE49-F238E27FC236}">
                    <a16:creationId xmlns:a16="http://schemas.microsoft.com/office/drawing/2014/main" id="{8CFC0056-798B-F24E-16B2-98565442090B}"/>
                  </a:ext>
                </a:extLst>
              </p:cNvPr>
              <p:cNvPicPr/>
              <p:nvPr/>
            </p:nvPicPr>
            <p:blipFill>
              <a:blip r:embed="rId4"/>
              <a:stretch>
                <a:fillRect/>
              </a:stretch>
            </p:blipFill>
            <p:spPr>
              <a:xfrm>
                <a:off x="4593398" y="1459602"/>
                <a:ext cx="19800" cy="18000"/>
              </a:xfrm>
              <a:prstGeom prst="rect">
                <a:avLst/>
              </a:prstGeom>
            </p:spPr>
          </p:pic>
        </mc:Fallback>
      </mc:AlternateContent>
      <p:pic>
        <p:nvPicPr>
          <p:cNvPr id="7" name="Picture 2" descr="Afbeelding met tekst, schermopname, Lettertype, lijn&#10;&#10;Automatisch gegenereerde beschrijving">
            <a:extLst>
              <a:ext uri="{FF2B5EF4-FFF2-40B4-BE49-F238E27FC236}">
                <a16:creationId xmlns:a16="http://schemas.microsoft.com/office/drawing/2014/main" id="{169C6976-C94D-0E57-EBEE-9C14A0D0F61C}"/>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tretch>
            <a:fillRect/>
          </a:stretch>
        </p:blipFill>
        <p:spPr bwMode="auto">
          <a:xfrm>
            <a:off x="8518358" y="0"/>
            <a:ext cx="3673642" cy="1689875"/>
          </a:xfrm>
          <a:prstGeom prst="rect">
            <a:avLst/>
          </a:prstGeom>
          <a:noFill/>
          <a:extLst>
            <a:ext uri="{909E8E84-426E-40DD-AFC4-6F175D3DCCD1}">
              <a14:hiddenFill xmlns:a14="http://schemas.microsoft.com/office/drawing/2010/main">
                <a:solidFill>
                  <a:srgbClr val="FFFFFF"/>
                </a:solidFill>
              </a14:hiddenFill>
            </a:ext>
          </a:extLst>
        </p:spPr>
      </p:pic>
      <p:sp>
        <p:nvSpPr>
          <p:cNvPr id="5" name="Ovaal 4">
            <a:extLst>
              <a:ext uri="{FF2B5EF4-FFF2-40B4-BE49-F238E27FC236}">
                <a16:creationId xmlns:a16="http://schemas.microsoft.com/office/drawing/2014/main" id="{C403B9FD-A6E7-6602-FE06-28BA69949381}"/>
              </a:ext>
            </a:extLst>
          </p:cNvPr>
          <p:cNvSpPr/>
          <p:nvPr/>
        </p:nvSpPr>
        <p:spPr>
          <a:xfrm>
            <a:off x="9365598" y="715436"/>
            <a:ext cx="1322172" cy="64255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5">
            <a:extLst>
              <a:ext uri="{FF2B5EF4-FFF2-40B4-BE49-F238E27FC236}">
                <a16:creationId xmlns:a16="http://schemas.microsoft.com/office/drawing/2014/main" id="{4506C5E1-F288-A869-5043-A403719B3BBD}"/>
              </a:ext>
            </a:extLst>
          </p:cNvPr>
          <p:cNvSpPr txBox="1"/>
          <p:nvPr/>
        </p:nvSpPr>
        <p:spPr>
          <a:xfrm>
            <a:off x="9561784" y="1712785"/>
            <a:ext cx="1888282" cy="246221"/>
          </a:xfrm>
          <a:prstGeom prst="rect">
            <a:avLst/>
          </a:prstGeom>
          <a:noFill/>
        </p:spPr>
        <p:txBody>
          <a:bodyPr wrap="square">
            <a:spAutoFit/>
          </a:bodyPr>
          <a:lstStyle/>
          <a:p>
            <a:r>
              <a:rPr lang="nl-NL" sz="1000" dirty="0"/>
              <a:t>Bron: overpalliatievezorg.nl</a:t>
            </a:r>
          </a:p>
        </p:txBody>
      </p:sp>
    </p:spTree>
    <p:extLst>
      <p:ext uri="{BB962C8B-B14F-4D97-AF65-F5344CB8AC3E}">
        <p14:creationId xmlns:p14="http://schemas.microsoft.com/office/powerpoint/2010/main" val="3714473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91FF28-30AB-1DA1-B500-3B8CA2622E18}"/>
              </a:ext>
            </a:extLst>
          </p:cNvPr>
          <p:cNvSpPr>
            <a:spLocks noGrp="1"/>
          </p:cNvSpPr>
          <p:nvPr>
            <p:ph type="title"/>
          </p:nvPr>
        </p:nvSpPr>
        <p:spPr>
          <a:xfrm>
            <a:off x="712978" y="351741"/>
            <a:ext cx="10766044" cy="1325563"/>
          </a:xfrm>
        </p:spPr>
        <p:txBody>
          <a:bodyPr/>
          <a:lstStyle/>
          <a:p>
            <a:r>
              <a:rPr lang="nl-NL" dirty="0"/>
              <a:t>Zorg en behandeling in de terminale fase</a:t>
            </a:r>
          </a:p>
        </p:txBody>
      </p:sp>
      <p:sp>
        <p:nvSpPr>
          <p:cNvPr id="3" name="Tijdelijke aanduiding voor inhoud 2">
            <a:extLst>
              <a:ext uri="{FF2B5EF4-FFF2-40B4-BE49-F238E27FC236}">
                <a16:creationId xmlns:a16="http://schemas.microsoft.com/office/drawing/2014/main" id="{A30147A2-7F56-3A49-0F69-044F7659925E}"/>
              </a:ext>
            </a:extLst>
          </p:cNvPr>
          <p:cNvSpPr>
            <a:spLocks noGrp="1"/>
          </p:cNvSpPr>
          <p:nvPr>
            <p:ph sz="half" idx="2"/>
          </p:nvPr>
        </p:nvSpPr>
        <p:spPr>
          <a:xfrm>
            <a:off x="599303" y="1243819"/>
            <a:ext cx="10744200" cy="3751308"/>
          </a:xfrm>
        </p:spPr>
        <p:txBody>
          <a:bodyPr/>
          <a:lstStyle/>
          <a:p>
            <a:r>
              <a:rPr lang="nl-NL" dirty="0"/>
              <a:t>Terminale fase: wanneer overlijden op korte termijn wordt verwacht (binnen dagen, weken of max. 3 maanden)</a:t>
            </a:r>
          </a:p>
          <a:p>
            <a:r>
              <a:rPr lang="nl-NL" dirty="0"/>
              <a:t>In deze fase draait alles om de kwaliteit van het leven bij het voorbereiden op het sterven.</a:t>
            </a:r>
          </a:p>
          <a:p>
            <a:r>
              <a:rPr lang="nl-NL" dirty="0"/>
              <a:t>Deze fase kan redelijk kort duren, maar is van zeer groot belang voor zowel de zorgvrager als zijn naasten.</a:t>
            </a:r>
          </a:p>
          <a:p>
            <a:r>
              <a:rPr lang="nl-NL" dirty="0"/>
              <a:t>Kernwoorden zijn het bieden van comfort en het begeleiden naar het afscheid en een waardig levenseinde.</a:t>
            </a:r>
          </a:p>
          <a:p>
            <a:r>
              <a:rPr lang="nl-NL" dirty="0"/>
              <a:t>Deze fase is zowel enorm belangrijk voor de zorgvrager als voor de naasten</a:t>
            </a:r>
          </a:p>
          <a:p>
            <a:r>
              <a:rPr lang="nl-NL" dirty="0"/>
              <a:t>(afscheid nemen kun je maar één keer)</a:t>
            </a:r>
          </a:p>
        </p:txBody>
      </p:sp>
      <p:pic>
        <p:nvPicPr>
          <p:cNvPr id="6" name="Picture 2" descr="Afbeelding met tekst, schermopname, Lettertype, lijn&#10;&#10;Automatisch gegenereerde beschrijving">
            <a:extLst>
              <a:ext uri="{FF2B5EF4-FFF2-40B4-BE49-F238E27FC236}">
                <a16:creationId xmlns:a16="http://schemas.microsoft.com/office/drawing/2014/main" id="{D916E18F-D744-0D95-9C8F-3F8EC68B36D3}"/>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tretch>
            <a:fillRect/>
          </a:stretch>
        </p:blipFill>
        <p:spPr bwMode="auto">
          <a:xfrm>
            <a:off x="8640091" y="5224423"/>
            <a:ext cx="3551909" cy="1633878"/>
          </a:xfrm>
          <a:prstGeom prst="rect">
            <a:avLst/>
          </a:prstGeom>
          <a:noFill/>
          <a:extLst>
            <a:ext uri="{909E8E84-426E-40DD-AFC4-6F175D3DCCD1}">
              <a14:hiddenFill xmlns:a14="http://schemas.microsoft.com/office/drawing/2010/main">
                <a:solidFill>
                  <a:srgbClr val="FFFFFF"/>
                </a:solidFill>
              </a14:hiddenFill>
            </a:ext>
          </a:extLst>
        </p:spPr>
      </p:pic>
      <p:sp>
        <p:nvSpPr>
          <p:cNvPr id="4" name="Ovaal 3">
            <a:extLst>
              <a:ext uri="{FF2B5EF4-FFF2-40B4-BE49-F238E27FC236}">
                <a16:creationId xmlns:a16="http://schemas.microsoft.com/office/drawing/2014/main" id="{4B3B2EEC-E178-03BB-0FB0-7D38D69796E5}"/>
              </a:ext>
            </a:extLst>
          </p:cNvPr>
          <p:cNvSpPr/>
          <p:nvPr/>
        </p:nvSpPr>
        <p:spPr>
          <a:xfrm>
            <a:off x="10540314" y="5683016"/>
            <a:ext cx="803189" cy="742498"/>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kstvak 4">
            <a:extLst>
              <a:ext uri="{FF2B5EF4-FFF2-40B4-BE49-F238E27FC236}">
                <a16:creationId xmlns:a16="http://schemas.microsoft.com/office/drawing/2014/main" id="{1E415216-0105-8EDF-892A-4A089D529BE6}"/>
              </a:ext>
            </a:extLst>
          </p:cNvPr>
          <p:cNvSpPr txBox="1"/>
          <p:nvPr/>
        </p:nvSpPr>
        <p:spPr>
          <a:xfrm>
            <a:off x="6887433" y="6611779"/>
            <a:ext cx="1888282" cy="246221"/>
          </a:xfrm>
          <a:prstGeom prst="rect">
            <a:avLst/>
          </a:prstGeom>
          <a:noFill/>
        </p:spPr>
        <p:txBody>
          <a:bodyPr wrap="square">
            <a:spAutoFit/>
          </a:bodyPr>
          <a:lstStyle/>
          <a:p>
            <a:r>
              <a:rPr lang="nl-NL" sz="1000" dirty="0"/>
              <a:t>Bron: overpalliatievezorg.nl</a:t>
            </a:r>
          </a:p>
        </p:txBody>
      </p:sp>
    </p:spTree>
    <p:extLst>
      <p:ext uri="{BB962C8B-B14F-4D97-AF65-F5344CB8AC3E}">
        <p14:creationId xmlns:p14="http://schemas.microsoft.com/office/powerpoint/2010/main" val="4255576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58A6F9-7679-9FFB-4F67-DBF7415A25B7}"/>
              </a:ext>
            </a:extLst>
          </p:cNvPr>
          <p:cNvSpPr>
            <a:spLocks noGrp="1"/>
          </p:cNvSpPr>
          <p:nvPr>
            <p:ph type="title"/>
          </p:nvPr>
        </p:nvSpPr>
        <p:spPr>
          <a:xfrm>
            <a:off x="673100" y="594119"/>
            <a:ext cx="10766044" cy="1325563"/>
          </a:xfrm>
        </p:spPr>
        <p:txBody>
          <a:bodyPr/>
          <a:lstStyle/>
          <a:p>
            <a:r>
              <a:rPr lang="nl-NL" dirty="0"/>
              <a:t>Nazorg</a:t>
            </a:r>
          </a:p>
        </p:txBody>
      </p:sp>
      <p:sp>
        <p:nvSpPr>
          <p:cNvPr id="3" name="Tijdelijke aanduiding voor inhoud 2">
            <a:extLst>
              <a:ext uri="{FF2B5EF4-FFF2-40B4-BE49-F238E27FC236}">
                <a16:creationId xmlns:a16="http://schemas.microsoft.com/office/drawing/2014/main" id="{2F939180-36E2-2035-B884-963B8C46282C}"/>
              </a:ext>
            </a:extLst>
          </p:cNvPr>
          <p:cNvSpPr>
            <a:spLocks noGrp="1"/>
          </p:cNvSpPr>
          <p:nvPr>
            <p:ph sz="half" idx="2"/>
          </p:nvPr>
        </p:nvSpPr>
        <p:spPr>
          <a:xfrm>
            <a:off x="723900" y="1553346"/>
            <a:ext cx="10744200" cy="3751308"/>
          </a:xfrm>
        </p:spPr>
        <p:txBody>
          <a:bodyPr/>
          <a:lstStyle/>
          <a:p>
            <a:r>
              <a:rPr lang="nl-NL" dirty="0"/>
              <a:t>Nu zijn in deze fase de naasten en de omgeving van de zorgvrager belangrijk.</a:t>
            </a:r>
          </a:p>
          <a:p>
            <a:r>
              <a:rPr lang="nl-NL" dirty="0"/>
              <a:t>Kernwoord in deze fase is rouwverwerking. Het voeren van gesprekken kan daarbij helpen.</a:t>
            </a:r>
          </a:p>
          <a:p>
            <a:r>
              <a:rPr lang="nl-NL" dirty="0"/>
              <a:t>Niet iedereen heeft in deze fase dezelfde behoeften, maar bv. het uitgeleide doen of het bezoeken van een uitvaart kan helend zijn.</a:t>
            </a:r>
          </a:p>
          <a:p>
            <a:pPr marL="0" indent="0">
              <a:buNone/>
            </a:pPr>
            <a:endParaRPr lang="nl-NL" dirty="0"/>
          </a:p>
          <a:p>
            <a:pPr marL="0" indent="0">
              <a:buNone/>
            </a:pPr>
            <a:endParaRPr lang="nl-NL" dirty="0"/>
          </a:p>
          <a:p>
            <a:pPr marL="0" indent="0">
              <a:buNone/>
            </a:pPr>
            <a:r>
              <a:rPr lang="nl-NL" dirty="0"/>
              <a:t>Hoe is dat in jouw organisatie geregeld?</a:t>
            </a:r>
          </a:p>
        </p:txBody>
      </p:sp>
      <p:pic>
        <p:nvPicPr>
          <p:cNvPr id="5" name="Picture 2" descr="Afbeelding met tekst, schermopname, Lettertype, lijn&#10;&#10;Automatisch gegenereerde beschrijving">
            <a:extLst>
              <a:ext uri="{FF2B5EF4-FFF2-40B4-BE49-F238E27FC236}">
                <a16:creationId xmlns:a16="http://schemas.microsoft.com/office/drawing/2014/main" id="{E44EAEFE-8087-1457-3CFE-7B45703F6AE0}"/>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tretch>
            <a:fillRect/>
          </a:stretch>
        </p:blipFill>
        <p:spPr bwMode="auto">
          <a:xfrm>
            <a:off x="6388768" y="3810946"/>
            <a:ext cx="5490411" cy="2525589"/>
          </a:xfrm>
          <a:prstGeom prst="rect">
            <a:avLst/>
          </a:prstGeom>
          <a:noFill/>
          <a:extLst>
            <a:ext uri="{909E8E84-426E-40DD-AFC4-6F175D3DCCD1}">
              <a14:hiddenFill xmlns:a14="http://schemas.microsoft.com/office/drawing/2010/main">
                <a:solidFill>
                  <a:srgbClr val="FFFFFF"/>
                </a:solidFill>
              </a14:hiddenFill>
            </a:ext>
          </a:extLst>
        </p:spPr>
      </p:pic>
      <p:sp>
        <p:nvSpPr>
          <p:cNvPr id="4" name="Ovaal 3">
            <a:extLst>
              <a:ext uri="{FF2B5EF4-FFF2-40B4-BE49-F238E27FC236}">
                <a16:creationId xmlns:a16="http://schemas.microsoft.com/office/drawing/2014/main" id="{43057B32-B5B3-CDA8-82E8-909B226D48CE}"/>
              </a:ext>
            </a:extLst>
          </p:cNvPr>
          <p:cNvSpPr/>
          <p:nvPr/>
        </p:nvSpPr>
        <p:spPr>
          <a:xfrm>
            <a:off x="10298268" y="4903605"/>
            <a:ext cx="778476" cy="802097"/>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6" name="Tekstvak 5">
            <a:extLst>
              <a:ext uri="{FF2B5EF4-FFF2-40B4-BE49-F238E27FC236}">
                <a16:creationId xmlns:a16="http://schemas.microsoft.com/office/drawing/2014/main" id="{AC9ABD4A-11FC-6004-4E53-FF895CE1850D}"/>
              </a:ext>
            </a:extLst>
          </p:cNvPr>
          <p:cNvSpPr txBox="1"/>
          <p:nvPr/>
        </p:nvSpPr>
        <p:spPr>
          <a:xfrm>
            <a:off x="9990897" y="6405730"/>
            <a:ext cx="1888282" cy="246221"/>
          </a:xfrm>
          <a:prstGeom prst="rect">
            <a:avLst/>
          </a:prstGeom>
          <a:noFill/>
        </p:spPr>
        <p:txBody>
          <a:bodyPr wrap="square">
            <a:spAutoFit/>
          </a:bodyPr>
          <a:lstStyle/>
          <a:p>
            <a:r>
              <a:rPr lang="nl-NL" sz="1000" dirty="0"/>
              <a:t>Bron: overpalliatievezorg.nl</a:t>
            </a:r>
          </a:p>
        </p:txBody>
      </p:sp>
    </p:spTree>
    <p:extLst>
      <p:ext uri="{BB962C8B-B14F-4D97-AF65-F5344CB8AC3E}">
        <p14:creationId xmlns:p14="http://schemas.microsoft.com/office/powerpoint/2010/main" val="4046880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0AF0DA-67F3-5461-32EC-F11A2F32E216}"/>
              </a:ext>
            </a:extLst>
          </p:cNvPr>
          <p:cNvSpPr>
            <a:spLocks noGrp="1"/>
          </p:cNvSpPr>
          <p:nvPr>
            <p:ph type="title"/>
          </p:nvPr>
        </p:nvSpPr>
        <p:spPr>
          <a:xfrm>
            <a:off x="673099" y="625647"/>
            <a:ext cx="10829089" cy="646331"/>
          </a:xfrm>
        </p:spPr>
        <p:txBody>
          <a:bodyPr/>
          <a:lstStyle/>
          <a:p>
            <a:r>
              <a:rPr lang="nl-NL" dirty="0"/>
              <a:t>Welke palliatieve symptomen herken jij?</a:t>
            </a:r>
          </a:p>
        </p:txBody>
      </p:sp>
      <p:sp>
        <p:nvSpPr>
          <p:cNvPr id="3" name="Tijdelijke aanduiding voor inhoud 2">
            <a:extLst>
              <a:ext uri="{FF2B5EF4-FFF2-40B4-BE49-F238E27FC236}">
                <a16:creationId xmlns:a16="http://schemas.microsoft.com/office/drawing/2014/main" id="{706719E4-369F-E0B5-B905-8C069CB4E7EA}"/>
              </a:ext>
            </a:extLst>
          </p:cNvPr>
          <p:cNvSpPr>
            <a:spLocks noGrp="1"/>
          </p:cNvSpPr>
          <p:nvPr>
            <p:ph sz="half" idx="1"/>
          </p:nvPr>
        </p:nvSpPr>
        <p:spPr>
          <a:xfrm>
            <a:off x="505326" y="1235878"/>
            <a:ext cx="8408575" cy="5064045"/>
          </a:xfrm>
        </p:spPr>
        <p:txBody>
          <a:bodyPr>
            <a:noAutofit/>
          </a:bodyPr>
          <a:lstStyle/>
          <a:p>
            <a:pPr marL="285750" marR="13750" indent="-285750" algn="l">
              <a:buFont typeface="Arial" panose="020B0604020202020204" pitchFamily="34" charset="0"/>
              <a:buChar char="•"/>
            </a:pPr>
            <a:r>
              <a:rPr lang="nl-NL" sz="1600" i="0" u="none" strike="noStrike" baseline="0" dirty="0">
                <a:latin typeface="+mj-lt"/>
              </a:rPr>
              <a:t>De 85-jarige meneer Korthals woont sinds 2 jaar in het verpleeghuis na een hersenbloeding met een halfzijdige verlamming aan de rechterkant. Daarnaast heeft meneer nog COPD, diabetes mellitus en hartfalen.</a:t>
            </a:r>
          </a:p>
          <a:p>
            <a:pPr marR="13750" algn="l"/>
            <a:r>
              <a:rPr lang="nl-NL" sz="1600" i="0" u="none" strike="noStrike" baseline="0" dirty="0">
                <a:latin typeface="+mj-lt"/>
              </a:rPr>
              <a:t> </a:t>
            </a:r>
          </a:p>
          <a:p>
            <a:pPr marL="285750" marR="13750" indent="-285750" algn="l">
              <a:buFont typeface="Arial" panose="020B0604020202020204" pitchFamily="34" charset="0"/>
              <a:buChar char="•"/>
            </a:pPr>
            <a:r>
              <a:rPr lang="nl-NL" sz="1600" i="0" u="none" strike="noStrike" baseline="0" dirty="0">
                <a:latin typeface="+mj-lt"/>
              </a:rPr>
              <a:t>Meneer Korthals gaat de laatste tijd langzaam achteruit. Zo neemt zijn eetlust af en lijkt zijn benauwdheid te laatste dagen toe te nemen, het hoesten wordt ook steeds erger en meneer geeft daarbij veel sputum op. Deze klachten kosten hem veel energie waardoor hij overdag ook veel slaapt, met een kussen half-rechtop in bed. De verpleeghuisarts heeft al extra prednison voorgeschreven omdat zij een exacerbatie COPD vermoedt. Echter, deze lijkt nog niet aan te slaan. Mevrouw Korthals is veel bij haar man om de verzorgenden te ondersteunen in de zorg. </a:t>
            </a:r>
          </a:p>
          <a:p>
            <a:pPr marR="13750" algn="l"/>
            <a:endParaRPr lang="nl-NL" sz="1600" i="0" u="none" strike="noStrike" baseline="0" dirty="0">
              <a:latin typeface="+mj-lt"/>
            </a:endParaRPr>
          </a:p>
          <a:p>
            <a:pPr marL="285750" marR="13750" indent="-285750" algn="l">
              <a:buFont typeface="Arial" panose="020B0604020202020204" pitchFamily="34" charset="0"/>
              <a:buChar char="•"/>
            </a:pPr>
            <a:r>
              <a:rPr lang="nl-NL" sz="1600" i="0" u="none" strike="noStrike" baseline="0" dirty="0">
                <a:latin typeface="+mj-lt"/>
              </a:rPr>
              <a:t>Meneer Korthals maakt vandaag een sombere en angstige indruk en je besluit even bij meneer en zijn vrouw te gaan zitten. “Zo gaat dit toch niet nog jaren door? Volgend jaar rond deze tijd ben ik er niet meer hoor.” Je bespreekt met hem waar deze gedachte vandaan komt. Meneer geeft aan het gevoel te hebben dat hij ‘op’ is. Op je vraag wat hij graag zou willen zegt hij: “Van mij hoeft het allemaal niet meer hoor zuster”.</a:t>
            </a:r>
            <a:endParaRPr lang="nl-NL" sz="1600" dirty="0">
              <a:latin typeface="+mj-lt"/>
            </a:endParaRPr>
          </a:p>
        </p:txBody>
      </p:sp>
      <p:pic>
        <p:nvPicPr>
          <p:cNvPr id="6" name="Afbeelding 5" descr="Afbeelding met Menselijk gezicht, kleding, persoon, schermopname&#10;&#10;Door AI gegenereerde inhoud is mogelijk onjuist.">
            <a:extLst>
              <a:ext uri="{FF2B5EF4-FFF2-40B4-BE49-F238E27FC236}">
                <a16:creationId xmlns:a16="http://schemas.microsoft.com/office/drawing/2014/main" id="{84DC9993-B5DD-D21A-CB17-17796E85ADD4}"/>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638108" y="108240"/>
            <a:ext cx="6858000" cy="6858000"/>
          </a:xfrm>
          <a:prstGeom prst="rect">
            <a:avLst/>
          </a:prstGeom>
        </p:spPr>
      </p:pic>
      <p:sp>
        <p:nvSpPr>
          <p:cNvPr id="7" name="Tekstvak 6">
            <a:extLst>
              <a:ext uri="{FF2B5EF4-FFF2-40B4-BE49-F238E27FC236}">
                <a16:creationId xmlns:a16="http://schemas.microsoft.com/office/drawing/2014/main" id="{07222657-A4AD-E488-6AB3-06A0D846C6D1}"/>
              </a:ext>
            </a:extLst>
          </p:cNvPr>
          <p:cNvSpPr txBox="1"/>
          <p:nvPr/>
        </p:nvSpPr>
        <p:spPr>
          <a:xfrm>
            <a:off x="11075011" y="4958340"/>
            <a:ext cx="1223325" cy="246221"/>
          </a:xfrm>
          <a:prstGeom prst="rect">
            <a:avLst/>
          </a:prstGeom>
          <a:noFill/>
        </p:spPr>
        <p:txBody>
          <a:bodyPr wrap="square" rtlCol="0">
            <a:spAutoFit/>
          </a:bodyPr>
          <a:lstStyle/>
          <a:p>
            <a:r>
              <a:rPr lang="nl-NL" sz="1000" dirty="0"/>
              <a:t>Bron: </a:t>
            </a:r>
            <a:r>
              <a:rPr lang="nl-NL" sz="1000" dirty="0" err="1"/>
              <a:t>Freepik</a:t>
            </a:r>
            <a:endParaRPr lang="nl-NL" sz="1000" dirty="0"/>
          </a:p>
        </p:txBody>
      </p:sp>
    </p:spTree>
    <p:extLst>
      <p:ext uri="{BB962C8B-B14F-4D97-AF65-F5344CB8AC3E}">
        <p14:creationId xmlns:p14="http://schemas.microsoft.com/office/powerpoint/2010/main" val="2930395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0AF0DA-67F3-5461-32EC-F11A2F32E216}"/>
              </a:ext>
            </a:extLst>
          </p:cNvPr>
          <p:cNvSpPr>
            <a:spLocks noGrp="1"/>
          </p:cNvSpPr>
          <p:nvPr>
            <p:ph type="title"/>
          </p:nvPr>
        </p:nvSpPr>
        <p:spPr>
          <a:xfrm>
            <a:off x="673100" y="625647"/>
            <a:ext cx="10973468" cy="646331"/>
          </a:xfrm>
        </p:spPr>
        <p:txBody>
          <a:bodyPr/>
          <a:lstStyle/>
          <a:p>
            <a:r>
              <a:rPr lang="nl-NL" dirty="0"/>
              <a:t>Welke palliatieve symptomen herken jij?</a:t>
            </a:r>
          </a:p>
        </p:txBody>
      </p:sp>
      <p:sp>
        <p:nvSpPr>
          <p:cNvPr id="3" name="Tijdelijke aanduiding voor inhoud 2">
            <a:extLst>
              <a:ext uri="{FF2B5EF4-FFF2-40B4-BE49-F238E27FC236}">
                <a16:creationId xmlns:a16="http://schemas.microsoft.com/office/drawing/2014/main" id="{706719E4-369F-E0B5-B905-8C069CB4E7EA}"/>
              </a:ext>
            </a:extLst>
          </p:cNvPr>
          <p:cNvSpPr>
            <a:spLocks noGrp="1"/>
          </p:cNvSpPr>
          <p:nvPr>
            <p:ph sz="half" idx="1"/>
          </p:nvPr>
        </p:nvSpPr>
        <p:spPr>
          <a:xfrm>
            <a:off x="673100" y="1271978"/>
            <a:ext cx="8129707" cy="4937896"/>
          </a:xfrm>
        </p:spPr>
        <p:txBody>
          <a:bodyPr>
            <a:noAutofit/>
          </a:bodyPr>
          <a:lstStyle/>
          <a:p>
            <a:pPr marL="285750" marR="13750" indent="-285750">
              <a:buFont typeface="Arial" panose="020B0604020202020204" pitchFamily="34" charset="0"/>
              <a:buChar char="•"/>
            </a:pPr>
            <a:r>
              <a:rPr lang="nl-NL" sz="1600" b="0" i="0" u="none" strike="noStrike" baseline="0" dirty="0">
                <a:latin typeface="+mj-lt"/>
              </a:rPr>
              <a:t>De 85-jarige meneer Korthals woont sinds 2 jaar in het </a:t>
            </a:r>
            <a:r>
              <a:rPr lang="nl-NL" sz="1600" b="1" i="0" u="none" strike="noStrike" baseline="0" dirty="0">
                <a:latin typeface="+mj-lt"/>
              </a:rPr>
              <a:t>verpleeghuis</a:t>
            </a:r>
            <a:r>
              <a:rPr lang="nl-NL" sz="1600" b="0" i="0" u="none" strike="noStrike" baseline="0" dirty="0">
                <a:latin typeface="+mj-lt"/>
              </a:rPr>
              <a:t> na een </a:t>
            </a:r>
            <a:r>
              <a:rPr lang="nl-NL" sz="1600" b="1" i="0" u="none" strike="noStrike" baseline="0" dirty="0">
                <a:latin typeface="+mj-lt"/>
              </a:rPr>
              <a:t>hersenbloeding met een halfzijdige verlamming aan de rechterkant</a:t>
            </a:r>
            <a:r>
              <a:rPr lang="nl-NL" sz="1600" b="0" i="0" u="none" strike="noStrike" baseline="0" dirty="0">
                <a:latin typeface="+mj-lt"/>
              </a:rPr>
              <a:t>. Daarnaast heeft meneer nog </a:t>
            </a:r>
            <a:r>
              <a:rPr lang="nl-NL" sz="1600" b="1" i="0" u="none" strike="noStrike" baseline="0" dirty="0">
                <a:latin typeface="+mj-lt"/>
              </a:rPr>
              <a:t>COPD, diabetes mellitus en hartfalen. </a:t>
            </a:r>
          </a:p>
          <a:p>
            <a:pPr marR="13750"/>
            <a:endParaRPr lang="nl-NL" sz="1600" b="1" i="0" u="none" strike="noStrike" baseline="0" dirty="0">
              <a:latin typeface="+mj-lt"/>
            </a:endParaRPr>
          </a:p>
          <a:p>
            <a:pPr marL="285750" marR="13750" indent="-285750" algn="l">
              <a:buFont typeface="Arial" panose="020B0604020202020204" pitchFamily="34" charset="0"/>
              <a:buChar char="•"/>
            </a:pPr>
            <a:r>
              <a:rPr lang="nl-NL" sz="1600" b="0" i="0" u="none" strike="noStrike" baseline="0" dirty="0">
                <a:latin typeface="+mj-lt"/>
              </a:rPr>
              <a:t>Meneer Korthals gaat de laatste tijd </a:t>
            </a:r>
            <a:r>
              <a:rPr lang="nl-NL" sz="1600" b="1" i="0" u="none" strike="noStrike" baseline="0" dirty="0">
                <a:latin typeface="+mj-lt"/>
              </a:rPr>
              <a:t>langzaam achteruit</a:t>
            </a:r>
            <a:r>
              <a:rPr lang="nl-NL" sz="1600" b="0" i="0" u="none" strike="noStrike" baseline="0" dirty="0">
                <a:latin typeface="+mj-lt"/>
              </a:rPr>
              <a:t>. Zo neemt zijn </a:t>
            </a:r>
            <a:r>
              <a:rPr lang="nl-NL" sz="1600" b="1" i="0" u="none" strike="noStrike" baseline="0" dirty="0">
                <a:latin typeface="+mj-lt"/>
              </a:rPr>
              <a:t>eetlust af en lijkt zijn benauwdheid te laatste dagen toe te nemen</a:t>
            </a:r>
            <a:r>
              <a:rPr lang="nl-NL" sz="1600" b="0" i="0" u="none" strike="noStrike" baseline="0" dirty="0">
                <a:latin typeface="+mj-lt"/>
              </a:rPr>
              <a:t>, het hoesten wordt ook steeds erger en meneer geeft daarbij veel sputum op. Deze klachten kosten </a:t>
            </a:r>
            <a:r>
              <a:rPr lang="nl-NL" sz="1600" b="1" i="0" u="none" strike="noStrike" baseline="0" dirty="0">
                <a:latin typeface="+mj-lt"/>
              </a:rPr>
              <a:t>hem veel energie </a:t>
            </a:r>
            <a:r>
              <a:rPr lang="nl-NL" sz="1600" b="0" i="0" u="none" strike="noStrike" baseline="0" dirty="0">
                <a:latin typeface="+mj-lt"/>
              </a:rPr>
              <a:t>waardoor hij overdag ook </a:t>
            </a:r>
            <a:r>
              <a:rPr lang="nl-NL" sz="1600" b="1" i="0" u="none" strike="noStrike" baseline="0" dirty="0">
                <a:latin typeface="+mj-lt"/>
              </a:rPr>
              <a:t>veel slaapt</a:t>
            </a:r>
            <a:r>
              <a:rPr lang="nl-NL" sz="1600" b="0" i="0" u="none" strike="noStrike" baseline="0" dirty="0">
                <a:latin typeface="+mj-lt"/>
              </a:rPr>
              <a:t>, met een kussen half-rechtop in bed. De verpleeghuisarts heeft al extra prednison voorgeschreven omdat zij een exacerbatie COPD vermoedt. </a:t>
            </a:r>
            <a:r>
              <a:rPr lang="nl-NL" sz="1600" b="1" i="0" u="none" strike="noStrike" baseline="0" dirty="0">
                <a:latin typeface="+mj-lt"/>
              </a:rPr>
              <a:t>Echter, deze lijkt nog niet aan te slaan. </a:t>
            </a:r>
            <a:r>
              <a:rPr lang="nl-NL" sz="1600" b="0" i="0" u="none" strike="noStrike" baseline="0" dirty="0">
                <a:latin typeface="+mj-lt"/>
              </a:rPr>
              <a:t>Mevrouw Korthals is veel bij haar man om de verzorgenden te ondersteunen in de zorg. </a:t>
            </a:r>
          </a:p>
          <a:p>
            <a:pPr marR="13750" algn="l"/>
            <a:endParaRPr lang="nl-NL" sz="1600" b="0" i="0" u="none" strike="noStrike" baseline="0" dirty="0">
              <a:latin typeface="+mj-lt"/>
            </a:endParaRPr>
          </a:p>
          <a:p>
            <a:pPr marL="285750" marR="13750" indent="-285750" algn="l">
              <a:buFont typeface="Arial" panose="020B0604020202020204" pitchFamily="34" charset="0"/>
              <a:buChar char="•"/>
            </a:pPr>
            <a:r>
              <a:rPr lang="nl-NL" sz="1600" b="0" i="0" u="none" strike="noStrike" baseline="0" dirty="0">
                <a:latin typeface="+mj-lt"/>
              </a:rPr>
              <a:t>Meneer Korthals maakt vandaag een sombere en angstige indruk en je besluit even bij meneer en zijn vrouw te gaan zitten. </a:t>
            </a:r>
            <a:r>
              <a:rPr lang="nl-NL" sz="1600" b="1" i="0" u="none" strike="noStrike" baseline="0" dirty="0">
                <a:latin typeface="+mj-lt"/>
              </a:rPr>
              <a:t>“Zo gaat dit toch niet nog jaren door? Volgend jaar rond deze tijd ben ik er niet meer hoor.” </a:t>
            </a:r>
            <a:r>
              <a:rPr lang="nl-NL" sz="1600" b="0" i="0" u="none" strike="noStrike" baseline="0" dirty="0">
                <a:latin typeface="+mj-lt"/>
              </a:rPr>
              <a:t>Je bespreekt met hem waar deze gedachte vandaan komt. Meneer geeft aan het gevoel te hebben dat hij ‘</a:t>
            </a:r>
            <a:r>
              <a:rPr lang="nl-NL" sz="1600" b="1" i="0" u="none" strike="noStrike" baseline="0" dirty="0">
                <a:latin typeface="+mj-lt"/>
              </a:rPr>
              <a:t>op</a:t>
            </a:r>
            <a:r>
              <a:rPr lang="nl-NL" sz="1600" b="0" i="0" u="none" strike="noStrike" baseline="0" dirty="0">
                <a:latin typeface="+mj-lt"/>
              </a:rPr>
              <a:t>’ is. Op je vraag wat hij graag zou willen zegt hij: “</a:t>
            </a:r>
            <a:r>
              <a:rPr lang="nl-NL" sz="1600" b="1" i="0" u="none" strike="noStrike" baseline="0" dirty="0">
                <a:latin typeface="+mj-lt"/>
              </a:rPr>
              <a:t>Van mij hoeft het allemaal niet meer hoor zuster”.</a:t>
            </a:r>
            <a:endParaRPr lang="nl-NL" sz="1600" b="1" dirty="0">
              <a:latin typeface="+mj-lt"/>
            </a:endParaRPr>
          </a:p>
        </p:txBody>
      </p:sp>
      <p:pic>
        <p:nvPicPr>
          <p:cNvPr id="5" name="Afbeelding 4" descr="Afbeelding met Menselijk gezicht, kleding, persoon, schermopname&#10;&#10;Door AI gegenereerde inhoud is mogelijk onjuist.">
            <a:extLst>
              <a:ext uri="{FF2B5EF4-FFF2-40B4-BE49-F238E27FC236}">
                <a16:creationId xmlns:a16="http://schemas.microsoft.com/office/drawing/2014/main" id="{A192262F-4889-AF28-562D-FE963EF68D70}"/>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651170" y="91440"/>
            <a:ext cx="6858000" cy="6858000"/>
          </a:xfrm>
          <a:prstGeom prst="rect">
            <a:avLst/>
          </a:prstGeom>
        </p:spPr>
      </p:pic>
      <p:sp>
        <p:nvSpPr>
          <p:cNvPr id="7" name="Tekstvak 6">
            <a:extLst>
              <a:ext uri="{FF2B5EF4-FFF2-40B4-BE49-F238E27FC236}">
                <a16:creationId xmlns:a16="http://schemas.microsoft.com/office/drawing/2014/main" id="{401BB3BE-9D53-8779-5FCB-5F7F088CEDF1}"/>
              </a:ext>
            </a:extLst>
          </p:cNvPr>
          <p:cNvSpPr txBox="1"/>
          <p:nvPr/>
        </p:nvSpPr>
        <p:spPr>
          <a:xfrm>
            <a:off x="11075011" y="4958340"/>
            <a:ext cx="1223325" cy="246221"/>
          </a:xfrm>
          <a:prstGeom prst="rect">
            <a:avLst/>
          </a:prstGeom>
          <a:noFill/>
        </p:spPr>
        <p:txBody>
          <a:bodyPr wrap="square" rtlCol="0">
            <a:spAutoFit/>
          </a:bodyPr>
          <a:lstStyle/>
          <a:p>
            <a:r>
              <a:rPr lang="nl-NL" sz="1000" dirty="0"/>
              <a:t>Bron: </a:t>
            </a:r>
            <a:r>
              <a:rPr lang="nl-NL" sz="1000" dirty="0" err="1"/>
              <a:t>Freepik</a:t>
            </a:r>
            <a:endParaRPr lang="nl-NL" sz="1000" dirty="0"/>
          </a:p>
        </p:txBody>
      </p:sp>
    </p:spTree>
    <p:extLst>
      <p:ext uri="{BB962C8B-B14F-4D97-AF65-F5344CB8AC3E}">
        <p14:creationId xmlns:p14="http://schemas.microsoft.com/office/powerpoint/2010/main" val="2482289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F14364C6-94FA-3A8F-79F9-432705F89148}"/>
              </a:ext>
            </a:extLst>
          </p:cNvPr>
          <p:cNvSpPr>
            <a:spLocks noGrp="1"/>
          </p:cNvSpPr>
          <p:nvPr>
            <p:ph sz="half" idx="1"/>
          </p:nvPr>
        </p:nvSpPr>
        <p:spPr>
          <a:xfrm>
            <a:off x="896101" y="4487610"/>
            <a:ext cx="10399797" cy="1428750"/>
          </a:xfrm>
        </p:spPr>
        <p:txBody>
          <a:bodyPr/>
          <a:lstStyle/>
          <a:p>
            <a:pPr algn="ctr"/>
            <a:r>
              <a:rPr lang="en-US" sz="4000" dirty="0"/>
              <a:t>TED talk </a:t>
            </a:r>
            <a:br>
              <a:rPr lang="en-US" sz="4000" dirty="0"/>
            </a:br>
            <a:r>
              <a:rPr lang="en-US" sz="4000" dirty="0"/>
              <a:t>Sander de </a:t>
            </a:r>
            <a:r>
              <a:rPr lang="en-US" sz="4000" dirty="0" err="1"/>
              <a:t>Hosson</a:t>
            </a:r>
            <a:br>
              <a:rPr lang="en-US" sz="4000" dirty="0"/>
            </a:br>
            <a:endParaRPr lang="nl-NL" sz="4000" dirty="0"/>
          </a:p>
        </p:txBody>
      </p:sp>
      <p:pic>
        <p:nvPicPr>
          <p:cNvPr id="10" name="Picture 2" descr="Sander de Hosson | Longarts, specialisme palliatieve zorg, auteur">
            <a:extLst>
              <a:ext uri="{FF2B5EF4-FFF2-40B4-BE49-F238E27FC236}">
                <a16:creationId xmlns:a16="http://schemas.microsoft.com/office/drawing/2014/main" id="{822EA445-F38E-DF74-DF8B-C1E97479D52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436404" y="1044428"/>
            <a:ext cx="3319192" cy="3319192"/>
          </a:xfrm>
          <a:prstGeom prst="rect">
            <a:avLst/>
          </a:prstGeom>
          <a:noFill/>
          <a:extLst>
            <a:ext uri="{909E8E84-426E-40DD-AFC4-6F175D3DCCD1}">
              <a14:hiddenFill xmlns:a14="http://schemas.microsoft.com/office/drawing/2010/main">
                <a:solidFill>
                  <a:srgbClr val="FFFFFF"/>
                </a:solidFill>
              </a14:hiddenFill>
            </a:ext>
          </a:extLst>
        </p:spPr>
      </p:pic>
      <p:sp>
        <p:nvSpPr>
          <p:cNvPr id="12" name="Tekstvak 11">
            <a:extLst>
              <a:ext uri="{FF2B5EF4-FFF2-40B4-BE49-F238E27FC236}">
                <a16:creationId xmlns:a16="http://schemas.microsoft.com/office/drawing/2014/main" id="{D02C0C69-6B6D-FADB-FB4D-B180E86F0768}"/>
              </a:ext>
            </a:extLst>
          </p:cNvPr>
          <p:cNvSpPr txBox="1"/>
          <p:nvPr/>
        </p:nvSpPr>
        <p:spPr>
          <a:xfrm>
            <a:off x="7755596" y="3163291"/>
            <a:ext cx="1729540" cy="1200329"/>
          </a:xfrm>
          <a:prstGeom prst="rect">
            <a:avLst/>
          </a:prstGeom>
          <a:noFill/>
        </p:spPr>
        <p:txBody>
          <a:bodyPr wrap="square">
            <a:spAutoFit/>
          </a:bodyPr>
          <a:lstStyle/>
          <a:p>
            <a:pPr>
              <a:spcBef>
                <a:spcPts val="1000"/>
              </a:spcBef>
              <a:buClr>
                <a:schemeClr val="accent1"/>
              </a:buClr>
              <a:buSzPct val="80000"/>
            </a:pPr>
            <a:r>
              <a:rPr lang="en-US" dirty="0" err="1">
                <a:solidFill>
                  <a:srgbClr val="0563C1"/>
                </a:solidFill>
                <a:hlinkClick r:id="rId4"/>
              </a:rPr>
              <a:t>TedX</a:t>
            </a:r>
            <a:r>
              <a:rPr lang="en-US" dirty="0">
                <a:solidFill>
                  <a:srgbClr val="0563C1"/>
                </a:solidFill>
                <a:hlinkClick r:id="rId4"/>
              </a:rPr>
              <a:t>. Should doctors treat your disease or treat you?</a:t>
            </a:r>
            <a:endParaRPr lang="en-US" dirty="0">
              <a:solidFill>
                <a:srgbClr val="FFFFFF"/>
              </a:solidFill>
            </a:endParaRPr>
          </a:p>
        </p:txBody>
      </p:sp>
    </p:spTree>
    <p:extLst>
      <p:ext uri="{BB962C8B-B14F-4D97-AF65-F5344CB8AC3E}">
        <p14:creationId xmlns:p14="http://schemas.microsoft.com/office/powerpoint/2010/main" val="2272367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D661E6-9E6A-7346-F2A3-778D0EF4927F}"/>
              </a:ext>
            </a:extLst>
          </p:cNvPr>
          <p:cNvSpPr>
            <a:spLocks noGrp="1"/>
          </p:cNvSpPr>
          <p:nvPr>
            <p:ph type="title"/>
          </p:nvPr>
        </p:nvSpPr>
        <p:spPr>
          <a:xfrm>
            <a:off x="677334" y="609600"/>
            <a:ext cx="8596668" cy="1320800"/>
          </a:xfrm>
        </p:spPr>
        <p:txBody>
          <a:bodyPr>
            <a:normAutofit/>
          </a:bodyPr>
          <a:lstStyle/>
          <a:p>
            <a:r>
              <a:rPr lang="nl-NL" sz="4000" dirty="0">
                <a:solidFill>
                  <a:srgbClr val="009CB4"/>
                </a:solidFill>
              </a:rPr>
              <a:t>Lesopbouw</a:t>
            </a:r>
          </a:p>
        </p:txBody>
      </p:sp>
      <p:sp>
        <p:nvSpPr>
          <p:cNvPr id="3" name="Tijdelijke aanduiding voor inhoud 2">
            <a:extLst>
              <a:ext uri="{FF2B5EF4-FFF2-40B4-BE49-F238E27FC236}">
                <a16:creationId xmlns:a16="http://schemas.microsoft.com/office/drawing/2014/main" id="{468499C5-7D14-6098-BBBA-86C974753C76}"/>
              </a:ext>
            </a:extLst>
          </p:cNvPr>
          <p:cNvSpPr>
            <a:spLocks noGrp="1"/>
          </p:cNvSpPr>
          <p:nvPr>
            <p:ph idx="1"/>
          </p:nvPr>
        </p:nvSpPr>
        <p:spPr>
          <a:xfrm>
            <a:off x="677334" y="1787610"/>
            <a:ext cx="8596668" cy="3880773"/>
          </a:xfrm>
        </p:spPr>
        <p:txBody>
          <a:bodyPr>
            <a:normAutofit fontScale="25000" lnSpcReduction="20000"/>
          </a:bodyPr>
          <a:lstStyle/>
          <a:p>
            <a:pPr marL="0" indent="0">
              <a:buNone/>
            </a:pPr>
            <a:r>
              <a:rPr lang="nl-NL" sz="9200" i="1" dirty="0"/>
              <a:t>Deel 1:</a:t>
            </a:r>
            <a:endParaRPr lang="nl-NL" sz="9200" dirty="0"/>
          </a:p>
          <a:p>
            <a:pPr marL="0" indent="0">
              <a:buNone/>
            </a:pPr>
            <a:r>
              <a:rPr lang="nl-NL" sz="9200" dirty="0"/>
              <a:t>Wat is palliatieve zorg?</a:t>
            </a:r>
          </a:p>
          <a:p>
            <a:pPr marL="0" indent="0">
              <a:buNone/>
            </a:pPr>
            <a:r>
              <a:rPr lang="nl-NL" sz="9200" dirty="0"/>
              <a:t>Deel 2: </a:t>
            </a:r>
          </a:p>
          <a:p>
            <a:pPr marL="0" indent="0">
              <a:buNone/>
            </a:pPr>
            <a:r>
              <a:rPr lang="nl-NL" sz="9200" dirty="0"/>
              <a:t>Proactieve zorgplanning</a:t>
            </a:r>
          </a:p>
          <a:p>
            <a:pPr marL="0" indent="0">
              <a:buNone/>
            </a:pPr>
            <a:r>
              <a:rPr lang="nl-NL" sz="9200" i="1" dirty="0"/>
              <a:t>Deel 3</a:t>
            </a:r>
            <a:r>
              <a:rPr lang="nl-NL" sz="9200" dirty="0"/>
              <a:t>:</a:t>
            </a:r>
          </a:p>
          <a:p>
            <a:pPr marL="0" indent="0">
              <a:buNone/>
            </a:pPr>
            <a:r>
              <a:rPr lang="nl-NL" sz="9200" dirty="0"/>
              <a:t>Samenwerken</a:t>
            </a:r>
          </a:p>
          <a:p>
            <a:pPr marL="0" indent="0">
              <a:buNone/>
            </a:pPr>
            <a:r>
              <a:rPr lang="nl-NL" sz="9200" i="1" dirty="0"/>
              <a:t>Deel 4</a:t>
            </a:r>
            <a:r>
              <a:rPr lang="nl-NL" sz="9200" dirty="0"/>
              <a:t>:</a:t>
            </a:r>
          </a:p>
          <a:p>
            <a:pPr marL="0" indent="0">
              <a:buNone/>
            </a:pPr>
            <a:r>
              <a:rPr lang="nl-NL" sz="9200" dirty="0"/>
              <a:t>Terminale zorg en wetgeving</a:t>
            </a:r>
          </a:p>
          <a:p>
            <a:pPr marL="0" indent="0">
              <a:buNone/>
            </a:pPr>
            <a:r>
              <a:rPr lang="nl-NL" sz="9200" i="1" dirty="0"/>
              <a:t>Deel 5</a:t>
            </a:r>
            <a:r>
              <a:rPr lang="nl-NL" sz="9200" dirty="0"/>
              <a:t>:</a:t>
            </a:r>
          </a:p>
          <a:p>
            <a:pPr marL="0" indent="0">
              <a:buNone/>
            </a:pPr>
            <a:r>
              <a:rPr lang="nl-NL" sz="9200" dirty="0"/>
              <a:t>Zingeving, coping en rouwbegeleiding</a:t>
            </a:r>
          </a:p>
          <a:p>
            <a:pPr marL="0" indent="0">
              <a:buNone/>
            </a:pPr>
            <a:r>
              <a:rPr lang="nl-NL" sz="9200" i="1" dirty="0"/>
              <a:t>Deel 6:</a:t>
            </a:r>
          </a:p>
          <a:p>
            <a:pPr marL="0" indent="0">
              <a:buNone/>
            </a:pPr>
            <a:r>
              <a:rPr lang="nl-NL" sz="9200" dirty="0"/>
              <a:t>Zorg voor zorgvrager met migratie achtergrond</a:t>
            </a:r>
          </a:p>
          <a:p>
            <a:pPr marL="0" indent="0">
              <a:buNone/>
            </a:pPr>
            <a:endParaRPr lang="nl-NL" dirty="0"/>
          </a:p>
        </p:txBody>
      </p:sp>
    </p:spTree>
    <p:extLst>
      <p:ext uri="{BB962C8B-B14F-4D97-AF65-F5344CB8AC3E}">
        <p14:creationId xmlns:p14="http://schemas.microsoft.com/office/powerpoint/2010/main" val="37593195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999D95-BA44-B495-03AE-16BD187927F3}"/>
              </a:ext>
            </a:extLst>
          </p:cNvPr>
          <p:cNvSpPr>
            <a:spLocks noGrp="1"/>
          </p:cNvSpPr>
          <p:nvPr>
            <p:ph type="title"/>
          </p:nvPr>
        </p:nvSpPr>
        <p:spPr/>
        <p:txBody>
          <a:bodyPr>
            <a:normAutofit fontScale="90000"/>
          </a:bodyPr>
          <a:lstStyle/>
          <a:p>
            <a:r>
              <a:rPr lang="nl-NL" dirty="0"/>
              <a:t>Voorbereidingsopdracht</a:t>
            </a:r>
          </a:p>
        </p:txBody>
      </p:sp>
      <p:sp>
        <p:nvSpPr>
          <p:cNvPr id="3" name="Tijdelijke aanduiding voor inhoud 2">
            <a:extLst>
              <a:ext uri="{FF2B5EF4-FFF2-40B4-BE49-F238E27FC236}">
                <a16:creationId xmlns:a16="http://schemas.microsoft.com/office/drawing/2014/main" id="{2629DA64-CEAB-0F59-D94B-DE7FC4EBE233}"/>
              </a:ext>
            </a:extLst>
          </p:cNvPr>
          <p:cNvSpPr>
            <a:spLocks noGrp="1"/>
          </p:cNvSpPr>
          <p:nvPr>
            <p:ph sz="half" idx="1"/>
          </p:nvPr>
        </p:nvSpPr>
        <p:spPr/>
        <p:txBody>
          <a:bodyPr>
            <a:normAutofit fontScale="92500" lnSpcReduction="20000"/>
          </a:bodyPr>
          <a:lstStyle/>
          <a:p>
            <a:pPr marL="0" indent="0">
              <a:lnSpc>
                <a:spcPct val="110000"/>
              </a:lnSpc>
              <a:buNone/>
            </a:pPr>
            <a:r>
              <a:rPr lang="nl-NL" dirty="0"/>
              <a:t>Palliatieve zorg op jouw afdeling: </a:t>
            </a:r>
          </a:p>
          <a:p>
            <a:pPr marL="342900" indent="-342900">
              <a:lnSpc>
                <a:spcPct val="110000"/>
              </a:lnSpc>
              <a:buFont typeface="Arial" panose="020B0604020202020204" pitchFamily="34" charset="0"/>
              <a:buChar char="•"/>
            </a:pPr>
            <a:r>
              <a:rPr lang="nl-NL" dirty="0"/>
              <a:t>Welke zorgvragers op jouw afdeling hebben mogelijk een palliatieve zorgbehoefte?</a:t>
            </a:r>
          </a:p>
          <a:p>
            <a:pPr>
              <a:lnSpc>
                <a:spcPct val="110000"/>
              </a:lnSpc>
              <a:buFontTx/>
              <a:buChar char="-"/>
            </a:pPr>
            <a:endParaRPr lang="nl-NL" dirty="0"/>
          </a:p>
          <a:p>
            <a:pPr marL="342900" indent="-342900">
              <a:lnSpc>
                <a:spcPct val="110000"/>
              </a:lnSpc>
              <a:buFont typeface="Arial" panose="020B0604020202020204" pitchFamily="34" charset="0"/>
              <a:buChar char="•"/>
            </a:pPr>
            <a:r>
              <a:rPr lang="nl-NL" dirty="0"/>
              <a:t>Leg uit waarom je denkt dat denkt.</a:t>
            </a:r>
          </a:p>
          <a:p>
            <a:pPr>
              <a:lnSpc>
                <a:spcPct val="110000"/>
              </a:lnSpc>
              <a:buFontTx/>
              <a:buChar char="-"/>
            </a:pPr>
            <a:endParaRPr lang="nl-NL" dirty="0"/>
          </a:p>
          <a:p>
            <a:pPr marL="342900" indent="-342900">
              <a:lnSpc>
                <a:spcPct val="110000"/>
              </a:lnSpc>
              <a:buFont typeface="Arial" panose="020B0604020202020204" pitchFamily="34" charset="0"/>
              <a:buChar char="•"/>
            </a:pPr>
            <a:r>
              <a:rPr lang="nl-NL" dirty="0"/>
              <a:t>Beschrijf dit beknopt en neem dit mee naar de volgende bijeenkomst.</a:t>
            </a:r>
          </a:p>
          <a:p>
            <a:pPr>
              <a:lnSpc>
                <a:spcPct val="110000"/>
              </a:lnSpc>
              <a:buFontTx/>
              <a:buChar char="-"/>
            </a:pPr>
            <a:endParaRPr lang="nl-NL" dirty="0"/>
          </a:p>
          <a:p>
            <a:pPr marL="342900" indent="-342900">
              <a:lnSpc>
                <a:spcPct val="110000"/>
              </a:lnSpc>
              <a:buFont typeface="Arial" panose="020B0604020202020204" pitchFamily="34" charset="0"/>
              <a:buChar char="•"/>
            </a:pPr>
            <a:r>
              <a:rPr lang="nl-NL" dirty="0"/>
              <a:t>Succes!</a:t>
            </a:r>
          </a:p>
          <a:p>
            <a:pPr marL="0" indent="0">
              <a:lnSpc>
                <a:spcPct val="110000"/>
              </a:lnSpc>
              <a:buNone/>
            </a:pPr>
            <a:endParaRPr lang="nl-NL" sz="1700" b="1" dirty="0"/>
          </a:p>
        </p:txBody>
      </p:sp>
      <p:pic>
        <p:nvPicPr>
          <p:cNvPr id="11" name="Afbeelding 10" descr="Afbeelding met clipart, logo, Graphics, symbool&#10;&#10;Door AI gegenereerde inhoud is mogelijk onjuist.">
            <a:extLst>
              <a:ext uri="{FF2B5EF4-FFF2-40B4-BE49-F238E27FC236}">
                <a16:creationId xmlns:a16="http://schemas.microsoft.com/office/drawing/2014/main" id="{BE99DC99-4200-1C6A-16CA-DE2C20913A33}"/>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792299" y="729149"/>
            <a:ext cx="5399701" cy="5399701"/>
          </a:xfrm>
          <a:prstGeom prst="rect">
            <a:avLst/>
          </a:prstGeom>
        </p:spPr>
      </p:pic>
      <p:sp>
        <p:nvSpPr>
          <p:cNvPr id="12" name="Tekstvak 11">
            <a:extLst>
              <a:ext uri="{FF2B5EF4-FFF2-40B4-BE49-F238E27FC236}">
                <a16:creationId xmlns:a16="http://schemas.microsoft.com/office/drawing/2014/main" id="{33C8AB66-E802-BF37-C693-7CA76EE2E58D}"/>
              </a:ext>
            </a:extLst>
          </p:cNvPr>
          <p:cNvSpPr txBox="1"/>
          <p:nvPr/>
        </p:nvSpPr>
        <p:spPr>
          <a:xfrm>
            <a:off x="11184899" y="6532382"/>
            <a:ext cx="2270234" cy="261610"/>
          </a:xfrm>
          <a:prstGeom prst="rect">
            <a:avLst/>
          </a:prstGeom>
          <a:noFill/>
        </p:spPr>
        <p:txBody>
          <a:bodyPr wrap="square" rtlCol="0">
            <a:spAutoFit/>
          </a:bodyPr>
          <a:lstStyle/>
          <a:p>
            <a:r>
              <a:rPr lang="nl-NL" sz="1100" dirty="0"/>
              <a:t>Bron: </a:t>
            </a:r>
            <a:r>
              <a:rPr lang="nl-NL" sz="1100" dirty="0" err="1"/>
              <a:t>Freepik</a:t>
            </a:r>
            <a:endParaRPr lang="nl-NL" sz="1100" dirty="0"/>
          </a:p>
        </p:txBody>
      </p:sp>
    </p:spTree>
    <p:extLst>
      <p:ext uri="{BB962C8B-B14F-4D97-AF65-F5344CB8AC3E}">
        <p14:creationId xmlns:p14="http://schemas.microsoft.com/office/powerpoint/2010/main" val="4051550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Afbeelding 48">
            <a:extLst>
              <a:ext uri="{FF2B5EF4-FFF2-40B4-BE49-F238E27FC236}">
                <a16:creationId xmlns:a16="http://schemas.microsoft.com/office/drawing/2014/main" id="{CD58D375-AF35-C280-B245-26688A3A6E4C}"/>
              </a:ext>
            </a:extLst>
          </p:cNvPr>
          <p:cNvPicPr>
            <a:picLocks noChangeAspect="1"/>
          </p:cNvPicPr>
          <p:nvPr/>
        </p:nvPicPr>
        <p:blipFill>
          <a:blip r:embed="rId2"/>
          <a:stretch>
            <a:fillRect/>
          </a:stretch>
        </p:blipFill>
        <p:spPr>
          <a:xfrm>
            <a:off x="0" y="3423317"/>
            <a:ext cx="12192000" cy="3945422"/>
          </a:xfrm>
          <a:prstGeom prst="rect">
            <a:avLst/>
          </a:prstGeom>
        </p:spPr>
      </p:pic>
      <p:sp>
        <p:nvSpPr>
          <p:cNvPr id="2" name="Titel 1">
            <a:extLst>
              <a:ext uri="{FF2B5EF4-FFF2-40B4-BE49-F238E27FC236}">
                <a16:creationId xmlns:a16="http://schemas.microsoft.com/office/drawing/2014/main" id="{87B27C79-C680-4A7F-8DF6-D93FA9B640E9}"/>
              </a:ext>
            </a:extLst>
          </p:cNvPr>
          <p:cNvSpPr>
            <a:spLocks noGrp="1"/>
          </p:cNvSpPr>
          <p:nvPr>
            <p:ph type="ctrTitle"/>
          </p:nvPr>
        </p:nvSpPr>
        <p:spPr/>
        <p:txBody>
          <a:bodyPr/>
          <a:lstStyle/>
          <a:p>
            <a:r>
              <a:rPr lang="en-US" sz="5400" kern="1200" dirty="0" err="1">
                <a:latin typeface="+mj-lt"/>
                <a:ea typeface="+mj-ea"/>
                <a:cs typeface="+mj-cs"/>
              </a:rPr>
              <a:t>Proactieve</a:t>
            </a:r>
            <a:r>
              <a:rPr lang="en-US" sz="5400" kern="1200" dirty="0">
                <a:latin typeface="+mj-lt"/>
                <a:ea typeface="+mj-ea"/>
                <a:cs typeface="+mj-cs"/>
              </a:rPr>
              <a:t> </a:t>
            </a:r>
            <a:r>
              <a:rPr lang="en-US" sz="5400" kern="1200" dirty="0" err="1">
                <a:latin typeface="+mj-lt"/>
                <a:ea typeface="+mj-ea"/>
                <a:cs typeface="+mj-cs"/>
              </a:rPr>
              <a:t>zorgplanning</a:t>
            </a:r>
            <a:r>
              <a:rPr lang="nl-NL" dirty="0"/>
              <a:t>	</a:t>
            </a:r>
          </a:p>
        </p:txBody>
      </p:sp>
      <p:pic>
        <p:nvPicPr>
          <p:cNvPr id="1030" name="Picture 6" descr="Home - UNO Amsterdam">
            <a:extLst>
              <a:ext uri="{FF2B5EF4-FFF2-40B4-BE49-F238E27FC236}">
                <a16:creationId xmlns:a16="http://schemas.microsoft.com/office/drawing/2014/main" id="{CAF9339C-7E65-45FB-53E2-AA133794BBED}"/>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727525" y="5543550"/>
            <a:ext cx="2171700" cy="1314450"/>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a:extLst>
              <a:ext uri="{FF2B5EF4-FFF2-40B4-BE49-F238E27FC236}">
                <a16:creationId xmlns:a16="http://schemas.microsoft.com/office/drawing/2014/main" id="{908D3884-086A-85BF-72D3-D323F5B37F15}"/>
              </a:ext>
            </a:extLst>
          </p:cNvPr>
          <p:cNvSpPr txBox="1"/>
          <p:nvPr/>
        </p:nvSpPr>
        <p:spPr>
          <a:xfrm>
            <a:off x="3720460" y="2370281"/>
            <a:ext cx="6097712" cy="446276"/>
          </a:xfrm>
          <a:prstGeom prst="rect">
            <a:avLst/>
          </a:prstGeom>
          <a:noFill/>
        </p:spPr>
        <p:txBody>
          <a:bodyPr wrap="square">
            <a:spAutoFit/>
          </a:bodyPr>
          <a:lstStyle/>
          <a:p>
            <a:r>
              <a:rPr lang="en-US" sz="2300" dirty="0" err="1">
                <a:solidFill>
                  <a:schemeClr val="bg1"/>
                </a:solidFill>
              </a:rPr>
              <a:t>Lessenserie</a:t>
            </a:r>
            <a:r>
              <a:rPr lang="en-US" sz="2300" dirty="0">
                <a:solidFill>
                  <a:schemeClr val="bg1"/>
                </a:solidFill>
              </a:rPr>
              <a:t> </a:t>
            </a:r>
            <a:r>
              <a:rPr lang="en-US" sz="2300" dirty="0" err="1">
                <a:solidFill>
                  <a:schemeClr val="bg1"/>
                </a:solidFill>
              </a:rPr>
              <a:t>palliatieve</a:t>
            </a:r>
            <a:r>
              <a:rPr lang="en-US" sz="2300" dirty="0">
                <a:solidFill>
                  <a:schemeClr val="bg1"/>
                </a:solidFill>
              </a:rPr>
              <a:t> </a:t>
            </a:r>
            <a:r>
              <a:rPr lang="en-US" sz="2300" dirty="0" err="1">
                <a:solidFill>
                  <a:schemeClr val="bg1"/>
                </a:solidFill>
              </a:rPr>
              <a:t>zorg</a:t>
            </a:r>
            <a:r>
              <a:rPr lang="en-US" sz="2300" dirty="0">
                <a:solidFill>
                  <a:schemeClr val="bg1"/>
                </a:solidFill>
              </a:rPr>
              <a:t>, </a:t>
            </a:r>
            <a:r>
              <a:rPr lang="en-US" sz="2300" dirty="0" err="1">
                <a:solidFill>
                  <a:schemeClr val="bg1"/>
                </a:solidFill>
              </a:rPr>
              <a:t>deel</a:t>
            </a:r>
            <a:r>
              <a:rPr lang="en-US" sz="2300" dirty="0">
                <a:solidFill>
                  <a:schemeClr val="bg1"/>
                </a:solidFill>
              </a:rPr>
              <a:t> 2</a:t>
            </a:r>
          </a:p>
        </p:txBody>
      </p:sp>
    </p:spTree>
    <p:extLst>
      <p:ext uri="{BB962C8B-B14F-4D97-AF65-F5344CB8AC3E}">
        <p14:creationId xmlns:p14="http://schemas.microsoft.com/office/powerpoint/2010/main" val="1724979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F126BB-10A0-501C-25B0-6DDED7D1672B}"/>
              </a:ext>
            </a:extLst>
          </p:cNvPr>
          <p:cNvSpPr>
            <a:spLocks noGrp="1"/>
          </p:cNvSpPr>
          <p:nvPr>
            <p:ph type="title"/>
          </p:nvPr>
        </p:nvSpPr>
        <p:spPr>
          <a:xfrm>
            <a:off x="712978" y="558671"/>
            <a:ext cx="10766044" cy="1325563"/>
          </a:xfrm>
        </p:spPr>
        <p:txBody>
          <a:bodyPr/>
          <a:lstStyle/>
          <a:p>
            <a:r>
              <a:rPr lang="nl-NL" dirty="0"/>
              <a:t>Lesdoelen</a:t>
            </a:r>
          </a:p>
        </p:txBody>
      </p:sp>
      <p:sp>
        <p:nvSpPr>
          <p:cNvPr id="3" name="Tijdelijke aanduiding voor inhoud 2">
            <a:extLst>
              <a:ext uri="{FF2B5EF4-FFF2-40B4-BE49-F238E27FC236}">
                <a16:creationId xmlns:a16="http://schemas.microsoft.com/office/drawing/2014/main" id="{50D487DD-3D1D-4C90-FCD3-5685E737AE88}"/>
              </a:ext>
            </a:extLst>
          </p:cNvPr>
          <p:cNvSpPr>
            <a:spLocks noGrp="1"/>
          </p:cNvSpPr>
          <p:nvPr>
            <p:ph sz="half" idx="2"/>
          </p:nvPr>
        </p:nvSpPr>
        <p:spPr>
          <a:xfrm>
            <a:off x="712978" y="1681747"/>
            <a:ext cx="10428264" cy="3751308"/>
          </a:xfrm>
        </p:spPr>
        <p:txBody>
          <a:bodyPr/>
          <a:lstStyle/>
          <a:p>
            <a:pPr marL="0" indent="0">
              <a:buNone/>
            </a:pPr>
            <a:r>
              <a:rPr lang="nl-NL" dirty="0"/>
              <a:t>Na deze les kun je:</a:t>
            </a:r>
          </a:p>
          <a:p>
            <a:pPr>
              <a:buFont typeface="Trebuchet MS" panose="020B0603020202020204" pitchFamily="34" charset="0"/>
              <a:buChar char="‐"/>
            </a:pPr>
            <a:r>
              <a:rPr lang="nl-NL" dirty="0"/>
              <a:t>een palliatieve zorgbehoefte bij een zorgvrager signaleren;</a:t>
            </a:r>
          </a:p>
          <a:p>
            <a:pPr>
              <a:buFont typeface="Trebuchet MS" panose="020B0603020202020204" pitchFamily="34" charset="0"/>
              <a:buChar char="‐"/>
            </a:pPr>
            <a:r>
              <a:rPr lang="nl-NL" dirty="0"/>
              <a:t>uitleggen wat proactieve zorgplanning is;</a:t>
            </a:r>
          </a:p>
          <a:p>
            <a:pPr>
              <a:buFont typeface="Trebuchet MS" panose="020B0603020202020204" pitchFamily="34" charset="0"/>
              <a:buChar char="‐"/>
            </a:pPr>
            <a:r>
              <a:rPr lang="nl-NL" dirty="0"/>
              <a:t>benoemen uit welke stappen proactieve zorgplanning bestaat; </a:t>
            </a:r>
          </a:p>
          <a:p>
            <a:pPr>
              <a:buFont typeface="Trebuchet MS" panose="020B0603020202020204" pitchFamily="34" charset="0"/>
              <a:buChar char="‐"/>
            </a:pPr>
            <a:r>
              <a:rPr lang="nl-NL" dirty="0"/>
              <a:t>gesprekshulpmiddelen gebruiken om een gesprek over proactieve zorgplanning te voeren;</a:t>
            </a:r>
          </a:p>
          <a:p>
            <a:pPr>
              <a:buFont typeface="Trebuchet MS" panose="020B0603020202020204" pitchFamily="34" charset="0"/>
              <a:buChar char="‐"/>
            </a:pPr>
            <a:r>
              <a:rPr lang="nl-NL" dirty="0"/>
              <a:t>beschrijven hoe en waarom behandelwensen en –grenzen worden vastgelegd;</a:t>
            </a:r>
          </a:p>
          <a:p>
            <a:pPr>
              <a:buFont typeface="Trebuchet MS" panose="020B0603020202020204" pitchFamily="34" charset="0"/>
              <a:buChar char="‐"/>
            </a:pPr>
            <a:r>
              <a:rPr lang="nl-NL" dirty="0"/>
              <a:t>uitleggen waarom het evalueren en herzien van afspraken over proactieve zorgplanning belangrijk is.</a:t>
            </a:r>
          </a:p>
          <a:p>
            <a:pPr>
              <a:buFontTx/>
              <a:buChar char="-"/>
            </a:pPr>
            <a:endParaRPr lang="nl-NL" dirty="0">
              <a:highlight>
                <a:srgbClr val="FFFF00"/>
              </a:highlight>
            </a:endParaRPr>
          </a:p>
          <a:p>
            <a:pPr marL="0" indent="0">
              <a:buNone/>
            </a:pPr>
            <a:endParaRPr lang="nl-NL" dirty="0"/>
          </a:p>
        </p:txBody>
      </p:sp>
    </p:spTree>
    <p:extLst>
      <p:ext uri="{BB962C8B-B14F-4D97-AF65-F5344CB8AC3E}">
        <p14:creationId xmlns:p14="http://schemas.microsoft.com/office/powerpoint/2010/main" val="2688298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999D95-BA44-B495-03AE-16BD187927F3}"/>
              </a:ext>
            </a:extLst>
          </p:cNvPr>
          <p:cNvSpPr>
            <a:spLocks noGrp="1"/>
          </p:cNvSpPr>
          <p:nvPr>
            <p:ph type="title"/>
          </p:nvPr>
        </p:nvSpPr>
        <p:spPr/>
        <p:txBody>
          <a:bodyPr>
            <a:normAutofit fontScale="90000"/>
          </a:bodyPr>
          <a:lstStyle/>
          <a:p>
            <a:r>
              <a:rPr lang="nl-NL" dirty="0"/>
              <a:t>Nabespreken Voorbereidingsopdracht </a:t>
            </a:r>
          </a:p>
        </p:txBody>
      </p:sp>
      <p:sp>
        <p:nvSpPr>
          <p:cNvPr id="3" name="Tijdelijke aanduiding voor inhoud 2">
            <a:extLst>
              <a:ext uri="{FF2B5EF4-FFF2-40B4-BE49-F238E27FC236}">
                <a16:creationId xmlns:a16="http://schemas.microsoft.com/office/drawing/2014/main" id="{2629DA64-CEAB-0F59-D94B-DE7FC4EBE233}"/>
              </a:ext>
            </a:extLst>
          </p:cNvPr>
          <p:cNvSpPr>
            <a:spLocks noGrp="1"/>
          </p:cNvSpPr>
          <p:nvPr>
            <p:ph sz="half" idx="1"/>
          </p:nvPr>
        </p:nvSpPr>
        <p:spPr/>
        <p:txBody>
          <a:bodyPr>
            <a:normAutofit fontScale="92500"/>
          </a:bodyPr>
          <a:lstStyle/>
          <a:p>
            <a:pPr marL="0" indent="0">
              <a:lnSpc>
                <a:spcPct val="110000"/>
              </a:lnSpc>
              <a:buNone/>
            </a:pPr>
            <a:endParaRPr lang="nl-NL" dirty="0"/>
          </a:p>
          <a:p>
            <a:pPr marL="0" indent="0">
              <a:lnSpc>
                <a:spcPct val="110000"/>
              </a:lnSpc>
              <a:buNone/>
            </a:pPr>
            <a:r>
              <a:rPr lang="nl-NL" dirty="0"/>
              <a:t>Palliatieve zorg op jouw afdeling: </a:t>
            </a:r>
          </a:p>
          <a:p>
            <a:pPr marL="342900" indent="-342900">
              <a:lnSpc>
                <a:spcPct val="110000"/>
              </a:lnSpc>
              <a:buFont typeface="Arial" panose="020B0604020202020204" pitchFamily="34" charset="0"/>
              <a:buChar char="•"/>
            </a:pPr>
            <a:r>
              <a:rPr lang="nl-NL" dirty="0"/>
              <a:t>Welke zorgvragers op jouw afdeling zitten mogelijk in de palliatieve fase?</a:t>
            </a:r>
          </a:p>
          <a:p>
            <a:pPr>
              <a:lnSpc>
                <a:spcPct val="110000"/>
              </a:lnSpc>
              <a:buFontTx/>
              <a:buChar char="-"/>
            </a:pPr>
            <a:endParaRPr lang="nl-NL" dirty="0"/>
          </a:p>
          <a:p>
            <a:pPr marL="342900" indent="-342900">
              <a:lnSpc>
                <a:spcPct val="110000"/>
              </a:lnSpc>
              <a:buFont typeface="Arial" panose="020B0604020202020204" pitchFamily="34" charset="0"/>
              <a:buChar char="•"/>
            </a:pPr>
            <a:r>
              <a:rPr lang="nl-NL" dirty="0"/>
              <a:t>Leg uit waarom je denkt dat denkt.</a:t>
            </a:r>
          </a:p>
          <a:p>
            <a:pPr>
              <a:lnSpc>
                <a:spcPct val="110000"/>
              </a:lnSpc>
            </a:pPr>
            <a:endParaRPr lang="nl-NL" dirty="0"/>
          </a:p>
          <a:p>
            <a:pPr marL="342900" indent="-342900">
              <a:lnSpc>
                <a:spcPct val="110000"/>
              </a:lnSpc>
              <a:buFont typeface="Arial" panose="020B0604020202020204" pitchFamily="34" charset="0"/>
              <a:buChar char="•"/>
            </a:pPr>
            <a:r>
              <a:rPr lang="nl-NL" dirty="0"/>
              <a:t>Bespreek de opdracht na in twee- of drietallen</a:t>
            </a:r>
          </a:p>
          <a:p>
            <a:pPr marL="0" indent="0">
              <a:lnSpc>
                <a:spcPct val="110000"/>
              </a:lnSpc>
              <a:buNone/>
            </a:pPr>
            <a:endParaRPr lang="nl-NL" sz="1700" b="1" dirty="0"/>
          </a:p>
        </p:txBody>
      </p:sp>
      <p:pic>
        <p:nvPicPr>
          <p:cNvPr id="4" name="Afbeelding 3" descr="Afbeelding met clipart, logo, Graphics, symbool&#10;&#10;Door AI gegenereerde inhoud is mogelijk onjuist.">
            <a:extLst>
              <a:ext uri="{FF2B5EF4-FFF2-40B4-BE49-F238E27FC236}">
                <a16:creationId xmlns:a16="http://schemas.microsoft.com/office/drawing/2014/main" id="{6169CDB4-6EC0-25E1-9AF6-33E92568F21B}"/>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792299" y="729149"/>
            <a:ext cx="5399701" cy="5399701"/>
          </a:xfrm>
          <a:prstGeom prst="rect">
            <a:avLst/>
          </a:prstGeom>
        </p:spPr>
      </p:pic>
      <p:sp>
        <p:nvSpPr>
          <p:cNvPr id="5" name="Tekstvak 4">
            <a:extLst>
              <a:ext uri="{FF2B5EF4-FFF2-40B4-BE49-F238E27FC236}">
                <a16:creationId xmlns:a16="http://schemas.microsoft.com/office/drawing/2014/main" id="{9C5461EA-AEEA-CEB3-82C8-F7A8A1933F22}"/>
              </a:ext>
            </a:extLst>
          </p:cNvPr>
          <p:cNvSpPr txBox="1"/>
          <p:nvPr/>
        </p:nvSpPr>
        <p:spPr>
          <a:xfrm>
            <a:off x="11056883" y="6596390"/>
            <a:ext cx="2270234" cy="261610"/>
          </a:xfrm>
          <a:prstGeom prst="rect">
            <a:avLst/>
          </a:prstGeom>
          <a:noFill/>
        </p:spPr>
        <p:txBody>
          <a:bodyPr wrap="square" rtlCol="0">
            <a:spAutoFit/>
          </a:bodyPr>
          <a:lstStyle/>
          <a:p>
            <a:r>
              <a:rPr lang="nl-NL" sz="1100" dirty="0"/>
              <a:t>Bron: </a:t>
            </a:r>
            <a:r>
              <a:rPr lang="nl-NL" sz="1100" dirty="0" err="1"/>
              <a:t>Freepik</a:t>
            </a:r>
            <a:endParaRPr lang="nl-NL" sz="1100" dirty="0"/>
          </a:p>
        </p:txBody>
      </p:sp>
    </p:spTree>
    <p:extLst>
      <p:ext uri="{BB962C8B-B14F-4D97-AF65-F5344CB8AC3E}">
        <p14:creationId xmlns:p14="http://schemas.microsoft.com/office/powerpoint/2010/main" val="3161314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95D6BFE4-DDA1-3E9B-687C-FAC716B748D6}"/>
              </a:ext>
            </a:extLst>
          </p:cNvPr>
          <p:cNvPicPr>
            <a:picLocks noChangeAspect="1"/>
          </p:cNvPicPr>
          <p:nvPr/>
        </p:nvPicPr>
        <p:blipFill>
          <a:blip r:embed="rId3"/>
          <a:stretch>
            <a:fillRect/>
          </a:stretch>
        </p:blipFill>
        <p:spPr>
          <a:xfrm>
            <a:off x="3733800" y="200179"/>
            <a:ext cx="4724400" cy="6248400"/>
          </a:xfrm>
          <a:prstGeom prst="rect">
            <a:avLst/>
          </a:prstGeom>
        </p:spPr>
      </p:pic>
      <p:sp>
        <p:nvSpPr>
          <p:cNvPr id="2" name="Tekstvak 1">
            <a:extLst>
              <a:ext uri="{FF2B5EF4-FFF2-40B4-BE49-F238E27FC236}">
                <a16:creationId xmlns:a16="http://schemas.microsoft.com/office/drawing/2014/main" id="{3BD1FA3F-1875-BF3B-ABFB-EE18C2430428}"/>
              </a:ext>
            </a:extLst>
          </p:cNvPr>
          <p:cNvSpPr txBox="1"/>
          <p:nvPr/>
        </p:nvSpPr>
        <p:spPr>
          <a:xfrm>
            <a:off x="2757923" y="6496358"/>
            <a:ext cx="8035263" cy="307777"/>
          </a:xfrm>
          <a:prstGeom prst="rect">
            <a:avLst/>
          </a:prstGeom>
          <a:noFill/>
        </p:spPr>
        <p:txBody>
          <a:bodyPr wrap="square" rtlCol="0">
            <a:spAutoFit/>
          </a:bodyPr>
          <a:lstStyle/>
          <a:p>
            <a:r>
              <a:rPr lang="nl-NL" sz="1400" dirty="0"/>
              <a:t>Bron: </a:t>
            </a:r>
            <a:r>
              <a:rPr lang="nl-NL" sz="1400" dirty="0" err="1"/>
              <a:t>Carend</a:t>
            </a:r>
            <a:r>
              <a:rPr lang="nl-NL" sz="1400" dirty="0"/>
              <a:t>. </a:t>
            </a:r>
            <a:r>
              <a:rPr lang="nl-NL" sz="1400" dirty="0">
                <a:hlinkClick r:id="rId4"/>
              </a:rPr>
              <a:t>https://www.carend.nl/artikel/nieuwe-carend-infographic-proactieve-zorg</a:t>
            </a:r>
            <a:endParaRPr lang="nl-NL" sz="1400" dirty="0"/>
          </a:p>
        </p:txBody>
      </p:sp>
    </p:spTree>
    <p:extLst>
      <p:ext uri="{BB962C8B-B14F-4D97-AF65-F5344CB8AC3E}">
        <p14:creationId xmlns:p14="http://schemas.microsoft.com/office/powerpoint/2010/main" val="23200187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3ED872-F94A-C650-E971-CBD3431B630B}"/>
              </a:ext>
            </a:extLst>
          </p:cNvPr>
          <p:cNvSpPr>
            <a:spLocks noGrp="1"/>
          </p:cNvSpPr>
          <p:nvPr>
            <p:ph type="title"/>
          </p:nvPr>
        </p:nvSpPr>
        <p:spPr>
          <a:xfrm>
            <a:off x="544403" y="791867"/>
            <a:ext cx="10515600" cy="1325563"/>
          </a:xfrm>
        </p:spPr>
        <p:txBody>
          <a:bodyPr>
            <a:normAutofit/>
          </a:bodyPr>
          <a:lstStyle/>
          <a:p>
            <a:r>
              <a:rPr lang="nl-NL" sz="4000" dirty="0">
                <a:solidFill>
                  <a:srgbClr val="009CB4"/>
                </a:solidFill>
              </a:rPr>
              <a:t>Definitieve Proactieve zorgplanning</a:t>
            </a:r>
          </a:p>
        </p:txBody>
      </p:sp>
      <p:pic>
        <p:nvPicPr>
          <p:cNvPr id="4" name="Tijdelijke aanduiding voor inhoud 3" descr="Afbeelding met cirkel, schermopname, Graphics, clipart&#10;&#10;Door AI gegenereerde inhoud is mogelijk onjuist.">
            <a:extLst>
              <a:ext uri="{FF2B5EF4-FFF2-40B4-BE49-F238E27FC236}">
                <a16:creationId xmlns:a16="http://schemas.microsoft.com/office/drawing/2014/main" id="{DECE866D-2A5C-89C3-3E6F-753EF8F5AEF0}"/>
              </a:ext>
            </a:extLst>
          </p:cNvPr>
          <p:cNvPicPr>
            <a:picLocks noGrp="1" noChangeAspect="1"/>
          </p:cNvPicPr>
          <p:nvPr>
            <p:ph idx="1"/>
          </p:nvPr>
        </p:nvPicPr>
        <p:blipFill>
          <a:blip r:embed="rId3"/>
          <a:stretch>
            <a:fillRect/>
          </a:stretch>
        </p:blipFill>
        <p:spPr/>
      </p:pic>
      <p:sp>
        <p:nvSpPr>
          <p:cNvPr id="7" name="Tekstvak 6">
            <a:extLst>
              <a:ext uri="{FF2B5EF4-FFF2-40B4-BE49-F238E27FC236}">
                <a16:creationId xmlns:a16="http://schemas.microsoft.com/office/drawing/2014/main" id="{DF8F560D-5CE4-E53E-F092-21946BA591E5}"/>
              </a:ext>
            </a:extLst>
          </p:cNvPr>
          <p:cNvSpPr txBox="1"/>
          <p:nvPr/>
        </p:nvSpPr>
        <p:spPr>
          <a:xfrm>
            <a:off x="544403" y="2157371"/>
            <a:ext cx="10717155" cy="3062377"/>
          </a:xfrm>
          <a:prstGeom prst="rect">
            <a:avLst/>
          </a:prstGeom>
          <a:noFill/>
        </p:spPr>
        <p:txBody>
          <a:bodyPr wrap="square" rtlCol="0">
            <a:spAutoFit/>
          </a:bodyPr>
          <a:lstStyle/>
          <a:p>
            <a:pPr marL="0" indent="0" algn="l">
              <a:buNone/>
            </a:pPr>
            <a:r>
              <a:rPr lang="nl-NL" sz="2300" b="0" i="0" dirty="0">
                <a:solidFill>
                  <a:srgbClr val="006D8C"/>
                </a:solidFill>
                <a:effectLst/>
                <a:latin typeface="+mj-lt"/>
              </a:rPr>
              <a:t>Proactieve zorgplanning is het proces van in gesprek gaan, vooruit denken, plannen en organiseren van gewenste passende zorg (in de palliatieve fase). Dit omvat zowel de fysieke, de psychische, de sociale als de zingevingsdimensie. Met gezamenlijke besluitvorming als leidraad is proactieve zorgplanning een continu en dynamisch proces van gesprekken over huidige en toekomstige levensdoelen en keuzes en welke zorg daar nu en in de toekomst bij past.</a:t>
            </a:r>
          </a:p>
          <a:p>
            <a:pPr marL="0" indent="0" algn="l">
              <a:buNone/>
            </a:pPr>
            <a:endParaRPr lang="nl-NL" sz="2300" dirty="0">
              <a:solidFill>
                <a:srgbClr val="006D8C"/>
              </a:solidFill>
              <a:latin typeface="+mj-lt"/>
            </a:endParaRPr>
          </a:p>
          <a:p>
            <a:pPr marL="0" indent="0">
              <a:buNone/>
            </a:pPr>
            <a:r>
              <a:rPr lang="nl-NL" sz="1400" b="0" i="0" dirty="0">
                <a:solidFill>
                  <a:srgbClr val="414154"/>
                </a:solidFill>
                <a:effectLst/>
                <a:latin typeface="+mj-lt"/>
              </a:rPr>
              <a:t>Bron: Integraal Kankercentrum Nederland (IKNL)/</a:t>
            </a:r>
            <a:r>
              <a:rPr lang="nl-NL" sz="1400" b="0" i="0" dirty="0" err="1">
                <a:solidFill>
                  <a:srgbClr val="414154"/>
                </a:solidFill>
                <a:effectLst/>
                <a:latin typeface="+mj-lt"/>
              </a:rPr>
              <a:t>Palliactief</a:t>
            </a:r>
            <a:r>
              <a:rPr lang="nl-NL" sz="1400" b="0" i="0" dirty="0">
                <a:solidFill>
                  <a:srgbClr val="414154"/>
                </a:solidFill>
                <a:effectLst/>
                <a:latin typeface="+mj-lt"/>
              </a:rPr>
              <a:t>. Kwaliteitskader palliatieve zorg Nederland. 2017. P.83.</a:t>
            </a:r>
          </a:p>
          <a:p>
            <a:pPr marL="0" indent="0">
              <a:buNone/>
            </a:pPr>
            <a:r>
              <a:rPr lang="nl-NL" b="0" i="0" dirty="0">
                <a:solidFill>
                  <a:srgbClr val="414154"/>
                </a:solidFill>
                <a:effectLst/>
                <a:latin typeface="+mj-lt"/>
              </a:rPr>
              <a:t> </a:t>
            </a:r>
            <a:endParaRPr lang="nl-NL" dirty="0">
              <a:latin typeface="+mj-lt"/>
            </a:endParaRPr>
          </a:p>
        </p:txBody>
      </p:sp>
      <p:pic>
        <p:nvPicPr>
          <p:cNvPr id="8" name="Afbeelding 7" descr="Afbeelding met cirkel, schermopname, Graphics, clipart&#10;&#10;Door AI gegenereerde inhoud is mogelijk onjuist.">
            <a:extLst>
              <a:ext uri="{FF2B5EF4-FFF2-40B4-BE49-F238E27FC236}">
                <a16:creationId xmlns:a16="http://schemas.microsoft.com/office/drawing/2014/main" id="{420A51B7-5989-96DA-9D8E-3340FCCA7F3F}"/>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9733548" y="327690"/>
            <a:ext cx="2153654" cy="2153654"/>
          </a:xfrm>
          <a:prstGeom prst="rect">
            <a:avLst/>
          </a:prstGeom>
        </p:spPr>
      </p:pic>
    </p:spTree>
    <p:extLst>
      <p:ext uri="{BB962C8B-B14F-4D97-AF65-F5344CB8AC3E}">
        <p14:creationId xmlns:p14="http://schemas.microsoft.com/office/powerpoint/2010/main" val="1308795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3ED872-F94A-C650-E971-CBD3431B630B}"/>
              </a:ext>
            </a:extLst>
          </p:cNvPr>
          <p:cNvSpPr>
            <a:spLocks noGrp="1"/>
          </p:cNvSpPr>
          <p:nvPr>
            <p:ph type="title"/>
          </p:nvPr>
        </p:nvSpPr>
        <p:spPr>
          <a:xfrm>
            <a:off x="640655" y="402245"/>
            <a:ext cx="10515600" cy="1325563"/>
          </a:xfrm>
        </p:spPr>
        <p:txBody>
          <a:bodyPr/>
          <a:lstStyle/>
          <a:p>
            <a:r>
              <a:rPr lang="nl-NL" dirty="0">
                <a:solidFill>
                  <a:srgbClr val="009CB4"/>
                </a:solidFill>
              </a:rPr>
              <a:t>Proactieve zorgplanning</a:t>
            </a:r>
          </a:p>
        </p:txBody>
      </p:sp>
      <p:graphicFrame>
        <p:nvGraphicFramePr>
          <p:cNvPr id="5" name="Tijdelijke aanduiding voor inhoud 2">
            <a:extLst>
              <a:ext uri="{FF2B5EF4-FFF2-40B4-BE49-F238E27FC236}">
                <a16:creationId xmlns:a16="http://schemas.microsoft.com/office/drawing/2014/main" id="{F20A9F16-1527-C921-CDB3-7452EDF19A2E}"/>
              </a:ext>
            </a:extLst>
          </p:cNvPr>
          <p:cNvGraphicFramePr>
            <a:graphicFrameLocks noGrp="1"/>
          </p:cNvGraphicFramePr>
          <p:nvPr>
            <p:ph idx="1"/>
            <p:extLst>
              <p:ext uri="{D42A27DB-BD31-4B8C-83A1-F6EECF244321}">
                <p14:modId xmlns:p14="http://schemas.microsoft.com/office/powerpoint/2010/main" val="845504787"/>
              </p:ext>
            </p:extLst>
          </p:nvPr>
        </p:nvGraphicFramePr>
        <p:xfrm>
          <a:off x="337043" y="1552074"/>
          <a:ext cx="10819212" cy="48942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kstvak 2">
            <a:extLst>
              <a:ext uri="{FF2B5EF4-FFF2-40B4-BE49-F238E27FC236}">
                <a16:creationId xmlns:a16="http://schemas.microsoft.com/office/drawing/2014/main" id="{79BF838A-EC4C-0A47-88C0-9F19102E079D}"/>
              </a:ext>
            </a:extLst>
          </p:cNvPr>
          <p:cNvSpPr txBox="1"/>
          <p:nvPr/>
        </p:nvSpPr>
        <p:spPr>
          <a:xfrm>
            <a:off x="7363485" y="6581001"/>
            <a:ext cx="5412260" cy="553998"/>
          </a:xfrm>
          <a:prstGeom prst="rect">
            <a:avLst/>
          </a:prstGeom>
          <a:noFill/>
        </p:spPr>
        <p:txBody>
          <a:bodyPr wrap="square" rtlCol="0">
            <a:spAutoFit/>
          </a:bodyPr>
          <a:lstStyle/>
          <a:p>
            <a:r>
              <a:rPr lang="nl-NL" sz="1200" dirty="0"/>
              <a:t>Kwaliteitskader palliatieve zorg Nederland. IKNL/</a:t>
            </a:r>
            <a:r>
              <a:rPr lang="nl-NL" sz="1200" dirty="0" err="1"/>
              <a:t>Palliactief</a:t>
            </a:r>
            <a:r>
              <a:rPr lang="nl-NL" sz="1200" dirty="0"/>
              <a:t>; 2017.</a:t>
            </a:r>
            <a:endParaRPr lang="nl-NL" sz="1200" dirty="0">
              <a:cs typeface="Arial"/>
            </a:endParaRPr>
          </a:p>
          <a:p>
            <a:endParaRPr lang="nl-NL" dirty="0"/>
          </a:p>
        </p:txBody>
      </p:sp>
    </p:spTree>
    <p:extLst>
      <p:ext uri="{BB962C8B-B14F-4D97-AF65-F5344CB8AC3E}">
        <p14:creationId xmlns:p14="http://schemas.microsoft.com/office/powerpoint/2010/main" val="3128315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en rode speld op een kalenderdatum">
            <a:extLst>
              <a:ext uri="{FF2B5EF4-FFF2-40B4-BE49-F238E27FC236}">
                <a16:creationId xmlns:a16="http://schemas.microsoft.com/office/drawing/2014/main" id="{0E7FD143-B980-BB75-526C-DC04134E1721}"/>
              </a:ext>
            </a:extLst>
          </p:cNvPr>
          <p:cNvPicPr>
            <a:picLocks noChangeAspect="1"/>
          </p:cNvPicPr>
          <p:nvPr/>
        </p:nvPicPr>
        <p:blipFill>
          <a:blip r:embed="rId3"/>
          <a:srcRect l="22893" r="-2" b="-2"/>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el 1">
            <a:extLst>
              <a:ext uri="{FF2B5EF4-FFF2-40B4-BE49-F238E27FC236}">
                <a16:creationId xmlns:a16="http://schemas.microsoft.com/office/drawing/2014/main" id="{3C236F4E-59F6-49C8-99FE-D633429FE60B}"/>
              </a:ext>
            </a:extLst>
          </p:cNvPr>
          <p:cNvSpPr>
            <a:spLocks noGrp="1"/>
          </p:cNvSpPr>
          <p:nvPr>
            <p:ph type="title"/>
          </p:nvPr>
        </p:nvSpPr>
        <p:spPr>
          <a:xfrm>
            <a:off x="677333" y="609600"/>
            <a:ext cx="6481456" cy="1320800"/>
          </a:xfrm>
        </p:spPr>
        <p:txBody>
          <a:bodyPr vert="horz" lIns="91440" tIns="45720" rIns="91440" bIns="45720" rtlCol="0" anchor="t">
            <a:normAutofit/>
          </a:bodyPr>
          <a:lstStyle/>
          <a:p>
            <a:pPr>
              <a:lnSpc>
                <a:spcPct val="90000"/>
              </a:lnSpc>
            </a:pPr>
            <a:r>
              <a:rPr lang="en-US" dirty="0" err="1"/>
              <a:t>Proces</a:t>
            </a:r>
            <a:r>
              <a:rPr lang="en-US" dirty="0"/>
              <a:t> van </a:t>
            </a:r>
            <a:r>
              <a:rPr lang="en-US" dirty="0" err="1"/>
              <a:t>proactieve</a:t>
            </a:r>
            <a:r>
              <a:rPr lang="en-US" dirty="0"/>
              <a:t> </a:t>
            </a:r>
            <a:r>
              <a:rPr lang="en-US" dirty="0" err="1"/>
              <a:t>zorgplanning</a:t>
            </a:r>
            <a:endParaRPr lang="en-US" dirty="0"/>
          </a:p>
        </p:txBody>
      </p:sp>
      <p:sp>
        <p:nvSpPr>
          <p:cNvPr id="5" name="Tijdelijke aanduiding voor inhoud 2">
            <a:extLst>
              <a:ext uri="{FF2B5EF4-FFF2-40B4-BE49-F238E27FC236}">
                <a16:creationId xmlns:a16="http://schemas.microsoft.com/office/drawing/2014/main" id="{F78D50B2-A76C-86D7-0980-BCDE1F6F3DD8}"/>
              </a:ext>
            </a:extLst>
          </p:cNvPr>
          <p:cNvSpPr txBox="1">
            <a:spLocks/>
          </p:cNvSpPr>
          <p:nvPr/>
        </p:nvSpPr>
        <p:spPr>
          <a:xfrm>
            <a:off x="677333" y="1835736"/>
            <a:ext cx="5302362" cy="3880773"/>
          </a:xfrm>
          <a:prstGeom prst="rect">
            <a:avLst/>
          </a:prstGeom>
        </p:spPr>
        <p:txBody>
          <a:bodyPr vert="horz" lIns="91440" tIns="45720" rIns="91440" bIns="45720" rtlCol="0">
            <a:normAutofit/>
          </a:bodyPr>
          <a:lstStyle>
            <a:lvl1pPr marL="0" indent="0" algn="l" defTabSz="1080181" rtl="0" eaLnBrk="1" latinLnBrk="0" hangingPunct="1">
              <a:lnSpc>
                <a:spcPct val="125000"/>
              </a:lnSpc>
              <a:spcBef>
                <a:spcPts val="0"/>
              </a:spcBef>
              <a:buFont typeface="Arial" panose="020B0604020202020204" pitchFamily="34" charset="0"/>
              <a:buNone/>
              <a:defRPr sz="2717" kern="1200">
                <a:solidFill>
                  <a:schemeClr val="tx1"/>
                </a:solidFill>
                <a:latin typeface="+mn-lt"/>
                <a:ea typeface="+mn-ea"/>
                <a:cs typeface="+mn-cs"/>
              </a:defRPr>
            </a:lvl1pPr>
            <a:lvl2pPr marL="540090" indent="0" algn="l" defTabSz="1080181" rtl="0" eaLnBrk="1" latinLnBrk="0" hangingPunct="1">
              <a:lnSpc>
                <a:spcPct val="90000"/>
              </a:lnSpc>
              <a:spcBef>
                <a:spcPts val="591"/>
              </a:spcBef>
              <a:buFont typeface="Arial" panose="020B0604020202020204" pitchFamily="34" charset="0"/>
              <a:buNone/>
              <a:defRPr sz="2835" kern="1200">
                <a:solidFill>
                  <a:schemeClr val="tx1"/>
                </a:solidFill>
                <a:latin typeface="+mn-lt"/>
                <a:ea typeface="+mn-ea"/>
                <a:cs typeface="+mn-cs"/>
              </a:defRPr>
            </a:lvl2pPr>
            <a:lvl3pPr marL="1080181" indent="0" algn="l" defTabSz="1080181" rtl="0" eaLnBrk="1" latinLnBrk="0" hangingPunct="1">
              <a:lnSpc>
                <a:spcPct val="90000"/>
              </a:lnSpc>
              <a:spcBef>
                <a:spcPts val="591"/>
              </a:spcBef>
              <a:buFont typeface="Arial" panose="020B0604020202020204" pitchFamily="34" charset="0"/>
              <a:buNone/>
              <a:defRPr sz="2363" kern="1200">
                <a:solidFill>
                  <a:schemeClr val="tx1"/>
                </a:solidFill>
                <a:latin typeface="+mn-lt"/>
                <a:ea typeface="+mn-ea"/>
                <a:cs typeface="+mn-cs"/>
              </a:defRPr>
            </a:lvl3pPr>
            <a:lvl4pPr marL="1620271" indent="0" algn="l" defTabSz="1080181" rtl="0" eaLnBrk="1" latinLnBrk="0" hangingPunct="1">
              <a:lnSpc>
                <a:spcPct val="90000"/>
              </a:lnSpc>
              <a:spcBef>
                <a:spcPts val="591"/>
              </a:spcBef>
              <a:buFont typeface="Arial" panose="020B0604020202020204" pitchFamily="34" charset="0"/>
              <a:buNone/>
              <a:defRPr sz="2126" kern="1200">
                <a:solidFill>
                  <a:schemeClr val="tx1"/>
                </a:solidFill>
                <a:latin typeface="+mn-lt"/>
                <a:ea typeface="+mn-ea"/>
                <a:cs typeface="+mn-cs"/>
              </a:defRPr>
            </a:lvl4pPr>
            <a:lvl5pPr marL="2160361" indent="0" algn="l" defTabSz="1080181" rtl="0" eaLnBrk="1" latinLnBrk="0" hangingPunct="1">
              <a:lnSpc>
                <a:spcPct val="90000"/>
              </a:lnSpc>
              <a:spcBef>
                <a:spcPts val="591"/>
              </a:spcBef>
              <a:buFont typeface="Arial" panose="020B0604020202020204" pitchFamily="34" charset="0"/>
              <a:buNone/>
              <a:defRPr sz="2126" kern="1200">
                <a:solidFill>
                  <a:schemeClr val="tx1"/>
                </a:solidFill>
                <a:latin typeface="+mn-lt"/>
                <a:ea typeface="+mn-ea"/>
                <a:cs typeface="+mn-cs"/>
              </a:defRPr>
            </a:lvl5pPr>
            <a:lvl6pPr marL="2970497" indent="-270045" algn="l" defTabSz="1080181" rtl="0" eaLnBrk="1" latinLnBrk="0" hangingPunct="1">
              <a:lnSpc>
                <a:spcPct val="90000"/>
              </a:lnSpc>
              <a:spcBef>
                <a:spcPts val="591"/>
              </a:spcBef>
              <a:buFont typeface="Arial" panose="020B0604020202020204" pitchFamily="34" charset="0"/>
              <a:buChar char="•"/>
              <a:defRPr sz="2126" kern="1200">
                <a:solidFill>
                  <a:schemeClr val="tx1"/>
                </a:solidFill>
                <a:latin typeface="+mn-lt"/>
                <a:ea typeface="+mn-ea"/>
                <a:cs typeface="+mn-cs"/>
              </a:defRPr>
            </a:lvl6pPr>
            <a:lvl7pPr marL="3510587" indent="-270045" algn="l" defTabSz="1080181" rtl="0" eaLnBrk="1" latinLnBrk="0" hangingPunct="1">
              <a:lnSpc>
                <a:spcPct val="90000"/>
              </a:lnSpc>
              <a:spcBef>
                <a:spcPts val="591"/>
              </a:spcBef>
              <a:buFont typeface="Arial" panose="020B0604020202020204" pitchFamily="34" charset="0"/>
              <a:buChar char="•"/>
              <a:defRPr sz="2126" kern="1200">
                <a:solidFill>
                  <a:schemeClr val="tx1"/>
                </a:solidFill>
                <a:latin typeface="+mn-lt"/>
                <a:ea typeface="+mn-ea"/>
                <a:cs typeface="+mn-cs"/>
              </a:defRPr>
            </a:lvl7pPr>
            <a:lvl8pPr marL="4050678" indent="-270045" algn="l" defTabSz="1080181" rtl="0" eaLnBrk="1" latinLnBrk="0" hangingPunct="1">
              <a:lnSpc>
                <a:spcPct val="90000"/>
              </a:lnSpc>
              <a:spcBef>
                <a:spcPts val="591"/>
              </a:spcBef>
              <a:buFont typeface="Arial" panose="020B0604020202020204" pitchFamily="34" charset="0"/>
              <a:buChar char="•"/>
              <a:defRPr sz="2126" kern="1200">
                <a:solidFill>
                  <a:schemeClr val="tx1"/>
                </a:solidFill>
                <a:latin typeface="+mn-lt"/>
                <a:ea typeface="+mn-ea"/>
                <a:cs typeface="+mn-cs"/>
              </a:defRPr>
            </a:lvl8pPr>
            <a:lvl9pPr marL="4590768" indent="-270045" algn="l" defTabSz="1080181" rtl="0" eaLnBrk="1" latinLnBrk="0" hangingPunct="1">
              <a:lnSpc>
                <a:spcPct val="90000"/>
              </a:lnSpc>
              <a:spcBef>
                <a:spcPts val="591"/>
              </a:spcBef>
              <a:buFont typeface="Arial" panose="020B0604020202020204" pitchFamily="34" charset="0"/>
              <a:buChar char="•"/>
              <a:defRPr sz="2126" kern="1200">
                <a:solidFill>
                  <a:schemeClr val="tx1"/>
                </a:solidFill>
                <a:latin typeface="+mn-lt"/>
                <a:ea typeface="+mn-ea"/>
                <a:cs typeface="+mn-cs"/>
              </a:defRPr>
            </a:lvl9pPr>
          </a:lstStyle>
          <a:p>
            <a:pPr defTabSz="457200">
              <a:lnSpc>
                <a:spcPct val="115000"/>
              </a:lnSpc>
              <a:spcBef>
                <a:spcPts val="1000"/>
              </a:spcBef>
              <a:buClr>
                <a:schemeClr val="accent1"/>
              </a:buClr>
              <a:buSzPct val="80000"/>
              <a:buFont typeface="Wingdings 3" charset="2"/>
              <a:buChar char=""/>
            </a:pPr>
            <a:endParaRPr lang="en-US" sz="2100" dirty="0">
              <a:solidFill>
                <a:schemeClr val="tx1">
                  <a:lumMod val="75000"/>
                  <a:lumOff val="25000"/>
                </a:schemeClr>
              </a:solidFill>
            </a:endParaRPr>
          </a:p>
          <a:p>
            <a:pPr defTabSz="457200">
              <a:lnSpc>
                <a:spcPct val="115000"/>
              </a:lnSpc>
              <a:spcBef>
                <a:spcPts val="1000"/>
              </a:spcBef>
              <a:buClr>
                <a:srgbClr val="009CB4"/>
              </a:buClr>
              <a:buSzPct val="80000"/>
              <a:buFont typeface="Wingdings 3" charset="2"/>
              <a:buChar char=""/>
            </a:pPr>
            <a:r>
              <a:rPr lang="en-US" sz="2300" b="1" dirty="0">
                <a:solidFill>
                  <a:schemeClr val="tx1">
                    <a:lumMod val="75000"/>
                    <a:lumOff val="25000"/>
                  </a:schemeClr>
                </a:solidFill>
              </a:rPr>
              <a:t>1. </a:t>
            </a:r>
            <a:r>
              <a:rPr lang="en-US" sz="2300" b="1" dirty="0" err="1">
                <a:solidFill>
                  <a:schemeClr val="tx1">
                    <a:lumMod val="75000"/>
                    <a:lumOff val="25000"/>
                  </a:schemeClr>
                </a:solidFill>
              </a:rPr>
              <a:t>Signaleren</a:t>
            </a:r>
            <a:r>
              <a:rPr lang="en-US" sz="2300" b="1" dirty="0">
                <a:solidFill>
                  <a:schemeClr val="tx1">
                    <a:lumMod val="75000"/>
                    <a:lumOff val="25000"/>
                  </a:schemeClr>
                </a:solidFill>
              </a:rPr>
              <a:t> (</a:t>
            </a:r>
            <a:r>
              <a:rPr lang="en-US" sz="2300" b="1" dirty="0" err="1">
                <a:solidFill>
                  <a:schemeClr val="tx1">
                    <a:lumMod val="75000"/>
                    <a:lumOff val="25000"/>
                  </a:schemeClr>
                </a:solidFill>
              </a:rPr>
              <a:t>markeren</a:t>
            </a:r>
            <a:r>
              <a:rPr lang="en-US" sz="2300" b="1" dirty="0">
                <a:solidFill>
                  <a:schemeClr val="tx1">
                    <a:lumMod val="75000"/>
                    <a:lumOff val="25000"/>
                  </a:schemeClr>
                </a:solidFill>
              </a:rPr>
              <a:t>)</a:t>
            </a:r>
          </a:p>
          <a:p>
            <a:pPr defTabSz="457200">
              <a:lnSpc>
                <a:spcPct val="115000"/>
              </a:lnSpc>
              <a:spcBef>
                <a:spcPts val="1000"/>
              </a:spcBef>
              <a:buClr>
                <a:srgbClr val="009CB4"/>
              </a:buClr>
              <a:buSzPct val="80000"/>
              <a:buFont typeface="Wingdings 3" charset="2"/>
              <a:buChar char=""/>
            </a:pPr>
            <a:r>
              <a:rPr lang="en-US" sz="2300" dirty="0">
                <a:solidFill>
                  <a:schemeClr val="tx1">
                    <a:lumMod val="75000"/>
                    <a:lumOff val="25000"/>
                  </a:schemeClr>
                </a:solidFill>
              </a:rPr>
              <a:t>2. </a:t>
            </a:r>
            <a:r>
              <a:rPr lang="en-US" sz="2300" dirty="0" err="1">
                <a:solidFill>
                  <a:schemeClr val="tx1">
                    <a:lumMod val="75000"/>
                    <a:lumOff val="25000"/>
                  </a:schemeClr>
                </a:solidFill>
              </a:rPr>
              <a:t>Eerste</a:t>
            </a:r>
            <a:r>
              <a:rPr lang="en-US" sz="2300" dirty="0">
                <a:solidFill>
                  <a:schemeClr val="tx1">
                    <a:lumMod val="75000"/>
                    <a:lumOff val="25000"/>
                  </a:schemeClr>
                </a:solidFill>
              </a:rPr>
              <a:t> </a:t>
            </a:r>
            <a:r>
              <a:rPr lang="en-US" sz="2300" dirty="0" err="1">
                <a:solidFill>
                  <a:schemeClr val="tx1">
                    <a:lumMod val="75000"/>
                    <a:lumOff val="25000"/>
                  </a:schemeClr>
                </a:solidFill>
              </a:rPr>
              <a:t>gesprek</a:t>
            </a:r>
            <a:r>
              <a:rPr lang="en-US" sz="2300" dirty="0">
                <a:solidFill>
                  <a:schemeClr val="tx1">
                    <a:lumMod val="75000"/>
                    <a:lumOff val="25000"/>
                  </a:schemeClr>
                </a:solidFill>
              </a:rPr>
              <a:t> </a:t>
            </a:r>
            <a:r>
              <a:rPr lang="en-US" sz="2300" dirty="0" err="1">
                <a:solidFill>
                  <a:schemeClr val="tx1">
                    <a:lumMod val="75000"/>
                    <a:lumOff val="25000"/>
                  </a:schemeClr>
                </a:solidFill>
              </a:rPr>
              <a:t>proactieve</a:t>
            </a:r>
            <a:endParaRPr lang="en-US" sz="2300" dirty="0">
              <a:solidFill>
                <a:schemeClr val="tx1">
                  <a:lumMod val="75000"/>
                  <a:lumOff val="25000"/>
                </a:schemeClr>
              </a:solidFill>
            </a:endParaRPr>
          </a:p>
          <a:p>
            <a:pPr defTabSz="457200">
              <a:lnSpc>
                <a:spcPct val="115000"/>
              </a:lnSpc>
              <a:spcBef>
                <a:spcPts val="1000"/>
              </a:spcBef>
              <a:buClr>
                <a:schemeClr val="accent1"/>
              </a:buClr>
              <a:buSzPct val="80000"/>
            </a:pPr>
            <a:r>
              <a:rPr lang="en-US" sz="2300" dirty="0">
                <a:solidFill>
                  <a:schemeClr val="tx1">
                    <a:lumMod val="75000"/>
                    <a:lumOff val="25000"/>
                  </a:schemeClr>
                </a:solidFill>
              </a:rPr>
              <a:t>      </a:t>
            </a:r>
            <a:r>
              <a:rPr lang="en-US" sz="2300" dirty="0" err="1">
                <a:solidFill>
                  <a:schemeClr val="tx1">
                    <a:lumMod val="75000"/>
                    <a:lumOff val="25000"/>
                  </a:schemeClr>
                </a:solidFill>
              </a:rPr>
              <a:t>zorgplanning</a:t>
            </a:r>
            <a:endParaRPr lang="en-US" sz="2300" dirty="0">
              <a:solidFill>
                <a:schemeClr val="tx1">
                  <a:lumMod val="75000"/>
                  <a:lumOff val="25000"/>
                </a:schemeClr>
              </a:solidFill>
            </a:endParaRPr>
          </a:p>
          <a:p>
            <a:pPr defTabSz="457200">
              <a:lnSpc>
                <a:spcPct val="115000"/>
              </a:lnSpc>
              <a:spcBef>
                <a:spcPts val="1000"/>
              </a:spcBef>
              <a:buClr>
                <a:srgbClr val="009CB4"/>
              </a:buClr>
              <a:buSzPct val="80000"/>
              <a:buFont typeface="Wingdings 3" charset="2"/>
              <a:buChar char=""/>
            </a:pPr>
            <a:r>
              <a:rPr lang="en-US" sz="2300" dirty="0">
                <a:solidFill>
                  <a:schemeClr val="tx1">
                    <a:lumMod val="75000"/>
                    <a:lumOff val="25000"/>
                  </a:schemeClr>
                </a:solidFill>
              </a:rPr>
              <a:t>3. </a:t>
            </a:r>
            <a:r>
              <a:rPr lang="en-US" sz="2300" dirty="0" err="1">
                <a:solidFill>
                  <a:schemeClr val="tx1">
                    <a:lumMod val="75000"/>
                    <a:lumOff val="25000"/>
                  </a:schemeClr>
                </a:solidFill>
              </a:rPr>
              <a:t>Registreren</a:t>
            </a:r>
            <a:r>
              <a:rPr lang="en-US" sz="2300" dirty="0">
                <a:solidFill>
                  <a:schemeClr val="tx1">
                    <a:lumMod val="75000"/>
                    <a:lumOff val="25000"/>
                  </a:schemeClr>
                </a:solidFill>
              </a:rPr>
              <a:t>/</a:t>
            </a:r>
            <a:r>
              <a:rPr lang="en-US" sz="2300" dirty="0" err="1">
                <a:solidFill>
                  <a:schemeClr val="tx1">
                    <a:lumMod val="75000"/>
                    <a:lumOff val="25000"/>
                  </a:schemeClr>
                </a:solidFill>
              </a:rPr>
              <a:t>vastleggen</a:t>
            </a:r>
            <a:endParaRPr lang="en-US" sz="2300" dirty="0">
              <a:solidFill>
                <a:schemeClr val="tx1">
                  <a:lumMod val="75000"/>
                  <a:lumOff val="25000"/>
                </a:schemeClr>
              </a:solidFill>
            </a:endParaRPr>
          </a:p>
          <a:p>
            <a:pPr defTabSz="457200">
              <a:lnSpc>
                <a:spcPct val="115000"/>
              </a:lnSpc>
              <a:spcBef>
                <a:spcPts val="1000"/>
              </a:spcBef>
              <a:buClr>
                <a:srgbClr val="009CB4"/>
              </a:buClr>
              <a:buSzPct val="80000"/>
              <a:buFont typeface="Wingdings 3" charset="2"/>
              <a:buChar char=""/>
            </a:pPr>
            <a:r>
              <a:rPr lang="en-US" sz="2300" dirty="0">
                <a:solidFill>
                  <a:schemeClr val="tx1">
                    <a:lumMod val="75000"/>
                    <a:lumOff val="25000"/>
                  </a:schemeClr>
                </a:solidFill>
              </a:rPr>
              <a:t>4. </a:t>
            </a:r>
            <a:r>
              <a:rPr lang="en-US" sz="2300" dirty="0" err="1">
                <a:solidFill>
                  <a:schemeClr val="tx1">
                    <a:lumMod val="75000"/>
                    <a:lumOff val="25000"/>
                  </a:schemeClr>
                </a:solidFill>
              </a:rPr>
              <a:t>Delen</a:t>
            </a:r>
            <a:endParaRPr lang="en-US" sz="2300" dirty="0">
              <a:solidFill>
                <a:schemeClr val="tx1">
                  <a:lumMod val="75000"/>
                  <a:lumOff val="25000"/>
                </a:schemeClr>
              </a:solidFill>
            </a:endParaRPr>
          </a:p>
          <a:p>
            <a:pPr defTabSz="457200">
              <a:lnSpc>
                <a:spcPct val="115000"/>
              </a:lnSpc>
              <a:spcBef>
                <a:spcPts val="1000"/>
              </a:spcBef>
              <a:buClr>
                <a:srgbClr val="009CB4"/>
              </a:buClr>
              <a:buSzPct val="80000"/>
              <a:buFont typeface="Wingdings 3" charset="2"/>
              <a:buChar char=""/>
            </a:pPr>
            <a:r>
              <a:rPr lang="en-US" sz="2300" dirty="0">
                <a:solidFill>
                  <a:schemeClr val="tx1">
                    <a:lumMod val="75000"/>
                    <a:lumOff val="25000"/>
                  </a:schemeClr>
                </a:solidFill>
              </a:rPr>
              <a:t>5. </a:t>
            </a:r>
            <a:r>
              <a:rPr lang="en-US" sz="2300" dirty="0" err="1">
                <a:solidFill>
                  <a:schemeClr val="tx1">
                    <a:lumMod val="75000"/>
                    <a:lumOff val="25000"/>
                  </a:schemeClr>
                </a:solidFill>
              </a:rPr>
              <a:t>Continueren</a:t>
            </a:r>
            <a:r>
              <a:rPr lang="en-US" sz="2300" dirty="0">
                <a:solidFill>
                  <a:schemeClr val="tx1">
                    <a:lumMod val="75000"/>
                    <a:lumOff val="25000"/>
                  </a:schemeClr>
                </a:solidFill>
              </a:rPr>
              <a:t>, </a:t>
            </a:r>
            <a:r>
              <a:rPr lang="en-US" sz="2300" dirty="0" err="1">
                <a:solidFill>
                  <a:schemeClr val="tx1">
                    <a:lumMod val="75000"/>
                    <a:lumOff val="25000"/>
                  </a:schemeClr>
                </a:solidFill>
              </a:rPr>
              <a:t>evalueren</a:t>
            </a:r>
            <a:r>
              <a:rPr lang="en-US" sz="2300" dirty="0">
                <a:solidFill>
                  <a:schemeClr val="tx1">
                    <a:lumMod val="75000"/>
                    <a:lumOff val="25000"/>
                  </a:schemeClr>
                </a:solidFill>
              </a:rPr>
              <a:t>, </a:t>
            </a:r>
            <a:r>
              <a:rPr lang="en-US" sz="2300" dirty="0" err="1">
                <a:solidFill>
                  <a:schemeClr val="tx1">
                    <a:lumMod val="75000"/>
                    <a:lumOff val="25000"/>
                  </a:schemeClr>
                </a:solidFill>
              </a:rPr>
              <a:t>herzien</a:t>
            </a:r>
            <a:r>
              <a:rPr lang="en-US" sz="2300" dirty="0">
                <a:solidFill>
                  <a:schemeClr val="tx1">
                    <a:lumMod val="75000"/>
                    <a:lumOff val="25000"/>
                  </a:schemeClr>
                </a:solidFill>
              </a:rPr>
              <a:t> </a:t>
            </a:r>
          </a:p>
          <a:p>
            <a:pPr defTabSz="457200">
              <a:lnSpc>
                <a:spcPct val="115000"/>
              </a:lnSpc>
              <a:spcBef>
                <a:spcPts val="1000"/>
              </a:spcBef>
              <a:buClr>
                <a:schemeClr val="accent1"/>
              </a:buClr>
              <a:buSzPct val="80000"/>
              <a:buFont typeface="Wingdings 3" charset="2"/>
              <a:buChar char=""/>
            </a:pPr>
            <a:endParaRPr lang="en-US" sz="2100" dirty="0">
              <a:solidFill>
                <a:schemeClr val="tx1">
                  <a:lumMod val="75000"/>
                  <a:lumOff val="25000"/>
                </a:schemeClr>
              </a:solidFill>
            </a:endParaRPr>
          </a:p>
          <a:p>
            <a:pPr defTabSz="457200">
              <a:lnSpc>
                <a:spcPct val="115000"/>
              </a:lnSpc>
              <a:spcBef>
                <a:spcPts val="1000"/>
              </a:spcBef>
              <a:buClr>
                <a:schemeClr val="accent1"/>
              </a:buClr>
              <a:buSzPct val="80000"/>
            </a:pPr>
            <a:endParaRPr lang="en-US" sz="2100" dirty="0">
              <a:solidFill>
                <a:schemeClr val="tx1">
                  <a:lumMod val="75000"/>
                  <a:lumOff val="25000"/>
                </a:schemeClr>
              </a:solidFill>
            </a:endParaRPr>
          </a:p>
          <a:p>
            <a:pPr defTabSz="457200">
              <a:lnSpc>
                <a:spcPct val="115000"/>
              </a:lnSpc>
              <a:spcBef>
                <a:spcPts val="1000"/>
              </a:spcBef>
              <a:buClr>
                <a:schemeClr val="accent1"/>
              </a:buClr>
              <a:buSzPct val="80000"/>
              <a:buFont typeface="Wingdings 3" charset="2"/>
              <a:buChar char=""/>
            </a:pPr>
            <a:endParaRPr lang="en-US" sz="2100" dirty="0">
              <a:solidFill>
                <a:schemeClr val="tx1">
                  <a:lumMod val="75000"/>
                  <a:lumOff val="25000"/>
                </a:schemeClr>
              </a:solidFill>
            </a:endParaRPr>
          </a:p>
        </p:txBody>
      </p:sp>
    </p:spTree>
    <p:extLst>
      <p:ext uri="{BB962C8B-B14F-4D97-AF65-F5344CB8AC3E}">
        <p14:creationId xmlns:p14="http://schemas.microsoft.com/office/powerpoint/2010/main" val="611171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97ED3C-A0E5-BF38-85F9-CA396D079EC6}"/>
              </a:ext>
            </a:extLst>
          </p:cNvPr>
          <p:cNvSpPr>
            <a:spLocks noGrp="1"/>
          </p:cNvSpPr>
          <p:nvPr>
            <p:ph type="title"/>
          </p:nvPr>
        </p:nvSpPr>
        <p:spPr>
          <a:xfrm>
            <a:off x="636778" y="650271"/>
            <a:ext cx="10766044" cy="1325563"/>
          </a:xfrm>
        </p:spPr>
        <p:txBody>
          <a:bodyPr/>
          <a:lstStyle/>
          <a:p>
            <a:r>
              <a:rPr lang="nl-NL" dirty="0"/>
              <a:t>Stap 1: Markering van de palliatieve fase</a:t>
            </a:r>
          </a:p>
        </p:txBody>
      </p:sp>
      <p:sp>
        <p:nvSpPr>
          <p:cNvPr id="3" name="Tijdelijke aanduiding voor inhoud 2">
            <a:extLst>
              <a:ext uri="{FF2B5EF4-FFF2-40B4-BE49-F238E27FC236}">
                <a16:creationId xmlns:a16="http://schemas.microsoft.com/office/drawing/2014/main" id="{D741B708-FC59-5FDA-4C3D-FD4984E8B4D9}"/>
              </a:ext>
            </a:extLst>
          </p:cNvPr>
          <p:cNvSpPr>
            <a:spLocks noGrp="1"/>
          </p:cNvSpPr>
          <p:nvPr>
            <p:ph sz="half" idx="1"/>
          </p:nvPr>
        </p:nvSpPr>
        <p:spPr>
          <a:xfrm>
            <a:off x="673100" y="2353466"/>
            <a:ext cx="5346700" cy="3751308"/>
          </a:xfrm>
        </p:spPr>
        <p:txBody>
          <a:bodyPr>
            <a:normAutofit/>
          </a:bodyPr>
          <a:lstStyle/>
          <a:p>
            <a:pPr>
              <a:lnSpc>
                <a:spcPct val="110000"/>
              </a:lnSpc>
            </a:pPr>
            <a:endParaRPr lang="nl-NL" dirty="0"/>
          </a:p>
          <a:p>
            <a:pPr>
              <a:lnSpc>
                <a:spcPct val="110000"/>
              </a:lnSpc>
            </a:pPr>
            <a:endParaRPr lang="nl-NL" sz="1800" dirty="0"/>
          </a:p>
          <a:p>
            <a:pPr>
              <a:lnSpc>
                <a:spcPct val="110000"/>
              </a:lnSpc>
            </a:pPr>
            <a:endParaRPr lang="nl-NL" dirty="0"/>
          </a:p>
          <a:p>
            <a:pPr>
              <a:lnSpc>
                <a:spcPct val="110000"/>
              </a:lnSpc>
            </a:pPr>
            <a:endParaRPr lang="nl-NL" sz="1800" dirty="0"/>
          </a:p>
          <a:p>
            <a:pPr marL="0" indent="0">
              <a:lnSpc>
                <a:spcPct val="110000"/>
              </a:lnSpc>
              <a:buNone/>
            </a:pPr>
            <a:endParaRPr lang="nl-NL" sz="1800" dirty="0"/>
          </a:p>
        </p:txBody>
      </p:sp>
      <p:pic>
        <p:nvPicPr>
          <p:cNvPr id="5" name="Onlinemedia 4" title="Markering van de palliatieve fase">
            <a:hlinkClick r:id="" action="ppaction://media"/>
            <a:extLst>
              <a:ext uri="{FF2B5EF4-FFF2-40B4-BE49-F238E27FC236}">
                <a16:creationId xmlns:a16="http://schemas.microsoft.com/office/drawing/2014/main" id="{037CB156-0EFC-9569-99A4-3EED40B6875C}"/>
              </a:ext>
            </a:extLst>
          </p:cNvPr>
          <p:cNvPicPr>
            <a:picLocks noRot="1" noChangeAspect="1"/>
          </p:cNvPicPr>
          <p:nvPr>
            <a:videoFile r:link="rId1"/>
          </p:nvPr>
        </p:nvPicPr>
        <p:blipFill>
          <a:blip r:embed="rId4"/>
          <a:stretch>
            <a:fillRect/>
          </a:stretch>
        </p:blipFill>
        <p:spPr>
          <a:xfrm>
            <a:off x="789178" y="1722620"/>
            <a:ext cx="7381908" cy="4170788"/>
          </a:xfrm>
          <a:prstGeom prst="rect">
            <a:avLst/>
          </a:prstGeom>
        </p:spPr>
      </p:pic>
      <p:sp>
        <p:nvSpPr>
          <p:cNvPr id="4" name="Tekstvak 3">
            <a:extLst>
              <a:ext uri="{FF2B5EF4-FFF2-40B4-BE49-F238E27FC236}">
                <a16:creationId xmlns:a16="http://schemas.microsoft.com/office/drawing/2014/main" id="{19202130-AC93-9F90-47E6-AF4DFB6E821D}"/>
              </a:ext>
            </a:extLst>
          </p:cNvPr>
          <p:cNvSpPr txBox="1"/>
          <p:nvPr/>
        </p:nvSpPr>
        <p:spPr>
          <a:xfrm>
            <a:off x="1194830" y="5990832"/>
            <a:ext cx="3073031" cy="246221"/>
          </a:xfrm>
          <a:prstGeom prst="rect">
            <a:avLst/>
          </a:prstGeom>
          <a:noFill/>
        </p:spPr>
        <p:txBody>
          <a:bodyPr wrap="square" rtlCol="0">
            <a:spAutoFit/>
          </a:bodyPr>
          <a:lstStyle/>
          <a:p>
            <a:r>
              <a:rPr lang="nl-NL" sz="1000" dirty="0">
                <a:hlinkClick r:id="rId5"/>
              </a:rPr>
              <a:t>Stichting PZNL</a:t>
            </a:r>
            <a:endParaRPr lang="nl-NL" sz="1000" dirty="0"/>
          </a:p>
        </p:txBody>
      </p:sp>
      <p:sp>
        <p:nvSpPr>
          <p:cNvPr id="6" name="Tekstvak 5">
            <a:extLst>
              <a:ext uri="{FF2B5EF4-FFF2-40B4-BE49-F238E27FC236}">
                <a16:creationId xmlns:a16="http://schemas.microsoft.com/office/drawing/2014/main" id="{CCB24483-A91F-49B9-38CC-C4F995C5AE2E}"/>
              </a:ext>
            </a:extLst>
          </p:cNvPr>
          <p:cNvSpPr txBox="1"/>
          <p:nvPr/>
        </p:nvSpPr>
        <p:spPr>
          <a:xfrm>
            <a:off x="789178" y="5902577"/>
            <a:ext cx="1484122" cy="369332"/>
          </a:xfrm>
          <a:prstGeom prst="rect">
            <a:avLst/>
          </a:prstGeom>
          <a:noFill/>
        </p:spPr>
        <p:txBody>
          <a:bodyPr wrap="square" rtlCol="0">
            <a:spAutoFit/>
          </a:bodyPr>
          <a:lstStyle/>
          <a:p>
            <a:r>
              <a:rPr lang="nl-NL" sz="1050" dirty="0"/>
              <a:t>Bron:</a:t>
            </a:r>
            <a:r>
              <a:rPr lang="nl-NL" dirty="0"/>
              <a:t> </a:t>
            </a:r>
          </a:p>
        </p:txBody>
      </p:sp>
    </p:spTree>
    <p:extLst>
      <p:ext uri="{BB962C8B-B14F-4D97-AF65-F5344CB8AC3E}">
        <p14:creationId xmlns:p14="http://schemas.microsoft.com/office/powerpoint/2010/main" val="2392992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91F4D7-302E-6F4F-E15A-DA7D82522BE5}"/>
              </a:ext>
            </a:extLst>
          </p:cNvPr>
          <p:cNvSpPr>
            <a:spLocks noGrp="1"/>
          </p:cNvSpPr>
          <p:nvPr>
            <p:ph type="title"/>
          </p:nvPr>
        </p:nvSpPr>
        <p:spPr>
          <a:xfrm>
            <a:off x="673100" y="681037"/>
            <a:ext cx="10766044" cy="1325563"/>
          </a:xfrm>
        </p:spPr>
        <p:txBody>
          <a:bodyPr/>
          <a:lstStyle/>
          <a:p>
            <a:r>
              <a:rPr lang="nl-NL" dirty="0"/>
              <a:t>Wanneer begint de palliatieve fase?</a:t>
            </a:r>
          </a:p>
        </p:txBody>
      </p:sp>
      <p:sp>
        <p:nvSpPr>
          <p:cNvPr id="3" name="Tijdelijke aanduiding voor inhoud 2">
            <a:extLst>
              <a:ext uri="{FF2B5EF4-FFF2-40B4-BE49-F238E27FC236}">
                <a16:creationId xmlns:a16="http://schemas.microsoft.com/office/drawing/2014/main" id="{B5627BDE-123D-79FB-E48E-70008531D29D}"/>
              </a:ext>
            </a:extLst>
          </p:cNvPr>
          <p:cNvSpPr>
            <a:spLocks noGrp="1"/>
          </p:cNvSpPr>
          <p:nvPr>
            <p:ph sz="half" idx="2"/>
          </p:nvPr>
        </p:nvSpPr>
        <p:spPr>
          <a:xfrm>
            <a:off x="538534" y="1679697"/>
            <a:ext cx="10744200" cy="3751308"/>
          </a:xfrm>
        </p:spPr>
        <p:txBody>
          <a:bodyPr/>
          <a:lstStyle/>
          <a:p>
            <a:pPr>
              <a:lnSpc>
                <a:spcPct val="110000"/>
              </a:lnSpc>
            </a:pPr>
            <a:r>
              <a:rPr lang="nl-NL" dirty="0"/>
              <a:t>Medische diagnose met ongeneeslijke ziekte (curatief naar palliatief), bijv. vergevorderde kanker, ALS, COPD, hartfalen en dementie.</a:t>
            </a:r>
          </a:p>
          <a:p>
            <a:pPr>
              <a:lnSpc>
                <a:spcPct val="110000"/>
              </a:lnSpc>
            </a:pPr>
            <a:r>
              <a:rPr lang="nl-NL" dirty="0"/>
              <a:t>Verslechteren van de fysieke en mentale conditie: bijv. toename van klachten die passen bij het ziektebeeld zoals benauwdheid, pijn, verwardheid, somberheid, angst</a:t>
            </a:r>
          </a:p>
          <a:p>
            <a:pPr>
              <a:lnSpc>
                <a:spcPct val="110000"/>
              </a:lnSpc>
            </a:pPr>
            <a:r>
              <a:rPr lang="nl-NL" dirty="0"/>
              <a:t>Toename van kwetsbaarheid (bij ouderen): afname van mobiliteit, minder energie en eetlust, meer zorg nodig. </a:t>
            </a:r>
          </a:p>
        </p:txBody>
      </p:sp>
      <p:pic>
        <p:nvPicPr>
          <p:cNvPr id="5" name="Afbeelding 4" descr="Afbeelding met tekst, schermopname, grafische vormgeving, ontwerp&#10;&#10;Door AI gegenereerde inhoud is mogelijk onjuist.">
            <a:extLst>
              <a:ext uri="{FF2B5EF4-FFF2-40B4-BE49-F238E27FC236}">
                <a16:creationId xmlns:a16="http://schemas.microsoft.com/office/drawing/2014/main" id="{CD08863A-5841-D603-63D3-67A6CF8B0FEB}"/>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875547" y="2644938"/>
            <a:ext cx="6571247" cy="6571247"/>
          </a:xfrm>
          <a:prstGeom prst="rect">
            <a:avLst/>
          </a:prstGeom>
        </p:spPr>
      </p:pic>
      <p:sp>
        <p:nvSpPr>
          <p:cNvPr id="4" name="Tekstvak 3">
            <a:extLst>
              <a:ext uri="{FF2B5EF4-FFF2-40B4-BE49-F238E27FC236}">
                <a16:creationId xmlns:a16="http://schemas.microsoft.com/office/drawing/2014/main" id="{AE1D34EC-FA3F-AF74-4DBF-5DFD6C44DB69}"/>
              </a:ext>
            </a:extLst>
          </p:cNvPr>
          <p:cNvSpPr txBox="1"/>
          <p:nvPr/>
        </p:nvSpPr>
        <p:spPr>
          <a:xfrm>
            <a:off x="4707045" y="6627168"/>
            <a:ext cx="6289764" cy="230832"/>
          </a:xfrm>
          <a:prstGeom prst="rect">
            <a:avLst/>
          </a:prstGeom>
          <a:noFill/>
        </p:spPr>
        <p:txBody>
          <a:bodyPr wrap="square">
            <a:spAutoFit/>
          </a:bodyPr>
          <a:lstStyle/>
          <a:p>
            <a:r>
              <a:rPr lang="nl-NL" sz="900" b="0" dirty="0"/>
              <a:t>Bron: UNO Amsterdam</a:t>
            </a:r>
            <a:endParaRPr lang="nl-NL" sz="900" dirty="0"/>
          </a:p>
        </p:txBody>
      </p:sp>
    </p:spTree>
    <p:extLst>
      <p:ext uri="{BB962C8B-B14F-4D97-AF65-F5344CB8AC3E}">
        <p14:creationId xmlns:p14="http://schemas.microsoft.com/office/powerpoint/2010/main" val="1469609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Afbeelding 48">
            <a:extLst>
              <a:ext uri="{FF2B5EF4-FFF2-40B4-BE49-F238E27FC236}">
                <a16:creationId xmlns:a16="http://schemas.microsoft.com/office/drawing/2014/main" id="{CD58D375-AF35-C280-B245-26688A3A6E4C}"/>
              </a:ext>
            </a:extLst>
          </p:cNvPr>
          <p:cNvPicPr>
            <a:picLocks noChangeAspect="1"/>
          </p:cNvPicPr>
          <p:nvPr/>
        </p:nvPicPr>
        <p:blipFill>
          <a:blip r:embed="rId2"/>
          <a:stretch>
            <a:fillRect/>
          </a:stretch>
        </p:blipFill>
        <p:spPr>
          <a:xfrm>
            <a:off x="0" y="3423317"/>
            <a:ext cx="12192000" cy="3945422"/>
          </a:xfrm>
          <a:prstGeom prst="rect">
            <a:avLst/>
          </a:prstGeom>
        </p:spPr>
      </p:pic>
      <p:sp>
        <p:nvSpPr>
          <p:cNvPr id="2" name="Titel 1">
            <a:extLst>
              <a:ext uri="{FF2B5EF4-FFF2-40B4-BE49-F238E27FC236}">
                <a16:creationId xmlns:a16="http://schemas.microsoft.com/office/drawing/2014/main" id="{87B27C79-C680-4A7F-8DF6-D93FA9B640E9}"/>
              </a:ext>
            </a:extLst>
          </p:cNvPr>
          <p:cNvSpPr>
            <a:spLocks noGrp="1"/>
          </p:cNvSpPr>
          <p:nvPr>
            <p:ph type="ctrTitle"/>
          </p:nvPr>
        </p:nvSpPr>
        <p:spPr/>
        <p:txBody>
          <a:bodyPr>
            <a:normAutofit/>
          </a:bodyPr>
          <a:lstStyle/>
          <a:p>
            <a:r>
              <a:rPr lang="en-US" sz="5400" dirty="0"/>
              <a:t>Wat is </a:t>
            </a:r>
            <a:r>
              <a:rPr lang="en-US" sz="5400" dirty="0" err="1"/>
              <a:t>palliatieve</a:t>
            </a:r>
            <a:r>
              <a:rPr lang="en-US" sz="5400" dirty="0"/>
              <a:t> </a:t>
            </a:r>
            <a:r>
              <a:rPr lang="en-US" sz="5400" dirty="0" err="1"/>
              <a:t>zorg</a:t>
            </a:r>
            <a:r>
              <a:rPr lang="en-US" sz="5400" dirty="0"/>
              <a:t>?</a:t>
            </a:r>
            <a:r>
              <a:rPr lang="nl-NL" sz="5400" dirty="0"/>
              <a:t>	</a:t>
            </a:r>
          </a:p>
        </p:txBody>
      </p:sp>
      <p:pic>
        <p:nvPicPr>
          <p:cNvPr id="1030" name="Picture 6" descr="Home - UNO Amsterdam">
            <a:extLst>
              <a:ext uri="{FF2B5EF4-FFF2-40B4-BE49-F238E27FC236}">
                <a16:creationId xmlns:a16="http://schemas.microsoft.com/office/drawing/2014/main" id="{CAF9339C-7E65-45FB-53E2-AA133794BBED}"/>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727525" y="5543550"/>
            <a:ext cx="2171700" cy="1314450"/>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a:extLst>
              <a:ext uri="{FF2B5EF4-FFF2-40B4-BE49-F238E27FC236}">
                <a16:creationId xmlns:a16="http://schemas.microsoft.com/office/drawing/2014/main" id="{908D3884-086A-85BF-72D3-D323F5B37F15}"/>
              </a:ext>
            </a:extLst>
          </p:cNvPr>
          <p:cNvSpPr txBox="1"/>
          <p:nvPr/>
        </p:nvSpPr>
        <p:spPr>
          <a:xfrm>
            <a:off x="3278402" y="2370281"/>
            <a:ext cx="6097712" cy="446276"/>
          </a:xfrm>
          <a:prstGeom prst="rect">
            <a:avLst/>
          </a:prstGeom>
          <a:noFill/>
        </p:spPr>
        <p:txBody>
          <a:bodyPr wrap="square">
            <a:spAutoFit/>
          </a:bodyPr>
          <a:lstStyle/>
          <a:p>
            <a:r>
              <a:rPr lang="en-US" sz="2300" dirty="0" err="1">
                <a:solidFill>
                  <a:schemeClr val="bg1"/>
                </a:solidFill>
              </a:rPr>
              <a:t>Lessenserie</a:t>
            </a:r>
            <a:r>
              <a:rPr lang="en-US" sz="2300" dirty="0">
                <a:solidFill>
                  <a:schemeClr val="bg1"/>
                </a:solidFill>
              </a:rPr>
              <a:t> </a:t>
            </a:r>
            <a:r>
              <a:rPr lang="en-US" sz="2300" dirty="0" err="1">
                <a:solidFill>
                  <a:schemeClr val="bg1"/>
                </a:solidFill>
              </a:rPr>
              <a:t>palliatieve</a:t>
            </a:r>
            <a:r>
              <a:rPr lang="en-US" sz="2300" dirty="0">
                <a:solidFill>
                  <a:schemeClr val="bg1"/>
                </a:solidFill>
              </a:rPr>
              <a:t> </a:t>
            </a:r>
            <a:r>
              <a:rPr lang="en-US" sz="2300" dirty="0" err="1">
                <a:solidFill>
                  <a:schemeClr val="bg1"/>
                </a:solidFill>
              </a:rPr>
              <a:t>zorg</a:t>
            </a:r>
            <a:r>
              <a:rPr lang="en-US" sz="2300" dirty="0">
                <a:solidFill>
                  <a:schemeClr val="bg1"/>
                </a:solidFill>
              </a:rPr>
              <a:t>, </a:t>
            </a:r>
            <a:r>
              <a:rPr lang="en-US" sz="2300" dirty="0" err="1">
                <a:solidFill>
                  <a:schemeClr val="bg1"/>
                </a:solidFill>
              </a:rPr>
              <a:t>deel</a:t>
            </a:r>
            <a:r>
              <a:rPr lang="en-US" sz="2300" dirty="0">
                <a:solidFill>
                  <a:schemeClr val="bg1"/>
                </a:solidFill>
              </a:rPr>
              <a:t> 1</a:t>
            </a:r>
          </a:p>
        </p:txBody>
      </p:sp>
    </p:spTree>
    <p:extLst>
      <p:ext uri="{BB962C8B-B14F-4D97-AF65-F5344CB8AC3E}">
        <p14:creationId xmlns:p14="http://schemas.microsoft.com/office/powerpoint/2010/main" val="2312372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B0A4B2-84D7-514F-3DD2-BD10A4FEF64A}"/>
              </a:ext>
            </a:extLst>
          </p:cNvPr>
          <p:cNvSpPr>
            <a:spLocks noGrp="1"/>
          </p:cNvSpPr>
          <p:nvPr>
            <p:ph type="title"/>
          </p:nvPr>
        </p:nvSpPr>
        <p:spPr>
          <a:xfrm>
            <a:off x="3753184" y="895305"/>
            <a:ext cx="10766044" cy="1325563"/>
          </a:xfrm>
        </p:spPr>
        <p:txBody>
          <a:bodyPr/>
          <a:lstStyle/>
          <a:p>
            <a:r>
              <a:rPr lang="nl-NL" dirty="0"/>
              <a:t>Markering van de palliatieve fase</a:t>
            </a:r>
          </a:p>
        </p:txBody>
      </p:sp>
      <p:sp>
        <p:nvSpPr>
          <p:cNvPr id="3" name="Tijdelijke aanduiding voor inhoud 2">
            <a:extLst>
              <a:ext uri="{FF2B5EF4-FFF2-40B4-BE49-F238E27FC236}">
                <a16:creationId xmlns:a16="http://schemas.microsoft.com/office/drawing/2014/main" id="{9D83A320-A1E0-E692-FDF6-BA563E5283C6}"/>
              </a:ext>
            </a:extLst>
          </p:cNvPr>
          <p:cNvSpPr>
            <a:spLocks noGrp="1"/>
          </p:cNvSpPr>
          <p:nvPr>
            <p:ph sz="half" idx="2"/>
          </p:nvPr>
        </p:nvSpPr>
        <p:spPr>
          <a:xfrm>
            <a:off x="3883314" y="2651916"/>
            <a:ext cx="7940943" cy="3751308"/>
          </a:xfrm>
        </p:spPr>
        <p:txBody>
          <a:bodyPr/>
          <a:lstStyle/>
          <a:p>
            <a:r>
              <a:rPr lang="nl-NL" b="1" dirty="0"/>
              <a:t>The surprise question</a:t>
            </a:r>
          </a:p>
          <a:p>
            <a:pPr marL="0" indent="0">
              <a:buNone/>
            </a:pPr>
            <a:r>
              <a:rPr lang="nl-NL" dirty="0"/>
              <a:t>‘Zou het mij verbazen wanneer deze client binnen 12 maanden komt te overlijden?’</a:t>
            </a:r>
          </a:p>
          <a:p>
            <a:r>
              <a:rPr lang="nl-NL" b="1" dirty="0"/>
              <a:t>Double surprise question</a:t>
            </a:r>
          </a:p>
          <a:p>
            <a:pPr marL="0" indent="0">
              <a:buNone/>
            </a:pPr>
            <a:r>
              <a:rPr lang="nl-NL" dirty="0"/>
              <a:t>‘Zou het mij verbazen wanneer deze client over 12 maanden nog leeft?’</a:t>
            </a:r>
          </a:p>
          <a:p>
            <a:endParaRPr lang="nl-NL" dirty="0"/>
          </a:p>
        </p:txBody>
      </p:sp>
      <p:pic>
        <p:nvPicPr>
          <p:cNvPr id="5" name="Onlinemedia 5" title="Markering van de palliatieve fase">
            <a:hlinkClick r:id="" action="ppaction://media"/>
            <a:extLst>
              <a:ext uri="{FF2B5EF4-FFF2-40B4-BE49-F238E27FC236}">
                <a16:creationId xmlns:a16="http://schemas.microsoft.com/office/drawing/2014/main" id="{BECC4E06-C0EC-7C77-6341-415672E0D019}"/>
              </a:ext>
            </a:extLst>
          </p:cNvPr>
          <p:cNvPicPr>
            <a:picLocks noRot="1" noChangeAspect="1"/>
          </p:cNvPicPr>
          <p:nvPr>
            <a:videoFile r:link="rId1"/>
          </p:nvPr>
        </p:nvPicPr>
        <p:blipFill>
          <a:blip r:embed="rId5"/>
          <a:stretch>
            <a:fillRect/>
          </a:stretch>
        </p:blipFill>
        <p:spPr>
          <a:xfrm>
            <a:off x="367743" y="2651916"/>
            <a:ext cx="3114617" cy="1759758"/>
          </a:xfrm>
          <a:prstGeom prst="rect">
            <a:avLst/>
          </a:prstGeom>
        </p:spPr>
      </p:pic>
      <p:pic>
        <p:nvPicPr>
          <p:cNvPr id="6" name="Onlinemedia 4" title="Het gebruik van meetinstrumenten in de palliatieve zorg">
            <a:hlinkClick r:id="" action="ppaction://media"/>
            <a:extLst>
              <a:ext uri="{FF2B5EF4-FFF2-40B4-BE49-F238E27FC236}">
                <a16:creationId xmlns:a16="http://schemas.microsoft.com/office/drawing/2014/main" id="{3FE947A1-B65D-8BED-8E67-6A17ADD0F15F}"/>
              </a:ext>
            </a:extLst>
          </p:cNvPr>
          <p:cNvPicPr>
            <a:picLocks noRot="1" noChangeAspect="1"/>
          </p:cNvPicPr>
          <p:nvPr>
            <a:videoFile r:link="rId2"/>
          </p:nvPr>
        </p:nvPicPr>
        <p:blipFill>
          <a:blip r:embed="rId6"/>
          <a:stretch>
            <a:fillRect/>
          </a:stretch>
        </p:blipFill>
        <p:spPr>
          <a:xfrm>
            <a:off x="367743" y="4813408"/>
            <a:ext cx="3114617" cy="1759758"/>
          </a:xfrm>
          <a:prstGeom prst="rect">
            <a:avLst/>
          </a:prstGeom>
        </p:spPr>
      </p:pic>
      <p:pic>
        <p:nvPicPr>
          <p:cNvPr id="7" name="Graphic 6" descr="Alarm Clock">
            <a:extLst>
              <a:ext uri="{FF2B5EF4-FFF2-40B4-BE49-F238E27FC236}">
                <a16:creationId xmlns:a16="http://schemas.microsoft.com/office/drawing/2014/main" id="{8799123A-22EB-E211-E66A-BF33518DF4B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99603" y="600153"/>
            <a:ext cx="1850896" cy="1850896"/>
          </a:xfrm>
          <a:prstGeom prst="rect">
            <a:avLst/>
          </a:prstGeom>
        </p:spPr>
      </p:pic>
    </p:spTree>
    <p:extLst>
      <p:ext uri="{BB962C8B-B14F-4D97-AF65-F5344CB8AC3E}">
        <p14:creationId xmlns:p14="http://schemas.microsoft.com/office/powerpoint/2010/main" val="413125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6"/>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6"/>
                                        </p:tgtEl>
                                      </p:cBhvr>
                                    </p:cmd>
                                  </p:childTnLst>
                                </p:cTn>
                              </p:par>
                            </p:childTnLst>
                          </p:cTn>
                        </p:par>
                      </p:childTnLst>
                    </p:cTn>
                  </p:par>
                </p:childTnLst>
              </p:cTn>
              <p:nextCondLst>
                <p:cond evt="onClick" delay="0">
                  <p:tgtEl>
                    <p:spTgt spid="6"/>
                  </p:tgtEl>
                </p:cond>
              </p:nextCondLst>
            </p:seq>
            <p:seq concurrent="1" nextAc="seek">
              <p:cTn id="16" restart="whenNotActive" fill="hold" evtFilter="cancelBubble" nodeType="interactiveSeq">
                <p:stCondLst>
                  <p:cond evt="onClick" delay="0">
                    <p:tgtEl>
                      <p:spTgt spid="5"/>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5"/>
                                        </p:tgtEl>
                                      </p:cBhvr>
                                    </p:cmd>
                                  </p:childTnLst>
                                </p:cTn>
                              </p:par>
                            </p:childTnLst>
                          </p:cTn>
                        </p:par>
                      </p:childTnLst>
                    </p:cTn>
                  </p:par>
                </p:childTnLst>
              </p:cTn>
              <p:nextCondLst>
                <p:cond evt="onClick" delay="0">
                  <p:tgtEl>
                    <p:spTgt spid="5"/>
                  </p:tgtEl>
                </p:cond>
              </p:nextCondLst>
            </p:seq>
            <p:video>
              <p:cMediaNode vol="80000">
                <p:cTn id="21" fill="hold" display="0">
                  <p:stCondLst>
                    <p:cond delay="indefinite"/>
                  </p:stCondLst>
                </p:cTn>
                <p:tgtEl>
                  <p:spTgt spid="6"/>
                </p:tgtEl>
              </p:cMediaNode>
            </p:video>
            <p:video>
              <p:cMediaNode vol="80000">
                <p:cTn id="22" fill="hold" display="0">
                  <p:stCondLst>
                    <p:cond delay="indefinite"/>
                  </p:stCondLst>
                </p:cTn>
                <p:tgtEl>
                  <p:spTgt spid="5"/>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EB68CB-5263-F6CE-F759-6D9F8C4F08AF}"/>
              </a:ext>
            </a:extLst>
          </p:cNvPr>
          <p:cNvSpPr>
            <a:spLocks noGrp="1"/>
          </p:cNvSpPr>
          <p:nvPr>
            <p:ph type="title"/>
          </p:nvPr>
        </p:nvSpPr>
        <p:spPr>
          <a:xfrm>
            <a:off x="673100" y="1100092"/>
            <a:ext cx="6593974" cy="1325563"/>
          </a:xfrm>
        </p:spPr>
        <p:txBody>
          <a:bodyPr/>
          <a:lstStyle/>
          <a:p>
            <a:r>
              <a:rPr lang="nl-NL" dirty="0"/>
              <a:t>Wanneer begint de palliatieve fase?</a:t>
            </a:r>
          </a:p>
        </p:txBody>
      </p:sp>
      <p:sp>
        <p:nvSpPr>
          <p:cNvPr id="3" name="Tijdelijke aanduiding voor inhoud 2">
            <a:extLst>
              <a:ext uri="{FF2B5EF4-FFF2-40B4-BE49-F238E27FC236}">
                <a16:creationId xmlns:a16="http://schemas.microsoft.com/office/drawing/2014/main" id="{FF4D37B1-E2FF-C3BF-A5AD-C256AB63B1CF}"/>
              </a:ext>
            </a:extLst>
          </p:cNvPr>
          <p:cNvSpPr>
            <a:spLocks noGrp="1"/>
          </p:cNvSpPr>
          <p:nvPr>
            <p:ph sz="half" idx="2"/>
          </p:nvPr>
        </p:nvSpPr>
        <p:spPr>
          <a:xfrm>
            <a:off x="711200" y="2630442"/>
            <a:ext cx="6788698" cy="3751308"/>
          </a:xfrm>
        </p:spPr>
        <p:txBody>
          <a:bodyPr/>
          <a:lstStyle/>
          <a:p>
            <a:pPr marL="0" indent="0">
              <a:buNone/>
            </a:pPr>
            <a:r>
              <a:rPr lang="nl-NL" dirty="0"/>
              <a:t>Opdracht: neem een willekeurige zorgvrager in gedachte van je eigen afdeling. </a:t>
            </a:r>
          </a:p>
          <a:p>
            <a:pPr marL="0" indent="0">
              <a:buNone/>
            </a:pPr>
            <a:endParaRPr lang="nl-NL" dirty="0"/>
          </a:p>
          <a:p>
            <a:pPr marL="0" indent="0">
              <a:buNone/>
            </a:pPr>
            <a:r>
              <a:rPr lang="nl-NL" dirty="0"/>
              <a:t>Zou het je verbazen als deze zorgvrager binnen 12 maanden zouden komen te overlijden?</a:t>
            </a:r>
          </a:p>
          <a:p>
            <a:pPr marL="0" indent="0">
              <a:buNone/>
            </a:pPr>
            <a:endParaRPr lang="nl-NL" dirty="0"/>
          </a:p>
          <a:p>
            <a:pPr marL="0" indent="0">
              <a:buNone/>
            </a:pPr>
            <a:r>
              <a:rPr lang="nl-NL" dirty="0"/>
              <a:t>Waarom denk je dat? </a:t>
            </a:r>
          </a:p>
          <a:p>
            <a:pPr marL="0" indent="0">
              <a:buNone/>
            </a:pPr>
            <a:endParaRPr lang="nl-NL" dirty="0"/>
          </a:p>
          <a:p>
            <a:pPr marL="0" indent="0">
              <a:buNone/>
            </a:pPr>
            <a:r>
              <a:rPr lang="nl-NL" dirty="0"/>
              <a:t>Bespreek in tweetallen!</a:t>
            </a:r>
          </a:p>
          <a:p>
            <a:endParaRPr lang="nl-NL" dirty="0"/>
          </a:p>
        </p:txBody>
      </p:sp>
      <p:pic>
        <p:nvPicPr>
          <p:cNvPr id="7" name="Afbeelding 6" descr="Afbeelding met Menselijk gezicht, persoon, zwart-wit, kleding&#10;&#10;Door AI gegenereerde inhoud is mogelijk onjuist.">
            <a:extLst>
              <a:ext uri="{FF2B5EF4-FFF2-40B4-BE49-F238E27FC236}">
                <a16:creationId xmlns:a16="http://schemas.microsoft.com/office/drawing/2014/main" id="{750A04C2-B6DF-EA6B-0508-89798E11FCFC}"/>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625387" y="0"/>
            <a:ext cx="2566613" cy="1933293"/>
          </a:xfrm>
          <a:prstGeom prst="rect">
            <a:avLst/>
          </a:prstGeom>
        </p:spPr>
      </p:pic>
      <p:sp>
        <p:nvSpPr>
          <p:cNvPr id="9" name="Tekstvak 8">
            <a:extLst>
              <a:ext uri="{FF2B5EF4-FFF2-40B4-BE49-F238E27FC236}">
                <a16:creationId xmlns:a16="http://schemas.microsoft.com/office/drawing/2014/main" id="{D8DDEF99-27AE-03F3-7B58-D2042A2DF1FF}"/>
              </a:ext>
            </a:extLst>
          </p:cNvPr>
          <p:cNvSpPr txBox="1"/>
          <p:nvPr/>
        </p:nvSpPr>
        <p:spPr>
          <a:xfrm>
            <a:off x="10968675" y="1933293"/>
            <a:ext cx="1223325" cy="246221"/>
          </a:xfrm>
          <a:prstGeom prst="rect">
            <a:avLst/>
          </a:prstGeom>
          <a:noFill/>
        </p:spPr>
        <p:txBody>
          <a:bodyPr wrap="square" rtlCol="0">
            <a:spAutoFit/>
          </a:bodyPr>
          <a:lstStyle/>
          <a:p>
            <a:r>
              <a:rPr lang="nl-NL" sz="1000" dirty="0"/>
              <a:t>Bron: Freepik.nl</a:t>
            </a:r>
          </a:p>
        </p:txBody>
      </p:sp>
      <p:pic>
        <p:nvPicPr>
          <p:cNvPr id="14" name="Afbeelding 13" descr="Afbeelding met Menselijk gezicht, persoon, kleding, buitenshuis&#10;&#10;Door AI gegenereerde inhoud is mogelijk onjuist.">
            <a:extLst>
              <a:ext uri="{FF2B5EF4-FFF2-40B4-BE49-F238E27FC236}">
                <a16:creationId xmlns:a16="http://schemas.microsoft.com/office/drawing/2014/main" id="{275092B3-B25B-63DC-72DB-7AECD7814D9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9625387" y="3283474"/>
            <a:ext cx="2566613" cy="1711075"/>
          </a:xfrm>
          <a:prstGeom prst="rect">
            <a:avLst/>
          </a:prstGeom>
        </p:spPr>
      </p:pic>
      <p:sp>
        <p:nvSpPr>
          <p:cNvPr id="15" name="Tekstvak 14">
            <a:extLst>
              <a:ext uri="{FF2B5EF4-FFF2-40B4-BE49-F238E27FC236}">
                <a16:creationId xmlns:a16="http://schemas.microsoft.com/office/drawing/2014/main" id="{B57676DD-454C-EC96-8E7F-5F243717EFE0}"/>
              </a:ext>
            </a:extLst>
          </p:cNvPr>
          <p:cNvSpPr txBox="1"/>
          <p:nvPr/>
        </p:nvSpPr>
        <p:spPr>
          <a:xfrm>
            <a:off x="10968675" y="4994549"/>
            <a:ext cx="1223325" cy="246221"/>
          </a:xfrm>
          <a:prstGeom prst="rect">
            <a:avLst/>
          </a:prstGeom>
          <a:noFill/>
        </p:spPr>
        <p:txBody>
          <a:bodyPr wrap="square" rtlCol="0">
            <a:spAutoFit/>
          </a:bodyPr>
          <a:lstStyle/>
          <a:p>
            <a:r>
              <a:rPr lang="nl-NL" sz="1000" dirty="0"/>
              <a:t>Bron: Freepik.nl</a:t>
            </a:r>
          </a:p>
        </p:txBody>
      </p:sp>
    </p:spTree>
    <p:extLst>
      <p:ext uri="{BB962C8B-B14F-4D97-AF65-F5344CB8AC3E}">
        <p14:creationId xmlns:p14="http://schemas.microsoft.com/office/powerpoint/2010/main" val="518676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7F306A04-74BD-8E74-E045-0F3A0B27AEBE}"/>
              </a:ext>
            </a:extLst>
          </p:cNvPr>
          <p:cNvPicPr>
            <a:picLocks noChangeAspect="1"/>
          </p:cNvPicPr>
          <p:nvPr/>
        </p:nvPicPr>
        <p:blipFill>
          <a:blip r:embed="rId3"/>
          <a:stretch>
            <a:fillRect/>
          </a:stretch>
        </p:blipFill>
        <p:spPr>
          <a:xfrm>
            <a:off x="311649" y="1144625"/>
            <a:ext cx="11568701" cy="4177388"/>
          </a:xfrm>
          <a:prstGeom prst="rect">
            <a:avLst/>
          </a:prstGeom>
        </p:spPr>
      </p:pic>
      <p:sp>
        <p:nvSpPr>
          <p:cNvPr id="7" name="Tekstvak 6">
            <a:extLst>
              <a:ext uri="{FF2B5EF4-FFF2-40B4-BE49-F238E27FC236}">
                <a16:creationId xmlns:a16="http://schemas.microsoft.com/office/drawing/2014/main" id="{E29F100D-8A29-1D12-536A-D8F7EBB77EE5}"/>
              </a:ext>
            </a:extLst>
          </p:cNvPr>
          <p:cNvSpPr txBox="1"/>
          <p:nvPr/>
        </p:nvSpPr>
        <p:spPr>
          <a:xfrm>
            <a:off x="311649" y="5322013"/>
            <a:ext cx="6093994" cy="246221"/>
          </a:xfrm>
          <a:prstGeom prst="rect">
            <a:avLst/>
          </a:prstGeom>
          <a:noFill/>
        </p:spPr>
        <p:txBody>
          <a:bodyPr wrap="square">
            <a:spAutoFit/>
          </a:bodyPr>
          <a:lstStyle/>
          <a:p>
            <a:r>
              <a:rPr lang="nl-NL" sz="1000" dirty="0">
                <a:hlinkClick r:id="rId4"/>
              </a:rPr>
              <a:t>Bron: PZNL</a:t>
            </a:r>
            <a:endParaRPr lang="nl-NL" sz="1000" dirty="0"/>
          </a:p>
        </p:txBody>
      </p:sp>
    </p:spTree>
    <p:extLst>
      <p:ext uri="{BB962C8B-B14F-4D97-AF65-F5344CB8AC3E}">
        <p14:creationId xmlns:p14="http://schemas.microsoft.com/office/powerpoint/2010/main" val="3819147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985C7750-7087-746D-C417-D1CAB221B010}"/>
              </a:ext>
            </a:extLst>
          </p:cNvPr>
          <p:cNvSpPr>
            <a:spLocks noGrp="1"/>
          </p:cNvSpPr>
          <p:nvPr>
            <p:ph sz="half" idx="1"/>
          </p:nvPr>
        </p:nvSpPr>
        <p:spPr/>
        <p:txBody>
          <a:bodyPr/>
          <a:lstStyle/>
          <a:p>
            <a:pPr marL="0" indent="0">
              <a:buNone/>
            </a:pPr>
            <a:r>
              <a:rPr lang="en-US" dirty="0"/>
              <a:t>“</a:t>
            </a:r>
            <a:r>
              <a:rPr lang="en-US" dirty="0" err="1"/>
              <a:t>Een</a:t>
            </a:r>
            <a:r>
              <a:rPr lang="en-US" dirty="0"/>
              <a:t> </a:t>
            </a:r>
            <a:r>
              <a:rPr lang="en-US" dirty="0" err="1"/>
              <a:t>handreiking</a:t>
            </a:r>
            <a:r>
              <a:rPr lang="en-US" dirty="0"/>
              <a:t> om </a:t>
            </a:r>
            <a:r>
              <a:rPr lang="en-US" dirty="0" err="1"/>
              <a:t>personen</a:t>
            </a:r>
            <a:r>
              <a:rPr lang="en-US" dirty="0"/>
              <a:t> </a:t>
            </a:r>
            <a:r>
              <a:rPr lang="en-US" dirty="0" err="1"/>
              <a:t>te</a:t>
            </a:r>
            <a:r>
              <a:rPr lang="en-US" dirty="0"/>
              <a:t> </a:t>
            </a:r>
            <a:r>
              <a:rPr lang="en-US" dirty="0" err="1"/>
              <a:t>identificeren</a:t>
            </a:r>
            <a:r>
              <a:rPr lang="en-US" dirty="0"/>
              <a:t> die </a:t>
            </a:r>
            <a:r>
              <a:rPr lang="en-US" dirty="0" err="1"/>
              <a:t>een</a:t>
            </a:r>
            <a:r>
              <a:rPr lang="en-US" dirty="0"/>
              <a:t> </a:t>
            </a:r>
            <a:r>
              <a:rPr lang="en-US" dirty="0" err="1"/>
              <a:t>verhoogd</a:t>
            </a:r>
            <a:r>
              <a:rPr lang="en-US" dirty="0"/>
              <a:t> </a:t>
            </a:r>
            <a:r>
              <a:rPr lang="en-US" dirty="0" err="1"/>
              <a:t>risico</a:t>
            </a:r>
            <a:r>
              <a:rPr lang="en-US" dirty="0"/>
              <a:t> </a:t>
            </a:r>
            <a:r>
              <a:rPr lang="en-US" dirty="0" err="1"/>
              <a:t>hebben</a:t>
            </a:r>
            <a:r>
              <a:rPr lang="en-US" dirty="0"/>
              <a:t> op </a:t>
            </a:r>
            <a:r>
              <a:rPr lang="en-US" dirty="0" err="1"/>
              <a:t>achteruitgang</a:t>
            </a:r>
            <a:r>
              <a:rPr lang="en-US" dirty="0"/>
              <a:t> van de </a:t>
            </a:r>
            <a:r>
              <a:rPr lang="en-US" dirty="0" err="1"/>
              <a:t>gezondheid</a:t>
            </a:r>
            <a:r>
              <a:rPr lang="en-US" dirty="0"/>
              <a:t>”</a:t>
            </a:r>
          </a:p>
          <a:p>
            <a:pPr marL="0" indent="0">
              <a:buNone/>
            </a:pPr>
            <a:endParaRPr lang="en-US" dirty="0"/>
          </a:p>
          <a:p>
            <a:r>
              <a:rPr lang="en-US" sz="1400" dirty="0">
                <a:hlinkClick r:id="rId3"/>
              </a:rPr>
              <a:t>Bron: SPICT-NL™ The Netherlands – SPICT</a:t>
            </a:r>
            <a:endParaRPr lang="en-US" sz="1400" dirty="0"/>
          </a:p>
          <a:p>
            <a:pPr marL="0" indent="0">
              <a:buNone/>
            </a:pPr>
            <a:endParaRPr lang="en-US" dirty="0"/>
          </a:p>
          <a:p>
            <a:pPr marL="0" indent="0">
              <a:buNone/>
            </a:pPr>
            <a:endParaRPr lang="en-US" dirty="0"/>
          </a:p>
          <a:p>
            <a:pPr marL="0" indent="0">
              <a:buNone/>
            </a:pPr>
            <a:endParaRPr lang="en-US" dirty="0"/>
          </a:p>
          <a:p>
            <a:pPr marL="0" indent="0">
              <a:buNone/>
            </a:pPr>
            <a:endParaRPr lang="en-US" dirty="0"/>
          </a:p>
          <a:p>
            <a:endParaRPr lang="nl-NL" dirty="0"/>
          </a:p>
        </p:txBody>
      </p:sp>
      <p:sp>
        <p:nvSpPr>
          <p:cNvPr id="4" name="Titel 3">
            <a:extLst>
              <a:ext uri="{FF2B5EF4-FFF2-40B4-BE49-F238E27FC236}">
                <a16:creationId xmlns:a16="http://schemas.microsoft.com/office/drawing/2014/main" id="{228158FE-EC8D-6083-896F-89B24646E07D}"/>
              </a:ext>
            </a:extLst>
          </p:cNvPr>
          <p:cNvSpPr>
            <a:spLocks noGrp="1"/>
          </p:cNvSpPr>
          <p:nvPr>
            <p:ph type="title"/>
          </p:nvPr>
        </p:nvSpPr>
        <p:spPr/>
        <p:txBody>
          <a:bodyPr/>
          <a:lstStyle/>
          <a:p>
            <a:r>
              <a:rPr lang="nl-NL" dirty="0"/>
              <a:t>SPICT</a:t>
            </a:r>
          </a:p>
        </p:txBody>
      </p:sp>
      <p:pic>
        <p:nvPicPr>
          <p:cNvPr id="6" name="Afbeelding 5">
            <a:extLst>
              <a:ext uri="{FF2B5EF4-FFF2-40B4-BE49-F238E27FC236}">
                <a16:creationId xmlns:a16="http://schemas.microsoft.com/office/drawing/2014/main" id="{53397DD1-709D-211B-8D43-26194BF4B532}"/>
              </a:ext>
            </a:extLst>
          </p:cNvPr>
          <p:cNvPicPr>
            <a:picLocks noChangeAspect="1"/>
          </p:cNvPicPr>
          <p:nvPr/>
        </p:nvPicPr>
        <p:blipFill>
          <a:blip r:embed="rId4"/>
          <a:srcRect l="33553" t="11819" r="33947" b="5029"/>
          <a:stretch/>
        </p:blipFill>
        <p:spPr>
          <a:xfrm>
            <a:off x="6776451" y="87683"/>
            <a:ext cx="4704349" cy="6770317"/>
          </a:xfrm>
          <a:prstGeom prst="rect">
            <a:avLst/>
          </a:prstGeom>
        </p:spPr>
      </p:pic>
    </p:spTree>
    <p:extLst>
      <p:ext uri="{BB962C8B-B14F-4D97-AF65-F5344CB8AC3E}">
        <p14:creationId xmlns:p14="http://schemas.microsoft.com/office/powerpoint/2010/main" val="209878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Een rode speld op een kalenderdatum">
            <a:extLst>
              <a:ext uri="{FF2B5EF4-FFF2-40B4-BE49-F238E27FC236}">
                <a16:creationId xmlns:a16="http://schemas.microsoft.com/office/drawing/2014/main" id="{19C3F86E-E682-2C59-EB69-FA3F5F4F4306}"/>
              </a:ext>
            </a:extLst>
          </p:cNvPr>
          <p:cNvPicPr>
            <a:picLocks noChangeAspect="1"/>
          </p:cNvPicPr>
          <p:nvPr/>
        </p:nvPicPr>
        <p:blipFill>
          <a:blip r:embed="rId3"/>
          <a:srcRect l="22893" r="-2" b="-2"/>
          <a:stretch/>
        </p:blipFill>
        <p:spPr>
          <a:xfrm>
            <a:off x="5967662" y="-1"/>
            <a:ext cx="6224337"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6" name="Tijdelijke aanduiding voor inhoud 2">
            <a:extLst>
              <a:ext uri="{FF2B5EF4-FFF2-40B4-BE49-F238E27FC236}">
                <a16:creationId xmlns:a16="http://schemas.microsoft.com/office/drawing/2014/main" id="{DBA492FC-E4D2-64AB-031E-D567FF49C775}"/>
              </a:ext>
            </a:extLst>
          </p:cNvPr>
          <p:cNvSpPr txBox="1">
            <a:spLocks/>
          </p:cNvSpPr>
          <p:nvPr/>
        </p:nvSpPr>
        <p:spPr>
          <a:xfrm>
            <a:off x="677334" y="2160589"/>
            <a:ext cx="3851122" cy="3880773"/>
          </a:xfrm>
          <a:prstGeom prst="rect">
            <a:avLst/>
          </a:prstGeom>
        </p:spPr>
        <p:txBody>
          <a:bodyPr vert="horz" lIns="91440" tIns="45720" rIns="91440" bIns="45720" rtlCol="0">
            <a:normAutofit lnSpcReduction="10000"/>
          </a:bodyPr>
          <a:lstStyle>
            <a:lvl1pPr marL="0" indent="0" algn="l" defTabSz="1080181" rtl="0" eaLnBrk="1" latinLnBrk="0" hangingPunct="1">
              <a:lnSpc>
                <a:spcPct val="125000"/>
              </a:lnSpc>
              <a:spcBef>
                <a:spcPts val="0"/>
              </a:spcBef>
              <a:buFont typeface="Arial" panose="020B0604020202020204" pitchFamily="34" charset="0"/>
              <a:buNone/>
              <a:defRPr sz="2717" kern="1200">
                <a:solidFill>
                  <a:schemeClr val="tx1"/>
                </a:solidFill>
                <a:latin typeface="+mn-lt"/>
                <a:ea typeface="+mn-ea"/>
                <a:cs typeface="+mn-cs"/>
              </a:defRPr>
            </a:lvl1pPr>
            <a:lvl2pPr marL="540090" indent="0" algn="l" defTabSz="1080181" rtl="0" eaLnBrk="1" latinLnBrk="0" hangingPunct="1">
              <a:lnSpc>
                <a:spcPct val="90000"/>
              </a:lnSpc>
              <a:spcBef>
                <a:spcPts val="591"/>
              </a:spcBef>
              <a:buFont typeface="Arial" panose="020B0604020202020204" pitchFamily="34" charset="0"/>
              <a:buNone/>
              <a:defRPr sz="2835" kern="1200">
                <a:solidFill>
                  <a:schemeClr val="tx1"/>
                </a:solidFill>
                <a:latin typeface="+mn-lt"/>
                <a:ea typeface="+mn-ea"/>
                <a:cs typeface="+mn-cs"/>
              </a:defRPr>
            </a:lvl2pPr>
            <a:lvl3pPr marL="1080181" indent="0" algn="l" defTabSz="1080181" rtl="0" eaLnBrk="1" latinLnBrk="0" hangingPunct="1">
              <a:lnSpc>
                <a:spcPct val="90000"/>
              </a:lnSpc>
              <a:spcBef>
                <a:spcPts val="591"/>
              </a:spcBef>
              <a:buFont typeface="Arial" panose="020B0604020202020204" pitchFamily="34" charset="0"/>
              <a:buNone/>
              <a:defRPr sz="2363" kern="1200">
                <a:solidFill>
                  <a:schemeClr val="tx1"/>
                </a:solidFill>
                <a:latin typeface="+mn-lt"/>
                <a:ea typeface="+mn-ea"/>
                <a:cs typeface="+mn-cs"/>
              </a:defRPr>
            </a:lvl3pPr>
            <a:lvl4pPr marL="1620271" indent="0" algn="l" defTabSz="1080181" rtl="0" eaLnBrk="1" latinLnBrk="0" hangingPunct="1">
              <a:lnSpc>
                <a:spcPct val="90000"/>
              </a:lnSpc>
              <a:spcBef>
                <a:spcPts val="591"/>
              </a:spcBef>
              <a:buFont typeface="Arial" panose="020B0604020202020204" pitchFamily="34" charset="0"/>
              <a:buNone/>
              <a:defRPr sz="2126" kern="1200">
                <a:solidFill>
                  <a:schemeClr val="tx1"/>
                </a:solidFill>
                <a:latin typeface="+mn-lt"/>
                <a:ea typeface="+mn-ea"/>
                <a:cs typeface="+mn-cs"/>
              </a:defRPr>
            </a:lvl4pPr>
            <a:lvl5pPr marL="2160361" indent="0" algn="l" defTabSz="1080181" rtl="0" eaLnBrk="1" latinLnBrk="0" hangingPunct="1">
              <a:lnSpc>
                <a:spcPct val="90000"/>
              </a:lnSpc>
              <a:spcBef>
                <a:spcPts val="591"/>
              </a:spcBef>
              <a:buFont typeface="Arial" panose="020B0604020202020204" pitchFamily="34" charset="0"/>
              <a:buNone/>
              <a:defRPr sz="2126" kern="1200">
                <a:solidFill>
                  <a:schemeClr val="tx1"/>
                </a:solidFill>
                <a:latin typeface="+mn-lt"/>
                <a:ea typeface="+mn-ea"/>
                <a:cs typeface="+mn-cs"/>
              </a:defRPr>
            </a:lvl5pPr>
            <a:lvl6pPr marL="2970497" indent="-270045" algn="l" defTabSz="1080181" rtl="0" eaLnBrk="1" latinLnBrk="0" hangingPunct="1">
              <a:lnSpc>
                <a:spcPct val="90000"/>
              </a:lnSpc>
              <a:spcBef>
                <a:spcPts val="591"/>
              </a:spcBef>
              <a:buFont typeface="Arial" panose="020B0604020202020204" pitchFamily="34" charset="0"/>
              <a:buChar char="•"/>
              <a:defRPr sz="2126" kern="1200">
                <a:solidFill>
                  <a:schemeClr val="tx1"/>
                </a:solidFill>
                <a:latin typeface="+mn-lt"/>
                <a:ea typeface="+mn-ea"/>
                <a:cs typeface="+mn-cs"/>
              </a:defRPr>
            </a:lvl6pPr>
            <a:lvl7pPr marL="3510587" indent="-270045" algn="l" defTabSz="1080181" rtl="0" eaLnBrk="1" latinLnBrk="0" hangingPunct="1">
              <a:lnSpc>
                <a:spcPct val="90000"/>
              </a:lnSpc>
              <a:spcBef>
                <a:spcPts val="591"/>
              </a:spcBef>
              <a:buFont typeface="Arial" panose="020B0604020202020204" pitchFamily="34" charset="0"/>
              <a:buChar char="•"/>
              <a:defRPr sz="2126" kern="1200">
                <a:solidFill>
                  <a:schemeClr val="tx1"/>
                </a:solidFill>
                <a:latin typeface="+mn-lt"/>
                <a:ea typeface="+mn-ea"/>
                <a:cs typeface="+mn-cs"/>
              </a:defRPr>
            </a:lvl7pPr>
            <a:lvl8pPr marL="4050678" indent="-270045" algn="l" defTabSz="1080181" rtl="0" eaLnBrk="1" latinLnBrk="0" hangingPunct="1">
              <a:lnSpc>
                <a:spcPct val="90000"/>
              </a:lnSpc>
              <a:spcBef>
                <a:spcPts val="591"/>
              </a:spcBef>
              <a:buFont typeface="Arial" panose="020B0604020202020204" pitchFamily="34" charset="0"/>
              <a:buChar char="•"/>
              <a:defRPr sz="2126" kern="1200">
                <a:solidFill>
                  <a:schemeClr val="tx1"/>
                </a:solidFill>
                <a:latin typeface="+mn-lt"/>
                <a:ea typeface="+mn-ea"/>
                <a:cs typeface="+mn-cs"/>
              </a:defRPr>
            </a:lvl8pPr>
            <a:lvl9pPr marL="4590768" indent="-270045" algn="l" defTabSz="1080181" rtl="0" eaLnBrk="1" latinLnBrk="0" hangingPunct="1">
              <a:lnSpc>
                <a:spcPct val="90000"/>
              </a:lnSpc>
              <a:spcBef>
                <a:spcPts val="591"/>
              </a:spcBef>
              <a:buFont typeface="Arial" panose="020B0604020202020204" pitchFamily="34" charset="0"/>
              <a:buChar char="•"/>
              <a:defRPr sz="2126" kern="1200">
                <a:solidFill>
                  <a:schemeClr val="tx1"/>
                </a:solidFill>
                <a:latin typeface="+mn-lt"/>
                <a:ea typeface="+mn-ea"/>
                <a:cs typeface="+mn-cs"/>
              </a:defRPr>
            </a:lvl9pPr>
          </a:lstStyle>
          <a:p>
            <a:pPr defTabSz="457200">
              <a:lnSpc>
                <a:spcPct val="115000"/>
              </a:lnSpc>
              <a:spcBef>
                <a:spcPts val="1000"/>
              </a:spcBef>
              <a:buClr>
                <a:schemeClr val="accent1"/>
              </a:buClr>
              <a:buSzPct val="80000"/>
              <a:buFont typeface="Wingdings 3" charset="2"/>
              <a:buChar char=""/>
            </a:pPr>
            <a:endParaRPr lang="en-US" sz="2100" dirty="0">
              <a:solidFill>
                <a:schemeClr val="tx1">
                  <a:lumMod val="75000"/>
                  <a:lumOff val="25000"/>
                </a:schemeClr>
              </a:solidFill>
            </a:endParaRPr>
          </a:p>
          <a:p>
            <a:pPr defTabSz="457200">
              <a:lnSpc>
                <a:spcPct val="115000"/>
              </a:lnSpc>
              <a:spcBef>
                <a:spcPts val="1000"/>
              </a:spcBef>
              <a:buClr>
                <a:srgbClr val="009CB4"/>
              </a:buClr>
              <a:buSzPct val="80000"/>
              <a:buFont typeface="Wingdings 3" charset="2"/>
              <a:buChar char=""/>
            </a:pPr>
            <a:r>
              <a:rPr lang="en-US" sz="2300" dirty="0">
                <a:solidFill>
                  <a:schemeClr val="tx1">
                    <a:lumMod val="75000"/>
                    <a:lumOff val="25000"/>
                  </a:schemeClr>
                </a:solidFill>
              </a:rPr>
              <a:t>1. </a:t>
            </a:r>
            <a:r>
              <a:rPr lang="en-US" sz="2300" dirty="0" err="1">
                <a:solidFill>
                  <a:schemeClr val="tx1">
                    <a:lumMod val="75000"/>
                    <a:lumOff val="25000"/>
                  </a:schemeClr>
                </a:solidFill>
              </a:rPr>
              <a:t>Signaleren</a:t>
            </a:r>
            <a:r>
              <a:rPr lang="en-US" sz="2300" dirty="0">
                <a:solidFill>
                  <a:schemeClr val="tx1">
                    <a:lumMod val="75000"/>
                    <a:lumOff val="25000"/>
                  </a:schemeClr>
                </a:solidFill>
              </a:rPr>
              <a:t> (</a:t>
            </a:r>
            <a:r>
              <a:rPr lang="en-US" sz="2300" dirty="0" err="1">
                <a:solidFill>
                  <a:schemeClr val="tx1">
                    <a:lumMod val="75000"/>
                    <a:lumOff val="25000"/>
                  </a:schemeClr>
                </a:solidFill>
              </a:rPr>
              <a:t>markeren</a:t>
            </a:r>
            <a:r>
              <a:rPr lang="en-US" sz="2300" dirty="0">
                <a:solidFill>
                  <a:schemeClr val="tx1">
                    <a:lumMod val="75000"/>
                    <a:lumOff val="25000"/>
                  </a:schemeClr>
                </a:solidFill>
              </a:rPr>
              <a:t>)</a:t>
            </a:r>
          </a:p>
          <a:p>
            <a:pPr defTabSz="457200">
              <a:lnSpc>
                <a:spcPct val="115000"/>
              </a:lnSpc>
              <a:spcBef>
                <a:spcPts val="1000"/>
              </a:spcBef>
              <a:buClr>
                <a:srgbClr val="009CB4"/>
              </a:buClr>
              <a:buSzPct val="80000"/>
              <a:buFont typeface="Wingdings 3" charset="2"/>
              <a:buChar char=""/>
            </a:pPr>
            <a:r>
              <a:rPr lang="en-US" sz="2300" b="1" dirty="0">
                <a:solidFill>
                  <a:schemeClr val="tx1">
                    <a:lumMod val="75000"/>
                    <a:lumOff val="25000"/>
                  </a:schemeClr>
                </a:solidFill>
              </a:rPr>
              <a:t>2. </a:t>
            </a:r>
            <a:r>
              <a:rPr lang="en-US" sz="2300" b="1" dirty="0" err="1">
                <a:solidFill>
                  <a:schemeClr val="tx1">
                    <a:lumMod val="75000"/>
                    <a:lumOff val="25000"/>
                  </a:schemeClr>
                </a:solidFill>
              </a:rPr>
              <a:t>Eerste</a:t>
            </a:r>
            <a:r>
              <a:rPr lang="en-US" sz="2300" b="1" dirty="0">
                <a:solidFill>
                  <a:schemeClr val="tx1">
                    <a:lumMod val="75000"/>
                    <a:lumOff val="25000"/>
                  </a:schemeClr>
                </a:solidFill>
              </a:rPr>
              <a:t> </a:t>
            </a:r>
            <a:r>
              <a:rPr lang="en-US" sz="2300" b="1" dirty="0" err="1">
                <a:solidFill>
                  <a:schemeClr val="tx1">
                    <a:lumMod val="75000"/>
                    <a:lumOff val="25000"/>
                  </a:schemeClr>
                </a:solidFill>
              </a:rPr>
              <a:t>gesprek</a:t>
            </a:r>
            <a:r>
              <a:rPr lang="en-US" sz="2300" b="1" dirty="0">
                <a:solidFill>
                  <a:schemeClr val="tx1">
                    <a:lumMod val="75000"/>
                    <a:lumOff val="25000"/>
                  </a:schemeClr>
                </a:solidFill>
              </a:rPr>
              <a:t> </a:t>
            </a:r>
            <a:r>
              <a:rPr lang="en-US" sz="2300" b="1" dirty="0" err="1">
                <a:solidFill>
                  <a:schemeClr val="tx1">
                    <a:lumMod val="75000"/>
                    <a:lumOff val="25000"/>
                  </a:schemeClr>
                </a:solidFill>
              </a:rPr>
              <a:t>proactieve</a:t>
            </a:r>
            <a:r>
              <a:rPr lang="en-US" sz="2300" b="1" dirty="0">
                <a:solidFill>
                  <a:schemeClr val="tx1">
                    <a:lumMod val="75000"/>
                    <a:lumOff val="25000"/>
                  </a:schemeClr>
                </a:solidFill>
              </a:rPr>
              <a:t> </a:t>
            </a:r>
            <a:r>
              <a:rPr lang="en-US" sz="2300" b="1" dirty="0" err="1">
                <a:solidFill>
                  <a:schemeClr val="tx1">
                    <a:lumMod val="75000"/>
                    <a:lumOff val="25000"/>
                  </a:schemeClr>
                </a:solidFill>
              </a:rPr>
              <a:t>zorgplanning</a:t>
            </a:r>
            <a:endParaRPr lang="en-US" sz="2300" b="1" dirty="0">
              <a:solidFill>
                <a:schemeClr val="tx1">
                  <a:lumMod val="75000"/>
                  <a:lumOff val="25000"/>
                </a:schemeClr>
              </a:solidFill>
            </a:endParaRPr>
          </a:p>
          <a:p>
            <a:pPr defTabSz="457200">
              <a:lnSpc>
                <a:spcPct val="115000"/>
              </a:lnSpc>
              <a:spcBef>
                <a:spcPts val="1000"/>
              </a:spcBef>
              <a:buClr>
                <a:srgbClr val="009CB4"/>
              </a:buClr>
              <a:buSzPct val="80000"/>
              <a:buFont typeface="Wingdings 3" charset="2"/>
              <a:buChar char=""/>
            </a:pPr>
            <a:r>
              <a:rPr lang="en-US" sz="2300" dirty="0">
                <a:solidFill>
                  <a:schemeClr val="tx1">
                    <a:lumMod val="75000"/>
                    <a:lumOff val="25000"/>
                  </a:schemeClr>
                </a:solidFill>
              </a:rPr>
              <a:t>3. </a:t>
            </a:r>
            <a:r>
              <a:rPr lang="en-US" sz="2300" dirty="0" err="1">
                <a:solidFill>
                  <a:schemeClr val="tx1">
                    <a:lumMod val="75000"/>
                    <a:lumOff val="25000"/>
                  </a:schemeClr>
                </a:solidFill>
              </a:rPr>
              <a:t>Registreren</a:t>
            </a:r>
            <a:r>
              <a:rPr lang="en-US" sz="2300" dirty="0">
                <a:solidFill>
                  <a:schemeClr val="tx1">
                    <a:lumMod val="75000"/>
                    <a:lumOff val="25000"/>
                  </a:schemeClr>
                </a:solidFill>
              </a:rPr>
              <a:t>/</a:t>
            </a:r>
            <a:r>
              <a:rPr lang="en-US" sz="2300" dirty="0" err="1">
                <a:solidFill>
                  <a:schemeClr val="tx1">
                    <a:lumMod val="75000"/>
                    <a:lumOff val="25000"/>
                  </a:schemeClr>
                </a:solidFill>
              </a:rPr>
              <a:t>vastleggen</a:t>
            </a:r>
            <a:endParaRPr lang="en-US" sz="2300" dirty="0">
              <a:solidFill>
                <a:schemeClr val="tx1">
                  <a:lumMod val="75000"/>
                  <a:lumOff val="25000"/>
                </a:schemeClr>
              </a:solidFill>
            </a:endParaRPr>
          </a:p>
          <a:p>
            <a:pPr defTabSz="457200">
              <a:lnSpc>
                <a:spcPct val="115000"/>
              </a:lnSpc>
              <a:spcBef>
                <a:spcPts val="1000"/>
              </a:spcBef>
              <a:buClr>
                <a:srgbClr val="009CB4"/>
              </a:buClr>
              <a:buSzPct val="80000"/>
              <a:buFont typeface="Wingdings 3" charset="2"/>
              <a:buChar char=""/>
            </a:pPr>
            <a:r>
              <a:rPr lang="en-US" sz="2300" dirty="0">
                <a:solidFill>
                  <a:schemeClr val="tx1">
                    <a:lumMod val="75000"/>
                    <a:lumOff val="25000"/>
                  </a:schemeClr>
                </a:solidFill>
              </a:rPr>
              <a:t>4. </a:t>
            </a:r>
            <a:r>
              <a:rPr lang="en-US" sz="2300" dirty="0" err="1">
                <a:solidFill>
                  <a:schemeClr val="tx1">
                    <a:lumMod val="75000"/>
                    <a:lumOff val="25000"/>
                  </a:schemeClr>
                </a:solidFill>
              </a:rPr>
              <a:t>Delen</a:t>
            </a:r>
            <a:endParaRPr lang="en-US" sz="2300" dirty="0">
              <a:solidFill>
                <a:schemeClr val="tx1">
                  <a:lumMod val="75000"/>
                  <a:lumOff val="25000"/>
                </a:schemeClr>
              </a:solidFill>
            </a:endParaRPr>
          </a:p>
          <a:p>
            <a:pPr defTabSz="457200">
              <a:lnSpc>
                <a:spcPct val="115000"/>
              </a:lnSpc>
              <a:spcBef>
                <a:spcPts val="1000"/>
              </a:spcBef>
              <a:buClr>
                <a:srgbClr val="009CB4"/>
              </a:buClr>
              <a:buSzPct val="80000"/>
              <a:buFont typeface="Wingdings 3" charset="2"/>
              <a:buChar char=""/>
            </a:pPr>
            <a:r>
              <a:rPr lang="en-US" sz="2300" dirty="0">
                <a:solidFill>
                  <a:schemeClr val="tx1">
                    <a:lumMod val="75000"/>
                    <a:lumOff val="25000"/>
                  </a:schemeClr>
                </a:solidFill>
              </a:rPr>
              <a:t>5. </a:t>
            </a:r>
            <a:r>
              <a:rPr lang="en-US" sz="2300" dirty="0" err="1">
                <a:solidFill>
                  <a:schemeClr val="tx1">
                    <a:lumMod val="75000"/>
                    <a:lumOff val="25000"/>
                  </a:schemeClr>
                </a:solidFill>
              </a:rPr>
              <a:t>Continueren</a:t>
            </a:r>
            <a:r>
              <a:rPr lang="en-US" sz="2300" dirty="0">
                <a:solidFill>
                  <a:schemeClr val="tx1">
                    <a:lumMod val="75000"/>
                    <a:lumOff val="25000"/>
                  </a:schemeClr>
                </a:solidFill>
              </a:rPr>
              <a:t> , </a:t>
            </a:r>
            <a:r>
              <a:rPr lang="en-US" sz="2300" dirty="0" err="1">
                <a:solidFill>
                  <a:schemeClr val="tx1">
                    <a:lumMod val="75000"/>
                    <a:lumOff val="25000"/>
                  </a:schemeClr>
                </a:solidFill>
              </a:rPr>
              <a:t>evalueren</a:t>
            </a:r>
            <a:r>
              <a:rPr lang="en-US" sz="2300" dirty="0">
                <a:solidFill>
                  <a:schemeClr val="tx1">
                    <a:lumMod val="75000"/>
                    <a:lumOff val="25000"/>
                  </a:schemeClr>
                </a:solidFill>
              </a:rPr>
              <a:t>, </a:t>
            </a:r>
            <a:r>
              <a:rPr lang="en-US" sz="2300" dirty="0" err="1">
                <a:solidFill>
                  <a:schemeClr val="tx1">
                    <a:lumMod val="75000"/>
                    <a:lumOff val="25000"/>
                  </a:schemeClr>
                </a:solidFill>
              </a:rPr>
              <a:t>herzien</a:t>
            </a:r>
            <a:r>
              <a:rPr lang="en-US" sz="2300" dirty="0">
                <a:solidFill>
                  <a:schemeClr val="tx1">
                    <a:lumMod val="75000"/>
                    <a:lumOff val="25000"/>
                  </a:schemeClr>
                </a:solidFill>
              </a:rPr>
              <a:t> </a:t>
            </a:r>
          </a:p>
          <a:p>
            <a:pPr defTabSz="457200">
              <a:lnSpc>
                <a:spcPct val="115000"/>
              </a:lnSpc>
              <a:spcBef>
                <a:spcPts val="1000"/>
              </a:spcBef>
              <a:buClr>
                <a:schemeClr val="accent1"/>
              </a:buClr>
              <a:buSzPct val="80000"/>
              <a:buFont typeface="Wingdings 3" charset="2"/>
              <a:buChar char=""/>
            </a:pPr>
            <a:endParaRPr lang="en-US" sz="2100" dirty="0">
              <a:solidFill>
                <a:schemeClr val="tx1">
                  <a:lumMod val="75000"/>
                  <a:lumOff val="25000"/>
                </a:schemeClr>
              </a:solidFill>
            </a:endParaRPr>
          </a:p>
          <a:p>
            <a:pPr defTabSz="457200">
              <a:lnSpc>
                <a:spcPct val="115000"/>
              </a:lnSpc>
              <a:spcBef>
                <a:spcPts val="1000"/>
              </a:spcBef>
              <a:buClr>
                <a:schemeClr val="accent1"/>
              </a:buClr>
              <a:buSzPct val="80000"/>
              <a:buFont typeface="Wingdings 3" charset="2"/>
              <a:buChar char=""/>
            </a:pPr>
            <a:endParaRPr lang="en-US" sz="2100" dirty="0">
              <a:solidFill>
                <a:schemeClr val="tx1">
                  <a:lumMod val="75000"/>
                  <a:lumOff val="25000"/>
                </a:schemeClr>
              </a:solidFill>
            </a:endParaRPr>
          </a:p>
          <a:p>
            <a:pPr defTabSz="457200">
              <a:lnSpc>
                <a:spcPct val="115000"/>
              </a:lnSpc>
              <a:spcBef>
                <a:spcPts val="1000"/>
              </a:spcBef>
              <a:buClr>
                <a:schemeClr val="accent1"/>
              </a:buClr>
              <a:buSzPct val="80000"/>
              <a:buFont typeface="Wingdings 3" charset="2"/>
              <a:buChar char=""/>
            </a:pPr>
            <a:endParaRPr lang="en-US" sz="2100" dirty="0">
              <a:solidFill>
                <a:schemeClr val="tx1">
                  <a:lumMod val="75000"/>
                  <a:lumOff val="25000"/>
                </a:schemeClr>
              </a:solidFill>
            </a:endParaRPr>
          </a:p>
        </p:txBody>
      </p:sp>
      <p:sp>
        <p:nvSpPr>
          <p:cNvPr id="2" name="Titel 1">
            <a:extLst>
              <a:ext uri="{FF2B5EF4-FFF2-40B4-BE49-F238E27FC236}">
                <a16:creationId xmlns:a16="http://schemas.microsoft.com/office/drawing/2014/main" id="{7670E2DD-6385-B9AF-02EF-E6EDF7975D17}"/>
              </a:ext>
            </a:extLst>
          </p:cNvPr>
          <p:cNvSpPr>
            <a:spLocks noGrp="1"/>
          </p:cNvSpPr>
          <p:nvPr>
            <p:ph type="title"/>
          </p:nvPr>
        </p:nvSpPr>
        <p:spPr>
          <a:xfrm>
            <a:off x="673100" y="1100092"/>
            <a:ext cx="5848016" cy="1325563"/>
          </a:xfrm>
        </p:spPr>
        <p:txBody>
          <a:bodyPr/>
          <a:lstStyle/>
          <a:p>
            <a:r>
              <a:rPr lang="en-US" sz="4000" dirty="0" err="1"/>
              <a:t>Proces</a:t>
            </a:r>
            <a:r>
              <a:rPr lang="en-US" sz="4000" dirty="0"/>
              <a:t> van </a:t>
            </a:r>
            <a:r>
              <a:rPr lang="en-US" sz="4000" dirty="0" err="1"/>
              <a:t>proactieve</a:t>
            </a:r>
            <a:r>
              <a:rPr lang="en-US" sz="4000" dirty="0"/>
              <a:t> </a:t>
            </a:r>
            <a:r>
              <a:rPr lang="en-US" sz="4000" dirty="0" err="1"/>
              <a:t>zorgplanning</a:t>
            </a:r>
            <a:endParaRPr lang="nl-NL" dirty="0"/>
          </a:p>
        </p:txBody>
      </p:sp>
    </p:spTree>
    <p:extLst>
      <p:ext uri="{BB962C8B-B14F-4D97-AF65-F5344CB8AC3E}">
        <p14:creationId xmlns:p14="http://schemas.microsoft.com/office/powerpoint/2010/main" val="1550422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57183E48-66AB-1161-25E0-3F8FED9F6F28}"/>
              </a:ext>
            </a:extLst>
          </p:cNvPr>
          <p:cNvSpPr txBox="1">
            <a:spLocks/>
          </p:cNvSpPr>
          <p:nvPr/>
        </p:nvSpPr>
        <p:spPr>
          <a:xfrm>
            <a:off x="546912" y="1137972"/>
            <a:ext cx="10515600" cy="1325563"/>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000" b="1" kern="1200">
                <a:solidFill>
                  <a:srgbClr val="009CB4"/>
                </a:solidFill>
                <a:latin typeface="+mj-lt"/>
                <a:ea typeface="+mj-ea"/>
                <a:cs typeface="+mj-cs"/>
              </a:defRPr>
            </a:lvl1pPr>
          </a:lstStyle>
          <a:p>
            <a:r>
              <a:rPr lang="nl-NL" dirty="0"/>
              <a:t>Ken je meneer Korthals nog?</a:t>
            </a:r>
            <a:br>
              <a:rPr lang="nl-NL" dirty="0"/>
            </a:br>
            <a:br>
              <a:rPr lang="nl-NL" dirty="0"/>
            </a:br>
            <a:endParaRPr lang="nl-NL" dirty="0"/>
          </a:p>
        </p:txBody>
      </p:sp>
      <p:sp>
        <p:nvSpPr>
          <p:cNvPr id="6" name="Tijdelijke aanduiding voor inhoud 2">
            <a:extLst>
              <a:ext uri="{FF2B5EF4-FFF2-40B4-BE49-F238E27FC236}">
                <a16:creationId xmlns:a16="http://schemas.microsoft.com/office/drawing/2014/main" id="{22CD0533-8EA4-B84D-D9AB-3B04832B3121}"/>
              </a:ext>
            </a:extLst>
          </p:cNvPr>
          <p:cNvSpPr txBox="1">
            <a:spLocks/>
          </p:cNvSpPr>
          <p:nvPr/>
        </p:nvSpPr>
        <p:spPr>
          <a:xfrm>
            <a:off x="328548" y="1800753"/>
            <a:ext cx="8596668" cy="4634552"/>
          </a:xfr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13750"/>
            <a:r>
              <a:rPr lang="nl-NL" sz="1600" dirty="0">
                <a:latin typeface="+mj-lt"/>
              </a:rPr>
              <a:t>De 85-jarige meneer Korthals woont sinds 2 jaar in het verpleeghuis na een hersenbloeding met een halfzijdige verlamming aan de rechterkant. Daarnaast heeft meneer nog COPD, diabetes mellitus en hartfalen. </a:t>
            </a:r>
          </a:p>
          <a:p>
            <a:pPr marR="13750"/>
            <a:r>
              <a:rPr lang="nl-NL" sz="1600" dirty="0">
                <a:latin typeface="+mj-lt"/>
              </a:rPr>
              <a:t>Meneer Korthals gaat de laatste tijd langzaam achteruit. Zo neemt zijn eetlust af en lijkt zijn benauwdheid te laatste dagen toe te nemen, het hoesten wordt ook steeds erger en meneer geeft daarbij veel sputum op. Deze klachten kosten hem veel energie waardoor hij overdag ook veel slaapt, met een kussen half-rechtop in bed. De verpleeghuisarts heeft al extra prednison voorgeschreven omdat zij een exacerbatie COPD vermoedt. Echter, deze lijkt nog niet aan te slaan. Mevrouw Korthals is veel bij haar man om de verzorgenden te ondersteunen in de zorg. </a:t>
            </a:r>
          </a:p>
          <a:p>
            <a:pPr marR="13750"/>
            <a:r>
              <a:rPr lang="nl-NL" sz="1600" dirty="0">
                <a:latin typeface="+mj-lt"/>
              </a:rPr>
              <a:t>Meneer Korthals maakt vandaag een sombere en angstige indruk en je besluit even bij meneer en zijn vrouw te gaan zitten. </a:t>
            </a:r>
            <a:r>
              <a:rPr lang="nl-NL" sz="1600" b="1" dirty="0">
                <a:latin typeface="+mj-lt"/>
              </a:rPr>
              <a:t>“Zo gaat dit toch niet nog jaren door? Volgend jaar rond deze tijd ben ik er niet meer hoor.</a:t>
            </a:r>
            <a:r>
              <a:rPr lang="nl-NL" sz="1600" dirty="0">
                <a:latin typeface="+mj-lt"/>
              </a:rPr>
              <a:t>” Je bespreekt met hem waar deze gedachte vandaan komt. Meneer geeft aan het gevoel te hebben dat hij ‘op’ is. Op je vraag wat hij graag zou willen zegt hij</a:t>
            </a:r>
            <a:r>
              <a:rPr lang="nl-NL" sz="1600" b="1" dirty="0">
                <a:latin typeface="+mj-lt"/>
              </a:rPr>
              <a:t>: “Van mij hoeft het allemaal niet meer hoor zuster”.</a:t>
            </a:r>
          </a:p>
        </p:txBody>
      </p:sp>
      <p:sp>
        <p:nvSpPr>
          <p:cNvPr id="2" name="Tekstvak 1">
            <a:extLst>
              <a:ext uri="{FF2B5EF4-FFF2-40B4-BE49-F238E27FC236}">
                <a16:creationId xmlns:a16="http://schemas.microsoft.com/office/drawing/2014/main" id="{CF0A2A46-6C77-95F9-6D29-1004C4DC25FA}"/>
              </a:ext>
            </a:extLst>
          </p:cNvPr>
          <p:cNvSpPr txBox="1"/>
          <p:nvPr/>
        </p:nvSpPr>
        <p:spPr>
          <a:xfrm>
            <a:off x="11075011" y="4958340"/>
            <a:ext cx="1223325" cy="246221"/>
          </a:xfrm>
          <a:prstGeom prst="rect">
            <a:avLst/>
          </a:prstGeom>
          <a:noFill/>
        </p:spPr>
        <p:txBody>
          <a:bodyPr wrap="square" rtlCol="0">
            <a:spAutoFit/>
          </a:bodyPr>
          <a:lstStyle/>
          <a:p>
            <a:r>
              <a:rPr lang="nl-NL" sz="1000" dirty="0"/>
              <a:t>Bron: Freepik.nl</a:t>
            </a:r>
          </a:p>
        </p:txBody>
      </p:sp>
      <p:pic>
        <p:nvPicPr>
          <p:cNvPr id="3" name="Afbeelding 2" descr="Afbeelding met Menselijk gezicht, kleding, persoon, schermopname&#10;&#10;Door AI gegenereerde inhoud is mogelijk onjuist.">
            <a:extLst>
              <a:ext uri="{FF2B5EF4-FFF2-40B4-BE49-F238E27FC236}">
                <a16:creationId xmlns:a16="http://schemas.microsoft.com/office/drawing/2014/main" id="{F2AD294E-74EB-9A89-38A9-90370694F84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664434" y="130629"/>
            <a:ext cx="6858000" cy="6858000"/>
          </a:xfrm>
          <a:prstGeom prst="rect">
            <a:avLst/>
          </a:prstGeom>
        </p:spPr>
      </p:pic>
    </p:spTree>
    <p:extLst>
      <p:ext uri="{BB962C8B-B14F-4D97-AF65-F5344CB8AC3E}">
        <p14:creationId xmlns:p14="http://schemas.microsoft.com/office/powerpoint/2010/main" val="3503876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F10F0C-C116-FD09-EE83-11E4FB0C25A9}"/>
              </a:ext>
            </a:extLst>
          </p:cNvPr>
          <p:cNvSpPr>
            <a:spLocks noGrp="1"/>
          </p:cNvSpPr>
          <p:nvPr>
            <p:ph type="title"/>
          </p:nvPr>
        </p:nvSpPr>
        <p:spPr>
          <a:xfrm>
            <a:off x="694944" y="801352"/>
            <a:ext cx="10766044" cy="1325563"/>
          </a:xfrm>
        </p:spPr>
        <p:txBody>
          <a:bodyPr/>
          <a:lstStyle/>
          <a:p>
            <a:r>
              <a:rPr lang="nl-NL" dirty="0"/>
              <a:t>Hulpmiddelen voor gespreksvoering</a:t>
            </a:r>
          </a:p>
        </p:txBody>
      </p:sp>
      <p:sp>
        <p:nvSpPr>
          <p:cNvPr id="3" name="Tijdelijke aanduiding voor inhoud 2">
            <a:extLst>
              <a:ext uri="{FF2B5EF4-FFF2-40B4-BE49-F238E27FC236}">
                <a16:creationId xmlns:a16="http://schemas.microsoft.com/office/drawing/2014/main" id="{9F3F9C23-0DB0-53CD-6C07-74321CE12B2F}"/>
              </a:ext>
            </a:extLst>
          </p:cNvPr>
          <p:cNvSpPr>
            <a:spLocks noGrp="1"/>
          </p:cNvSpPr>
          <p:nvPr>
            <p:ph sz="half" idx="2"/>
          </p:nvPr>
        </p:nvSpPr>
        <p:spPr>
          <a:xfrm>
            <a:off x="731012" y="2126915"/>
            <a:ext cx="6066803" cy="3751308"/>
          </a:xfrm>
        </p:spPr>
        <p:txBody>
          <a:bodyPr/>
          <a:lstStyle/>
          <a:p>
            <a:pPr marL="0" indent="0">
              <a:buNone/>
            </a:pPr>
            <a:r>
              <a:rPr lang="nl-NL" dirty="0"/>
              <a:t>Er is al veel bekend en ontwikkeld!</a:t>
            </a:r>
          </a:p>
          <a:p>
            <a:pPr marL="0" indent="0">
              <a:buNone/>
            </a:pPr>
            <a:endParaRPr lang="nl-NL" dirty="0"/>
          </a:p>
          <a:p>
            <a:r>
              <a:rPr lang="nl-NL" dirty="0"/>
              <a:t>Wensenboekjes</a:t>
            </a:r>
          </a:p>
          <a:p>
            <a:r>
              <a:rPr lang="nl-NL" dirty="0"/>
              <a:t>Gesprekshulpmiddelen </a:t>
            </a:r>
          </a:p>
          <a:p>
            <a:r>
              <a:rPr lang="nl-NL" dirty="0"/>
              <a:t>Formuleren om behandelwensen en –grenzen vast te leggen</a:t>
            </a:r>
          </a:p>
          <a:p>
            <a:pPr marL="0" indent="0">
              <a:buNone/>
            </a:pPr>
            <a:endParaRPr lang="nl-NL" dirty="0"/>
          </a:p>
          <a:p>
            <a:pPr marL="0" indent="0">
              <a:buNone/>
            </a:pPr>
            <a:r>
              <a:rPr lang="nl-NL" dirty="0"/>
              <a:t>Zowel behulpzaam voor zorgvragers als naasten áls ook voor de multidisciplinaire samenwerking.</a:t>
            </a:r>
          </a:p>
          <a:p>
            <a:pPr marL="0" indent="0">
              <a:buNone/>
            </a:pPr>
            <a:endParaRPr lang="nl-NL" dirty="0"/>
          </a:p>
        </p:txBody>
      </p:sp>
      <p:pic>
        <p:nvPicPr>
          <p:cNvPr id="5" name="Tijdelijke aanduiding voor inhoud 5">
            <a:extLst>
              <a:ext uri="{FF2B5EF4-FFF2-40B4-BE49-F238E27FC236}">
                <a16:creationId xmlns:a16="http://schemas.microsoft.com/office/drawing/2014/main" id="{1CF7D886-1E7A-5BD7-A055-70354DE360F5}"/>
              </a:ext>
            </a:extLst>
          </p:cNvPr>
          <p:cNvPicPr>
            <a:picLocks noChangeAspect="1"/>
          </p:cNvPicPr>
          <p:nvPr/>
        </p:nvPicPr>
        <p:blipFill>
          <a:blip r:embed="rId3"/>
          <a:stretch>
            <a:fillRect/>
          </a:stretch>
        </p:blipFill>
        <p:spPr>
          <a:xfrm>
            <a:off x="7267074" y="2333771"/>
            <a:ext cx="1949116" cy="1377636"/>
          </a:xfrm>
          <a:prstGeom prst="rect">
            <a:avLst/>
          </a:prstGeom>
        </p:spPr>
      </p:pic>
      <p:pic>
        <p:nvPicPr>
          <p:cNvPr id="6" name="Afbeelding 5">
            <a:extLst>
              <a:ext uri="{FF2B5EF4-FFF2-40B4-BE49-F238E27FC236}">
                <a16:creationId xmlns:a16="http://schemas.microsoft.com/office/drawing/2014/main" id="{79F76057-CF9D-3789-803B-85E402ECD774}"/>
              </a:ext>
            </a:extLst>
          </p:cNvPr>
          <p:cNvPicPr>
            <a:picLocks noChangeAspect="1"/>
          </p:cNvPicPr>
          <p:nvPr/>
        </p:nvPicPr>
        <p:blipFill>
          <a:blip r:embed="rId4"/>
          <a:stretch>
            <a:fillRect/>
          </a:stretch>
        </p:blipFill>
        <p:spPr>
          <a:xfrm>
            <a:off x="9216190" y="2333771"/>
            <a:ext cx="2467280" cy="1382631"/>
          </a:xfrm>
          <a:prstGeom prst="rect">
            <a:avLst/>
          </a:prstGeom>
        </p:spPr>
      </p:pic>
      <p:pic>
        <p:nvPicPr>
          <p:cNvPr id="7" name="Afbeelding 6">
            <a:extLst>
              <a:ext uri="{FF2B5EF4-FFF2-40B4-BE49-F238E27FC236}">
                <a16:creationId xmlns:a16="http://schemas.microsoft.com/office/drawing/2014/main" id="{2BFDEB1D-29E6-8A4F-DB44-D49C9E0189E6}"/>
              </a:ext>
            </a:extLst>
          </p:cNvPr>
          <p:cNvPicPr>
            <a:picLocks noChangeAspect="1"/>
          </p:cNvPicPr>
          <p:nvPr/>
        </p:nvPicPr>
        <p:blipFill>
          <a:blip r:embed="rId5"/>
          <a:srcRect l="10199" r="-3" b="-3"/>
          <a:stretch/>
        </p:blipFill>
        <p:spPr>
          <a:xfrm>
            <a:off x="7223550" y="3687343"/>
            <a:ext cx="1980609" cy="2291466"/>
          </a:xfrm>
          <a:custGeom>
            <a:avLst/>
            <a:gdLst/>
            <a:ahLst/>
            <a:cxnLst/>
            <a:rect l="l" t="t" r="r" b="b"/>
            <a:pathLst>
              <a:path w="2956476" h="3420496">
                <a:moveTo>
                  <a:pt x="319202" y="0"/>
                </a:moveTo>
                <a:lnTo>
                  <a:pt x="2956476" y="0"/>
                </a:lnTo>
                <a:lnTo>
                  <a:pt x="2444471" y="3420496"/>
                </a:lnTo>
                <a:lnTo>
                  <a:pt x="0" y="3420496"/>
                </a:lnTo>
                <a:lnTo>
                  <a:pt x="0" y="2146516"/>
                </a:lnTo>
                <a:close/>
              </a:path>
            </a:pathLst>
          </a:custGeom>
        </p:spPr>
      </p:pic>
      <p:pic>
        <p:nvPicPr>
          <p:cNvPr id="8" name="Afbeelding 7">
            <a:extLst>
              <a:ext uri="{FF2B5EF4-FFF2-40B4-BE49-F238E27FC236}">
                <a16:creationId xmlns:a16="http://schemas.microsoft.com/office/drawing/2014/main" id="{AEE6397F-B011-2AAF-F3A2-CC239B4B4089}"/>
              </a:ext>
            </a:extLst>
          </p:cNvPr>
          <p:cNvPicPr>
            <a:picLocks noChangeAspect="1"/>
          </p:cNvPicPr>
          <p:nvPr/>
        </p:nvPicPr>
        <p:blipFill>
          <a:blip r:embed="rId6"/>
          <a:srcRect l="50000" t="12754" r="10761" b="23865"/>
          <a:stretch/>
        </p:blipFill>
        <p:spPr>
          <a:xfrm>
            <a:off x="9248507" y="3692990"/>
            <a:ext cx="2522009" cy="2291466"/>
          </a:xfrm>
          <a:prstGeom prst="rect">
            <a:avLst/>
          </a:prstGeom>
        </p:spPr>
      </p:pic>
    </p:spTree>
    <p:extLst>
      <p:ext uri="{BB962C8B-B14F-4D97-AF65-F5344CB8AC3E}">
        <p14:creationId xmlns:p14="http://schemas.microsoft.com/office/powerpoint/2010/main" val="903042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6A1996-0769-83A7-8B9E-F75D3AA9A722}"/>
              </a:ext>
            </a:extLst>
          </p:cNvPr>
          <p:cNvSpPr>
            <a:spLocks noGrp="1"/>
          </p:cNvSpPr>
          <p:nvPr>
            <p:ph type="title"/>
          </p:nvPr>
        </p:nvSpPr>
        <p:spPr>
          <a:xfrm>
            <a:off x="73116" y="823232"/>
            <a:ext cx="12368463" cy="1325563"/>
          </a:xfrm>
        </p:spPr>
        <p:txBody>
          <a:bodyPr/>
          <a:lstStyle/>
          <a:p>
            <a:r>
              <a:rPr lang="nl-NL" dirty="0"/>
              <a:t>Wensenboekje en stappenplan voor zorgverleners</a:t>
            </a:r>
          </a:p>
        </p:txBody>
      </p:sp>
      <p:pic>
        <p:nvPicPr>
          <p:cNvPr id="5" name="Tijdelijke aanduiding voor inhoud 5">
            <a:extLst>
              <a:ext uri="{FF2B5EF4-FFF2-40B4-BE49-F238E27FC236}">
                <a16:creationId xmlns:a16="http://schemas.microsoft.com/office/drawing/2014/main" id="{109C958D-3119-06B1-4436-12290DAED991}"/>
              </a:ext>
            </a:extLst>
          </p:cNvPr>
          <p:cNvPicPr>
            <a:picLocks noGrp="1" noChangeAspect="1"/>
          </p:cNvPicPr>
          <p:nvPr>
            <p:ph sz="half" idx="2"/>
          </p:nvPr>
        </p:nvPicPr>
        <p:blipFill>
          <a:blip r:embed="rId3"/>
          <a:stretch>
            <a:fillRect/>
          </a:stretch>
        </p:blipFill>
        <p:spPr>
          <a:xfrm>
            <a:off x="0" y="2293308"/>
            <a:ext cx="5306826" cy="3750867"/>
          </a:xfrm>
          <a:prstGeom prst="rect">
            <a:avLst/>
          </a:prstGeom>
        </p:spPr>
      </p:pic>
      <p:pic>
        <p:nvPicPr>
          <p:cNvPr id="7" name="Afbeelding 6">
            <a:extLst>
              <a:ext uri="{FF2B5EF4-FFF2-40B4-BE49-F238E27FC236}">
                <a16:creationId xmlns:a16="http://schemas.microsoft.com/office/drawing/2014/main" id="{54972E56-4A58-313D-26C7-C111E902F724}"/>
              </a:ext>
            </a:extLst>
          </p:cNvPr>
          <p:cNvPicPr>
            <a:picLocks noChangeAspect="1"/>
          </p:cNvPicPr>
          <p:nvPr/>
        </p:nvPicPr>
        <p:blipFill>
          <a:blip r:embed="rId4"/>
          <a:stretch>
            <a:fillRect/>
          </a:stretch>
        </p:blipFill>
        <p:spPr>
          <a:xfrm>
            <a:off x="5571548" y="2293308"/>
            <a:ext cx="6676571" cy="3741460"/>
          </a:xfrm>
          <a:prstGeom prst="rect">
            <a:avLst/>
          </a:prstGeom>
        </p:spPr>
      </p:pic>
      <p:sp>
        <p:nvSpPr>
          <p:cNvPr id="4" name="Tekstvak 3">
            <a:hlinkClick r:id="rId5"/>
            <a:extLst>
              <a:ext uri="{FF2B5EF4-FFF2-40B4-BE49-F238E27FC236}">
                <a16:creationId xmlns:a16="http://schemas.microsoft.com/office/drawing/2014/main" id="{5FDCD320-C5F9-FE02-047F-48F58A3E046C}"/>
              </a:ext>
            </a:extLst>
          </p:cNvPr>
          <p:cNvSpPr txBox="1"/>
          <p:nvPr/>
        </p:nvSpPr>
        <p:spPr>
          <a:xfrm>
            <a:off x="5571548" y="6179281"/>
            <a:ext cx="6289764" cy="230832"/>
          </a:xfrm>
          <a:prstGeom prst="rect">
            <a:avLst/>
          </a:prstGeom>
          <a:noFill/>
        </p:spPr>
        <p:txBody>
          <a:bodyPr wrap="square">
            <a:spAutoFit/>
          </a:bodyPr>
          <a:lstStyle/>
          <a:p>
            <a:r>
              <a:rPr lang="nl-NL" sz="900" b="0" dirty="0"/>
              <a:t>Bron: </a:t>
            </a:r>
            <a:r>
              <a:rPr lang="nl-NL" sz="900" b="0" dirty="0">
                <a:hlinkClick r:id="rId5"/>
              </a:rPr>
              <a:t>voorbereidenlaatstelevensfase</a:t>
            </a:r>
            <a:r>
              <a:rPr lang="nl-NL" sz="900" b="0" dirty="0"/>
              <a:t>.nl</a:t>
            </a:r>
            <a:endParaRPr lang="nl-NL" sz="900" dirty="0"/>
          </a:p>
        </p:txBody>
      </p:sp>
      <p:sp>
        <p:nvSpPr>
          <p:cNvPr id="6" name="Tekstvak 5">
            <a:extLst>
              <a:ext uri="{FF2B5EF4-FFF2-40B4-BE49-F238E27FC236}">
                <a16:creationId xmlns:a16="http://schemas.microsoft.com/office/drawing/2014/main" id="{0BDEAB5A-1A86-A5AD-B996-BEF763698F08}"/>
              </a:ext>
            </a:extLst>
          </p:cNvPr>
          <p:cNvSpPr txBox="1"/>
          <p:nvPr/>
        </p:nvSpPr>
        <p:spPr>
          <a:xfrm>
            <a:off x="0" y="6179281"/>
            <a:ext cx="6289764" cy="230832"/>
          </a:xfrm>
          <a:prstGeom prst="rect">
            <a:avLst/>
          </a:prstGeom>
          <a:noFill/>
        </p:spPr>
        <p:txBody>
          <a:bodyPr wrap="square">
            <a:spAutoFit/>
          </a:bodyPr>
          <a:lstStyle/>
          <a:p>
            <a:r>
              <a:rPr lang="nl-NL" sz="900" b="0" dirty="0"/>
              <a:t>Bron: </a:t>
            </a:r>
            <a:r>
              <a:rPr lang="nl-NL" sz="900" b="0" dirty="0">
                <a:hlinkClick r:id="rId6"/>
              </a:rPr>
              <a:t>Palliaweb</a:t>
            </a:r>
            <a:r>
              <a:rPr lang="nl-NL" sz="900" b="0" dirty="0"/>
              <a:t>.nl</a:t>
            </a:r>
            <a:endParaRPr lang="nl-NL" sz="900" dirty="0"/>
          </a:p>
        </p:txBody>
      </p:sp>
    </p:spTree>
    <p:extLst>
      <p:ext uri="{BB962C8B-B14F-4D97-AF65-F5344CB8AC3E}">
        <p14:creationId xmlns:p14="http://schemas.microsoft.com/office/powerpoint/2010/main" val="2209277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6A1996-0769-83A7-8B9E-F75D3AA9A722}"/>
              </a:ext>
            </a:extLst>
          </p:cNvPr>
          <p:cNvSpPr>
            <a:spLocks noGrp="1"/>
          </p:cNvSpPr>
          <p:nvPr>
            <p:ph type="title"/>
          </p:nvPr>
        </p:nvSpPr>
        <p:spPr>
          <a:xfrm>
            <a:off x="3621017" y="827137"/>
            <a:ext cx="10766044" cy="1325563"/>
          </a:xfrm>
        </p:spPr>
        <p:txBody>
          <a:bodyPr/>
          <a:lstStyle/>
          <a:p>
            <a:r>
              <a:rPr lang="en-US" sz="4000" dirty="0" err="1"/>
              <a:t>Gesprekskaarten</a:t>
            </a:r>
            <a:endParaRPr lang="nl-NL" dirty="0"/>
          </a:p>
        </p:txBody>
      </p:sp>
      <p:pic>
        <p:nvPicPr>
          <p:cNvPr id="6" name="Afbeelding 5">
            <a:extLst>
              <a:ext uri="{FF2B5EF4-FFF2-40B4-BE49-F238E27FC236}">
                <a16:creationId xmlns:a16="http://schemas.microsoft.com/office/drawing/2014/main" id="{24176751-2EEC-9AC4-8E59-5BAFC8670F99}"/>
              </a:ext>
            </a:extLst>
          </p:cNvPr>
          <p:cNvPicPr>
            <a:picLocks noChangeAspect="1"/>
          </p:cNvPicPr>
          <p:nvPr/>
        </p:nvPicPr>
        <p:blipFill>
          <a:blip r:embed="rId3"/>
          <a:srcRect l="10199" r="-3" b="-3"/>
          <a:stretch/>
        </p:blipFill>
        <p:spPr>
          <a:xfrm>
            <a:off x="1563757" y="2333182"/>
            <a:ext cx="3452811" cy="3994731"/>
          </a:xfrm>
          <a:custGeom>
            <a:avLst/>
            <a:gdLst/>
            <a:ahLst/>
            <a:cxnLst/>
            <a:rect l="l" t="t" r="r" b="b"/>
            <a:pathLst>
              <a:path w="2956476" h="3420496">
                <a:moveTo>
                  <a:pt x="319202" y="0"/>
                </a:moveTo>
                <a:lnTo>
                  <a:pt x="2956476" y="0"/>
                </a:lnTo>
                <a:lnTo>
                  <a:pt x="2444471" y="3420496"/>
                </a:lnTo>
                <a:lnTo>
                  <a:pt x="0" y="3420496"/>
                </a:lnTo>
                <a:lnTo>
                  <a:pt x="0" y="2146516"/>
                </a:lnTo>
                <a:close/>
              </a:path>
            </a:pathLst>
          </a:custGeom>
        </p:spPr>
      </p:pic>
      <p:pic>
        <p:nvPicPr>
          <p:cNvPr id="7" name="Afbeelding 6">
            <a:extLst>
              <a:ext uri="{FF2B5EF4-FFF2-40B4-BE49-F238E27FC236}">
                <a16:creationId xmlns:a16="http://schemas.microsoft.com/office/drawing/2014/main" id="{E2EC5CDC-2602-A354-1B3B-C134D8D510CE}"/>
              </a:ext>
            </a:extLst>
          </p:cNvPr>
          <p:cNvPicPr>
            <a:picLocks noChangeAspect="1"/>
          </p:cNvPicPr>
          <p:nvPr/>
        </p:nvPicPr>
        <p:blipFill>
          <a:blip r:embed="rId4"/>
          <a:srcRect l="50000" t="12754" r="10761" b="23865"/>
          <a:stretch/>
        </p:blipFill>
        <p:spPr>
          <a:xfrm>
            <a:off x="6003234" y="2342000"/>
            <a:ext cx="4784035" cy="3994731"/>
          </a:xfrm>
          <a:prstGeom prst="rect">
            <a:avLst/>
          </a:prstGeom>
        </p:spPr>
      </p:pic>
      <p:sp>
        <p:nvSpPr>
          <p:cNvPr id="3" name="Tekstvak 2">
            <a:extLst>
              <a:ext uri="{FF2B5EF4-FFF2-40B4-BE49-F238E27FC236}">
                <a16:creationId xmlns:a16="http://schemas.microsoft.com/office/drawing/2014/main" id="{49746708-D83C-0E8C-2AA7-2715E487C0F0}"/>
              </a:ext>
            </a:extLst>
          </p:cNvPr>
          <p:cNvSpPr txBox="1"/>
          <p:nvPr/>
        </p:nvSpPr>
        <p:spPr>
          <a:xfrm>
            <a:off x="1563757" y="6392979"/>
            <a:ext cx="6289764" cy="230832"/>
          </a:xfrm>
          <a:prstGeom prst="rect">
            <a:avLst/>
          </a:prstGeom>
          <a:noFill/>
        </p:spPr>
        <p:txBody>
          <a:bodyPr wrap="square">
            <a:spAutoFit/>
          </a:bodyPr>
          <a:lstStyle/>
          <a:p>
            <a:r>
              <a:rPr lang="nl-NL" sz="900" b="0" dirty="0"/>
              <a:t>Bron: </a:t>
            </a:r>
            <a:r>
              <a:rPr lang="nl-NL" sz="900" b="0" dirty="0">
                <a:hlinkClick r:id="rId5"/>
              </a:rPr>
              <a:t>Palliaweb</a:t>
            </a:r>
            <a:r>
              <a:rPr lang="nl-NL" sz="900" b="0" dirty="0"/>
              <a:t>.nl</a:t>
            </a:r>
            <a:endParaRPr lang="nl-NL" sz="900" dirty="0"/>
          </a:p>
        </p:txBody>
      </p:sp>
    </p:spTree>
    <p:extLst>
      <p:ext uri="{BB962C8B-B14F-4D97-AF65-F5344CB8AC3E}">
        <p14:creationId xmlns:p14="http://schemas.microsoft.com/office/powerpoint/2010/main" val="2375797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7C5BE1B4-374E-DBDD-4ED2-8240040CE921}"/>
              </a:ext>
            </a:extLst>
          </p:cNvPr>
          <p:cNvSpPr txBox="1">
            <a:spLocks/>
          </p:cNvSpPr>
          <p:nvPr/>
        </p:nvSpPr>
        <p:spPr>
          <a:xfrm>
            <a:off x="677333" y="609600"/>
            <a:ext cx="4339835" cy="13208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1" kern="1200">
                <a:solidFill>
                  <a:srgbClr val="009CB4"/>
                </a:solidFill>
                <a:latin typeface="+mj-lt"/>
                <a:ea typeface="+mj-ea"/>
                <a:cs typeface="+mj-cs"/>
              </a:defRPr>
            </a:lvl1pPr>
          </a:lstStyle>
          <a:p>
            <a:r>
              <a:rPr lang="en-US" dirty="0" err="1"/>
              <a:t>Proces</a:t>
            </a:r>
            <a:r>
              <a:rPr lang="en-US" dirty="0"/>
              <a:t> van </a:t>
            </a:r>
            <a:r>
              <a:rPr lang="en-US" dirty="0" err="1"/>
              <a:t>proactieve</a:t>
            </a:r>
            <a:r>
              <a:rPr lang="en-US" dirty="0"/>
              <a:t> </a:t>
            </a:r>
            <a:r>
              <a:rPr lang="en-US" dirty="0" err="1"/>
              <a:t>zorgplanning</a:t>
            </a:r>
            <a:endParaRPr lang="en-US" dirty="0"/>
          </a:p>
        </p:txBody>
      </p:sp>
      <p:sp>
        <p:nvSpPr>
          <p:cNvPr id="6" name="Tijdelijke aanduiding voor inhoud 2">
            <a:extLst>
              <a:ext uri="{FF2B5EF4-FFF2-40B4-BE49-F238E27FC236}">
                <a16:creationId xmlns:a16="http://schemas.microsoft.com/office/drawing/2014/main" id="{C89CEF0D-D140-EBBB-4D37-29E4A59B26CF}"/>
              </a:ext>
            </a:extLst>
          </p:cNvPr>
          <p:cNvSpPr txBox="1">
            <a:spLocks/>
          </p:cNvSpPr>
          <p:nvPr/>
        </p:nvSpPr>
        <p:spPr>
          <a:xfrm>
            <a:off x="677333" y="2367627"/>
            <a:ext cx="3851122" cy="3880773"/>
          </a:xfrm>
          <a:prstGeom prst="rect">
            <a:avLst/>
          </a:prstGeom>
        </p:spPr>
        <p:txBody>
          <a:bodyPr vert="horz" lIns="91440" tIns="45720" rIns="91440" bIns="45720" rtlCol="0">
            <a:normAutofit fontScale="92500" lnSpcReduction="20000"/>
          </a:bodyPr>
          <a:lstStyle>
            <a:lvl1pPr marL="0" indent="0" algn="l" defTabSz="1080181" rtl="0" eaLnBrk="1" latinLnBrk="0" hangingPunct="1">
              <a:lnSpc>
                <a:spcPct val="125000"/>
              </a:lnSpc>
              <a:spcBef>
                <a:spcPts val="0"/>
              </a:spcBef>
              <a:buFont typeface="Arial" panose="020B0604020202020204" pitchFamily="34" charset="0"/>
              <a:buNone/>
              <a:defRPr sz="2717" kern="1200">
                <a:solidFill>
                  <a:schemeClr val="tx1"/>
                </a:solidFill>
                <a:latin typeface="+mn-lt"/>
                <a:ea typeface="+mn-ea"/>
                <a:cs typeface="+mn-cs"/>
              </a:defRPr>
            </a:lvl1pPr>
            <a:lvl2pPr marL="540090" indent="0" algn="l" defTabSz="1080181" rtl="0" eaLnBrk="1" latinLnBrk="0" hangingPunct="1">
              <a:lnSpc>
                <a:spcPct val="90000"/>
              </a:lnSpc>
              <a:spcBef>
                <a:spcPts val="591"/>
              </a:spcBef>
              <a:buFont typeface="Arial" panose="020B0604020202020204" pitchFamily="34" charset="0"/>
              <a:buNone/>
              <a:defRPr sz="2835" kern="1200">
                <a:solidFill>
                  <a:schemeClr val="tx1"/>
                </a:solidFill>
                <a:latin typeface="+mn-lt"/>
                <a:ea typeface="+mn-ea"/>
                <a:cs typeface="+mn-cs"/>
              </a:defRPr>
            </a:lvl2pPr>
            <a:lvl3pPr marL="1080181" indent="0" algn="l" defTabSz="1080181" rtl="0" eaLnBrk="1" latinLnBrk="0" hangingPunct="1">
              <a:lnSpc>
                <a:spcPct val="90000"/>
              </a:lnSpc>
              <a:spcBef>
                <a:spcPts val="591"/>
              </a:spcBef>
              <a:buFont typeface="Arial" panose="020B0604020202020204" pitchFamily="34" charset="0"/>
              <a:buNone/>
              <a:defRPr sz="2363" kern="1200">
                <a:solidFill>
                  <a:schemeClr val="tx1"/>
                </a:solidFill>
                <a:latin typeface="+mn-lt"/>
                <a:ea typeface="+mn-ea"/>
                <a:cs typeface="+mn-cs"/>
              </a:defRPr>
            </a:lvl3pPr>
            <a:lvl4pPr marL="1620271" indent="0" algn="l" defTabSz="1080181" rtl="0" eaLnBrk="1" latinLnBrk="0" hangingPunct="1">
              <a:lnSpc>
                <a:spcPct val="90000"/>
              </a:lnSpc>
              <a:spcBef>
                <a:spcPts val="591"/>
              </a:spcBef>
              <a:buFont typeface="Arial" panose="020B0604020202020204" pitchFamily="34" charset="0"/>
              <a:buNone/>
              <a:defRPr sz="2126" kern="1200">
                <a:solidFill>
                  <a:schemeClr val="tx1"/>
                </a:solidFill>
                <a:latin typeface="+mn-lt"/>
                <a:ea typeface="+mn-ea"/>
                <a:cs typeface="+mn-cs"/>
              </a:defRPr>
            </a:lvl4pPr>
            <a:lvl5pPr marL="2160361" indent="0" algn="l" defTabSz="1080181" rtl="0" eaLnBrk="1" latinLnBrk="0" hangingPunct="1">
              <a:lnSpc>
                <a:spcPct val="90000"/>
              </a:lnSpc>
              <a:spcBef>
                <a:spcPts val="591"/>
              </a:spcBef>
              <a:buFont typeface="Arial" panose="020B0604020202020204" pitchFamily="34" charset="0"/>
              <a:buNone/>
              <a:defRPr sz="2126" kern="1200">
                <a:solidFill>
                  <a:schemeClr val="tx1"/>
                </a:solidFill>
                <a:latin typeface="+mn-lt"/>
                <a:ea typeface="+mn-ea"/>
                <a:cs typeface="+mn-cs"/>
              </a:defRPr>
            </a:lvl5pPr>
            <a:lvl6pPr marL="2970497" indent="-270045" algn="l" defTabSz="1080181" rtl="0" eaLnBrk="1" latinLnBrk="0" hangingPunct="1">
              <a:lnSpc>
                <a:spcPct val="90000"/>
              </a:lnSpc>
              <a:spcBef>
                <a:spcPts val="591"/>
              </a:spcBef>
              <a:buFont typeface="Arial" panose="020B0604020202020204" pitchFamily="34" charset="0"/>
              <a:buChar char="•"/>
              <a:defRPr sz="2126" kern="1200">
                <a:solidFill>
                  <a:schemeClr val="tx1"/>
                </a:solidFill>
                <a:latin typeface="+mn-lt"/>
                <a:ea typeface="+mn-ea"/>
                <a:cs typeface="+mn-cs"/>
              </a:defRPr>
            </a:lvl6pPr>
            <a:lvl7pPr marL="3510587" indent="-270045" algn="l" defTabSz="1080181" rtl="0" eaLnBrk="1" latinLnBrk="0" hangingPunct="1">
              <a:lnSpc>
                <a:spcPct val="90000"/>
              </a:lnSpc>
              <a:spcBef>
                <a:spcPts val="591"/>
              </a:spcBef>
              <a:buFont typeface="Arial" panose="020B0604020202020204" pitchFamily="34" charset="0"/>
              <a:buChar char="•"/>
              <a:defRPr sz="2126" kern="1200">
                <a:solidFill>
                  <a:schemeClr val="tx1"/>
                </a:solidFill>
                <a:latin typeface="+mn-lt"/>
                <a:ea typeface="+mn-ea"/>
                <a:cs typeface="+mn-cs"/>
              </a:defRPr>
            </a:lvl7pPr>
            <a:lvl8pPr marL="4050678" indent="-270045" algn="l" defTabSz="1080181" rtl="0" eaLnBrk="1" latinLnBrk="0" hangingPunct="1">
              <a:lnSpc>
                <a:spcPct val="90000"/>
              </a:lnSpc>
              <a:spcBef>
                <a:spcPts val="591"/>
              </a:spcBef>
              <a:buFont typeface="Arial" panose="020B0604020202020204" pitchFamily="34" charset="0"/>
              <a:buChar char="•"/>
              <a:defRPr sz="2126" kern="1200">
                <a:solidFill>
                  <a:schemeClr val="tx1"/>
                </a:solidFill>
                <a:latin typeface="+mn-lt"/>
                <a:ea typeface="+mn-ea"/>
                <a:cs typeface="+mn-cs"/>
              </a:defRPr>
            </a:lvl8pPr>
            <a:lvl9pPr marL="4590768" indent="-270045" algn="l" defTabSz="1080181" rtl="0" eaLnBrk="1" latinLnBrk="0" hangingPunct="1">
              <a:lnSpc>
                <a:spcPct val="90000"/>
              </a:lnSpc>
              <a:spcBef>
                <a:spcPts val="591"/>
              </a:spcBef>
              <a:buFont typeface="Arial" panose="020B0604020202020204" pitchFamily="34" charset="0"/>
              <a:buChar char="•"/>
              <a:defRPr sz="2126" kern="1200">
                <a:solidFill>
                  <a:schemeClr val="tx1"/>
                </a:solidFill>
                <a:latin typeface="+mn-lt"/>
                <a:ea typeface="+mn-ea"/>
                <a:cs typeface="+mn-cs"/>
              </a:defRPr>
            </a:lvl9pPr>
          </a:lstStyle>
          <a:p>
            <a:pPr defTabSz="457200">
              <a:lnSpc>
                <a:spcPct val="115000"/>
              </a:lnSpc>
              <a:spcBef>
                <a:spcPts val="1000"/>
              </a:spcBef>
              <a:buClr>
                <a:schemeClr val="accent1"/>
              </a:buClr>
              <a:buSzPct val="80000"/>
              <a:buFont typeface="Wingdings 3" charset="2"/>
              <a:buChar char=""/>
            </a:pPr>
            <a:endParaRPr lang="en-US" sz="2100" dirty="0">
              <a:solidFill>
                <a:schemeClr val="tx1">
                  <a:lumMod val="75000"/>
                  <a:lumOff val="25000"/>
                </a:schemeClr>
              </a:solidFill>
            </a:endParaRPr>
          </a:p>
          <a:p>
            <a:pPr defTabSz="457200">
              <a:lnSpc>
                <a:spcPct val="115000"/>
              </a:lnSpc>
              <a:spcBef>
                <a:spcPts val="1000"/>
              </a:spcBef>
              <a:buClr>
                <a:srgbClr val="009CB4"/>
              </a:buClr>
              <a:buSzPct val="80000"/>
              <a:buFont typeface="Wingdings 3" charset="2"/>
              <a:buChar char=""/>
            </a:pPr>
            <a:r>
              <a:rPr lang="en-US" sz="2500" dirty="0">
                <a:solidFill>
                  <a:schemeClr val="tx1">
                    <a:lumMod val="75000"/>
                    <a:lumOff val="25000"/>
                  </a:schemeClr>
                </a:solidFill>
              </a:rPr>
              <a:t>1. </a:t>
            </a:r>
            <a:r>
              <a:rPr lang="en-US" sz="2500" dirty="0" err="1">
                <a:solidFill>
                  <a:schemeClr val="tx1">
                    <a:lumMod val="75000"/>
                    <a:lumOff val="25000"/>
                  </a:schemeClr>
                </a:solidFill>
              </a:rPr>
              <a:t>Signaleren</a:t>
            </a:r>
            <a:r>
              <a:rPr lang="en-US" sz="2500" dirty="0">
                <a:solidFill>
                  <a:schemeClr val="tx1">
                    <a:lumMod val="75000"/>
                    <a:lumOff val="25000"/>
                  </a:schemeClr>
                </a:solidFill>
              </a:rPr>
              <a:t> (</a:t>
            </a:r>
            <a:r>
              <a:rPr lang="en-US" sz="2500" dirty="0" err="1">
                <a:solidFill>
                  <a:schemeClr val="tx1">
                    <a:lumMod val="75000"/>
                    <a:lumOff val="25000"/>
                  </a:schemeClr>
                </a:solidFill>
              </a:rPr>
              <a:t>markeren</a:t>
            </a:r>
            <a:r>
              <a:rPr lang="en-US" sz="2500" dirty="0">
                <a:solidFill>
                  <a:schemeClr val="tx1">
                    <a:lumMod val="75000"/>
                    <a:lumOff val="25000"/>
                  </a:schemeClr>
                </a:solidFill>
              </a:rPr>
              <a:t>)</a:t>
            </a:r>
          </a:p>
          <a:p>
            <a:pPr defTabSz="457200">
              <a:lnSpc>
                <a:spcPct val="115000"/>
              </a:lnSpc>
              <a:spcBef>
                <a:spcPts val="1000"/>
              </a:spcBef>
              <a:buClr>
                <a:srgbClr val="009CB4"/>
              </a:buClr>
              <a:buSzPct val="80000"/>
              <a:buFont typeface="Wingdings 3" charset="2"/>
              <a:buChar char=""/>
            </a:pPr>
            <a:r>
              <a:rPr lang="en-US" sz="2500" dirty="0">
                <a:solidFill>
                  <a:schemeClr val="tx1">
                    <a:lumMod val="75000"/>
                    <a:lumOff val="25000"/>
                  </a:schemeClr>
                </a:solidFill>
              </a:rPr>
              <a:t>2. </a:t>
            </a:r>
            <a:r>
              <a:rPr lang="en-US" sz="2500" dirty="0" err="1">
                <a:solidFill>
                  <a:schemeClr val="tx1">
                    <a:lumMod val="75000"/>
                    <a:lumOff val="25000"/>
                  </a:schemeClr>
                </a:solidFill>
              </a:rPr>
              <a:t>Eerste</a:t>
            </a:r>
            <a:r>
              <a:rPr lang="en-US" sz="2500" dirty="0">
                <a:solidFill>
                  <a:schemeClr val="tx1">
                    <a:lumMod val="75000"/>
                    <a:lumOff val="25000"/>
                  </a:schemeClr>
                </a:solidFill>
              </a:rPr>
              <a:t> </a:t>
            </a:r>
            <a:r>
              <a:rPr lang="en-US" sz="2500" dirty="0" err="1">
                <a:solidFill>
                  <a:schemeClr val="tx1">
                    <a:lumMod val="75000"/>
                    <a:lumOff val="25000"/>
                  </a:schemeClr>
                </a:solidFill>
              </a:rPr>
              <a:t>gesprek</a:t>
            </a:r>
            <a:r>
              <a:rPr lang="en-US" sz="2500" dirty="0">
                <a:solidFill>
                  <a:schemeClr val="tx1">
                    <a:lumMod val="75000"/>
                    <a:lumOff val="25000"/>
                  </a:schemeClr>
                </a:solidFill>
              </a:rPr>
              <a:t> </a:t>
            </a:r>
            <a:r>
              <a:rPr lang="en-US" sz="2500" dirty="0" err="1">
                <a:solidFill>
                  <a:schemeClr val="tx1">
                    <a:lumMod val="75000"/>
                    <a:lumOff val="25000"/>
                  </a:schemeClr>
                </a:solidFill>
              </a:rPr>
              <a:t>proactieve</a:t>
            </a:r>
            <a:r>
              <a:rPr lang="en-US" sz="2500" dirty="0">
                <a:solidFill>
                  <a:schemeClr val="tx1">
                    <a:lumMod val="75000"/>
                    <a:lumOff val="25000"/>
                  </a:schemeClr>
                </a:solidFill>
              </a:rPr>
              <a:t> </a:t>
            </a:r>
            <a:r>
              <a:rPr lang="en-US" sz="2500" dirty="0" err="1">
                <a:solidFill>
                  <a:schemeClr val="tx1">
                    <a:lumMod val="75000"/>
                    <a:lumOff val="25000"/>
                  </a:schemeClr>
                </a:solidFill>
              </a:rPr>
              <a:t>zorgplanning</a:t>
            </a:r>
            <a:endParaRPr lang="en-US" sz="2500" dirty="0">
              <a:solidFill>
                <a:schemeClr val="tx1">
                  <a:lumMod val="75000"/>
                  <a:lumOff val="25000"/>
                </a:schemeClr>
              </a:solidFill>
            </a:endParaRPr>
          </a:p>
          <a:p>
            <a:pPr defTabSz="457200">
              <a:lnSpc>
                <a:spcPct val="115000"/>
              </a:lnSpc>
              <a:spcBef>
                <a:spcPts val="1000"/>
              </a:spcBef>
              <a:buClr>
                <a:srgbClr val="009CB4"/>
              </a:buClr>
              <a:buSzPct val="80000"/>
              <a:buFont typeface="Wingdings 3" charset="2"/>
              <a:buChar char=""/>
            </a:pPr>
            <a:r>
              <a:rPr lang="en-US" sz="2500" b="1" dirty="0">
                <a:solidFill>
                  <a:schemeClr val="tx1">
                    <a:lumMod val="75000"/>
                    <a:lumOff val="25000"/>
                  </a:schemeClr>
                </a:solidFill>
              </a:rPr>
              <a:t>3. </a:t>
            </a:r>
            <a:r>
              <a:rPr lang="en-US" sz="2500" b="1" dirty="0" err="1">
                <a:solidFill>
                  <a:schemeClr val="tx1">
                    <a:lumMod val="75000"/>
                    <a:lumOff val="25000"/>
                  </a:schemeClr>
                </a:solidFill>
              </a:rPr>
              <a:t>Registreren</a:t>
            </a:r>
            <a:r>
              <a:rPr lang="en-US" sz="2500" b="1" dirty="0">
                <a:solidFill>
                  <a:schemeClr val="tx1">
                    <a:lumMod val="75000"/>
                    <a:lumOff val="25000"/>
                  </a:schemeClr>
                </a:solidFill>
              </a:rPr>
              <a:t>/</a:t>
            </a:r>
            <a:r>
              <a:rPr lang="en-US" sz="2500" b="1" dirty="0" err="1">
                <a:solidFill>
                  <a:schemeClr val="tx1">
                    <a:lumMod val="75000"/>
                    <a:lumOff val="25000"/>
                  </a:schemeClr>
                </a:solidFill>
              </a:rPr>
              <a:t>vastleggen</a:t>
            </a:r>
            <a:endParaRPr lang="en-US" sz="2500" b="1" dirty="0">
              <a:solidFill>
                <a:schemeClr val="tx1">
                  <a:lumMod val="75000"/>
                  <a:lumOff val="25000"/>
                </a:schemeClr>
              </a:solidFill>
            </a:endParaRPr>
          </a:p>
          <a:p>
            <a:pPr defTabSz="457200">
              <a:lnSpc>
                <a:spcPct val="115000"/>
              </a:lnSpc>
              <a:spcBef>
                <a:spcPts val="1000"/>
              </a:spcBef>
              <a:buClr>
                <a:srgbClr val="009CB4"/>
              </a:buClr>
              <a:buSzPct val="80000"/>
              <a:buFont typeface="Wingdings 3" charset="2"/>
              <a:buChar char=""/>
            </a:pPr>
            <a:r>
              <a:rPr lang="en-US" sz="2500" b="1" dirty="0">
                <a:solidFill>
                  <a:schemeClr val="tx1">
                    <a:lumMod val="75000"/>
                    <a:lumOff val="25000"/>
                  </a:schemeClr>
                </a:solidFill>
              </a:rPr>
              <a:t>4. </a:t>
            </a:r>
            <a:r>
              <a:rPr lang="en-US" sz="2500" b="1" dirty="0" err="1">
                <a:solidFill>
                  <a:schemeClr val="tx1">
                    <a:lumMod val="75000"/>
                    <a:lumOff val="25000"/>
                  </a:schemeClr>
                </a:solidFill>
              </a:rPr>
              <a:t>Delen</a:t>
            </a:r>
            <a:endParaRPr lang="en-US" sz="2500" b="1" dirty="0">
              <a:solidFill>
                <a:schemeClr val="tx1">
                  <a:lumMod val="75000"/>
                  <a:lumOff val="25000"/>
                </a:schemeClr>
              </a:solidFill>
            </a:endParaRPr>
          </a:p>
          <a:p>
            <a:pPr defTabSz="457200">
              <a:lnSpc>
                <a:spcPct val="115000"/>
              </a:lnSpc>
              <a:spcBef>
                <a:spcPts val="1000"/>
              </a:spcBef>
              <a:buClr>
                <a:srgbClr val="009CB4"/>
              </a:buClr>
              <a:buSzPct val="80000"/>
              <a:buFont typeface="Wingdings 3" charset="2"/>
              <a:buChar char=""/>
            </a:pPr>
            <a:r>
              <a:rPr lang="en-US" sz="2500" dirty="0">
                <a:solidFill>
                  <a:schemeClr val="tx1">
                    <a:lumMod val="75000"/>
                    <a:lumOff val="25000"/>
                  </a:schemeClr>
                </a:solidFill>
              </a:rPr>
              <a:t>5. </a:t>
            </a:r>
            <a:r>
              <a:rPr lang="en-US" sz="2500" dirty="0" err="1">
                <a:solidFill>
                  <a:schemeClr val="tx1">
                    <a:lumMod val="75000"/>
                    <a:lumOff val="25000"/>
                  </a:schemeClr>
                </a:solidFill>
              </a:rPr>
              <a:t>Continueren</a:t>
            </a:r>
            <a:r>
              <a:rPr lang="en-US" sz="2500" dirty="0">
                <a:solidFill>
                  <a:schemeClr val="tx1">
                    <a:lumMod val="75000"/>
                    <a:lumOff val="25000"/>
                  </a:schemeClr>
                </a:solidFill>
              </a:rPr>
              <a:t> , </a:t>
            </a:r>
            <a:r>
              <a:rPr lang="en-US" sz="2500" dirty="0" err="1">
                <a:solidFill>
                  <a:schemeClr val="tx1">
                    <a:lumMod val="75000"/>
                    <a:lumOff val="25000"/>
                  </a:schemeClr>
                </a:solidFill>
              </a:rPr>
              <a:t>evalueren</a:t>
            </a:r>
            <a:r>
              <a:rPr lang="en-US" sz="2500" dirty="0">
                <a:solidFill>
                  <a:schemeClr val="tx1">
                    <a:lumMod val="75000"/>
                    <a:lumOff val="25000"/>
                  </a:schemeClr>
                </a:solidFill>
              </a:rPr>
              <a:t>, </a:t>
            </a:r>
            <a:r>
              <a:rPr lang="en-US" sz="2500" dirty="0" err="1">
                <a:solidFill>
                  <a:schemeClr val="tx1">
                    <a:lumMod val="75000"/>
                    <a:lumOff val="25000"/>
                  </a:schemeClr>
                </a:solidFill>
              </a:rPr>
              <a:t>herzien</a:t>
            </a:r>
            <a:r>
              <a:rPr lang="en-US" sz="2500" dirty="0">
                <a:solidFill>
                  <a:schemeClr val="tx1">
                    <a:lumMod val="75000"/>
                    <a:lumOff val="25000"/>
                  </a:schemeClr>
                </a:solidFill>
              </a:rPr>
              <a:t> </a:t>
            </a:r>
          </a:p>
          <a:p>
            <a:pPr defTabSz="457200">
              <a:lnSpc>
                <a:spcPct val="115000"/>
              </a:lnSpc>
              <a:spcBef>
                <a:spcPts val="1000"/>
              </a:spcBef>
              <a:buClr>
                <a:schemeClr val="accent1"/>
              </a:buClr>
              <a:buSzPct val="80000"/>
              <a:buFont typeface="Wingdings 3" charset="2"/>
              <a:buChar char=""/>
            </a:pPr>
            <a:endParaRPr lang="en-US" sz="2100" dirty="0">
              <a:solidFill>
                <a:schemeClr val="tx1">
                  <a:lumMod val="75000"/>
                  <a:lumOff val="25000"/>
                </a:schemeClr>
              </a:solidFill>
            </a:endParaRPr>
          </a:p>
          <a:p>
            <a:pPr defTabSz="457200">
              <a:lnSpc>
                <a:spcPct val="115000"/>
              </a:lnSpc>
              <a:spcBef>
                <a:spcPts val="1000"/>
              </a:spcBef>
              <a:buClr>
                <a:schemeClr val="accent1"/>
              </a:buClr>
              <a:buSzPct val="80000"/>
              <a:buFont typeface="Wingdings 3" charset="2"/>
              <a:buChar char=""/>
            </a:pPr>
            <a:endParaRPr lang="en-US" sz="2100" dirty="0">
              <a:solidFill>
                <a:schemeClr val="tx1">
                  <a:lumMod val="75000"/>
                  <a:lumOff val="25000"/>
                </a:schemeClr>
              </a:solidFill>
            </a:endParaRPr>
          </a:p>
          <a:p>
            <a:pPr defTabSz="457200">
              <a:lnSpc>
                <a:spcPct val="115000"/>
              </a:lnSpc>
              <a:spcBef>
                <a:spcPts val="1000"/>
              </a:spcBef>
              <a:buClr>
                <a:schemeClr val="accent1"/>
              </a:buClr>
              <a:buSzPct val="80000"/>
              <a:buFont typeface="Wingdings 3" charset="2"/>
              <a:buChar char=""/>
            </a:pPr>
            <a:endParaRPr lang="en-US" sz="2100" dirty="0">
              <a:solidFill>
                <a:schemeClr val="tx1">
                  <a:lumMod val="75000"/>
                  <a:lumOff val="25000"/>
                </a:schemeClr>
              </a:solidFill>
            </a:endParaRPr>
          </a:p>
        </p:txBody>
      </p:sp>
      <p:pic>
        <p:nvPicPr>
          <p:cNvPr id="9" name="Picture 6" descr="Een rode speld op een kalenderdatum">
            <a:extLst>
              <a:ext uri="{FF2B5EF4-FFF2-40B4-BE49-F238E27FC236}">
                <a16:creationId xmlns:a16="http://schemas.microsoft.com/office/drawing/2014/main" id="{288F752D-DED3-1020-5088-2B1F296B4A0C}"/>
              </a:ext>
            </a:extLst>
          </p:cNvPr>
          <p:cNvPicPr>
            <a:picLocks noChangeAspect="1"/>
          </p:cNvPicPr>
          <p:nvPr/>
        </p:nvPicPr>
        <p:blipFill>
          <a:blip r:embed="rId3"/>
          <a:srcRect l="22893" r="-2" b="-2"/>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Tree>
    <p:extLst>
      <p:ext uri="{BB962C8B-B14F-4D97-AF65-F5344CB8AC3E}">
        <p14:creationId xmlns:p14="http://schemas.microsoft.com/office/powerpoint/2010/main" val="3704190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56E3C8-BED5-4D1C-92AE-3320B9322B8A}"/>
              </a:ext>
            </a:extLst>
          </p:cNvPr>
          <p:cNvSpPr>
            <a:spLocks noGrp="1"/>
          </p:cNvSpPr>
          <p:nvPr>
            <p:ph type="title"/>
          </p:nvPr>
        </p:nvSpPr>
        <p:spPr/>
        <p:txBody>
          <a:bodyPr/>
          <a:lstStyle/>
          <a:p>
            <a:r>
              <a:rPr lang="nl-NL" dirty="0"/>
              <a:t>Leerdoelen</a:t>
            </a:r>
          </a:p>
        </p:txBody>
      </p:sp>
      <p:sp>
        <p:nvSpPr>
          <p:cNvPr id="3" name="Tijdelijke aanduiding voor inhoud 2">
            <a:extLst>
              <a:ext uri="{FF2B5EF4-FFF2-40B4-BE49-F238E27FC236}">
                <a16:creationId xmlns:a16="http://schemas.microsoft.com/office/drawing/2014/main" id="{9F333DAC-B97D-43C4-B5D7-9717C5341880}"/>
              </a:ext>
            </a:extLst>
          </p:cNvPr>
          <p:cNvSpPr>
            <a:spLocks noGrp="1"/>
          </p:cNvSpPr>
          <p:nvPr>
            <p:ph sz="half" idx="1"/>
          </p:nvPr>
        </p:nvSpPr>
        <p:spPr>
          <a:xfrm>
            <a:off x="673100" y="2425655"/>
            <a:ext cx="9421395" cy="3751308"/>
          </a:xfrm>
        </p:spPr>
        <p:txBody>
          <a:bodyPr/>
          <a:lstStyle/>
          <a:p>
            <a:pPr marL="0" indent="0">
              <a:buNone/>
            </a:pPr>
            <a:r>
              <a:rPr lang="nl-NL" dirty="0"/>
              <a:t>Na deze les kun je:</a:t>
            </a:r>
          </a:p>
          <a:p>
            <a:pPr marL="342900" indent="-342900">
              <a:buFont typeface="Trebuchet MS" panose="020B0603020202020204" pitchFamily="34" charset="0"/>
              <a:buChar char="‐"/>
            </a:pPr>
            <a:r>
              <a:rPr lang="nl-NL" dirty="0"/>
              <a:t>uitleggen wat palliatieve zorg inhoudt; </a:t>
            </a:r>
          </a:p>
          <a:p>
            <a:pPr marL="342900" indent="-342900">
              <a:buFont typeface="Trebuchet MS" panose="020B0603020202020204" pitchFamily="34" charset="0"/>
              <a:buChar char="‐"/>
            </a:pPr>
            <a:r>
              <a:rPr lang="nl-NL" dirty="0"/>
              <a:t>beschrijven hoe de palliatieve zorg is ontstaan;</a:t>
            </a:r>
          </a:p>
          <a:p>
            <a:pPr marL="342900" indent="-342900">
              <a:buFont typeface="Trebuchet MS" panose="020B0603020202020204" pitchFamily="34" charset="0"/>
              <a:buChar char="‐"/>
            </a:pPr>
            <a:r>
              <a:rPr lang="nl-NL" dirty="0"/>
              <a:t>de vier fasen van palliatieve zorg benoemen;</a:t>
            </a:r>
          </a:p>
          <a:p>
            <a:pPr marL="342900" indent="-342900">
              <a:buFont typeface="Trebuchet MS" panose="020B0603020202020204" pitchFamily="34" charset="0"/>
              <a:buChar char="‐"/>
            </a:pPr>
            <a:r>
              <a:rPr lang="nl-NL" dirty="0"/>
              <a:t>de veelvoorkomende symptomen in de palliatieve fase herkennen.</a:t>
            </a:r>
          </a:p>
        </p:txBody>
      </p:sp>
      <p:pic>
        <p:nvPicPr>
          <p:cNvPr id="7" name="Afbeelding 6" descr="Afbeelding met schermopname, tekst, tekenfilm, illustratie&#10;&#10;Door AI gegenereerde inhoud is mogelijk onjuist.">
            <a:extLst>
              <a:ext uri="{FF2B5EF4-FFF2-40B4-BE49-F238E27FC236}">
                <a16:creationId xmlns:a16="http://schemas.microsoft.com/office/drawing/2014/main" id="{CA1F708F-53C5-EBDA-899A-8A59336103FC}"/>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594504" y="4301309"/>
            <a:ext cx="2923236" cy="2893615"/>
          </a:xfrm>
          <a:prstGeom prst="rect">
            <a:avLst/>
          </a:prstGeom>
        </p:spPr>
      </p:pic>
      <p:sp>
        <p:nvSpPr>
          <p:cNvPr id="4" name="Tekstvak 3">
            <a:extLst>
              <a:ext uri="{FF2B5EF4-FFF2-40B4-BE49-F238E27FC236}">
                <a16:creationId xmlns:a16="http://schemas.microsoft.com/office/drawing/2014/main" id="{DE606137-0F97-AF09-C1AA-9CA2B86A0DEE}"/>
              </a:ext>
            </a:extLst>
          </p:cNvPr>
          <p:cNvSpPr txBox="1"/>
          <p:nvPr/>
        </p:nvSpPr>
        <p:spPr>
          <a:xfrm>
            <a:off x="5229136" y="6627168"/>
            <a:ext cx="6289764" cy="230832"/>
          </a:xfrm>
          <a:prstGeom prst="rect">
            <a:avLst/>
          </a:prstGeom>
          <a:noFill/>
        </p:spPr>
        <p:txBody>
          <a:bodyPr wrap="square">
            <a:spAutoFit/>
          </a:bodyPr>
          <a:lstStyle/>
          <a:p>
            <a:r>
              <a:rPr lang="nl-NL" sz="900" b="0" dirty="0"/>
              <a:t>Bron: UNO Amsterdam</a:t>
            </a:r>
            <a:endParaRPr lang="nl-NL" sz="900" dirty="0"/>
          </a:p>
        </p:txBody>
      </p:sp>
    </p:spTree>
    <p:extLst>
      <p:ext uri="{BB962C8B-B14F-4D97-AF65-F5344CB8AC3E}">
        <p14:creationId xmlns:p14="http://schemas.microsoft.com/office/powerpoint/2010/main" val="3697881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94B8FB-F76B-A8A2-D4DE-6D88079CF092}"/>
              </a:ext>
            </a:extLst>
          </p:cNvPr>
          <p:cNvSpPr>
            <a:spLocks noGrp="1"/>
          </p:cNvSpPr>
          <p:nvPr>
            <p:ph type="title"/>
          </p:nvPr>
        </p:nvSpPr>
        <p:spPr>
          <a:xfrm>
            <a:off x="1" y="870930"/>
            <a:ext cx="12192000" cy="1325563"/>
          </a:xfrm>
        </p:spPr>
        <p:txBody>
          <a:bodyPr/>
          <a:lstStyle/>
          <a:p>
            <a:pPr algn="ctr" defTabSz="914400">
              <a:defRPr/>
            </a:pPr>
            <a:r>
              <a:rPr lang="nl-NL" b="1" dirty="0">
                <a:latin typeface="Gill Sans MT"/>
              </a:rPr>
              <a:t>Wensen en doelen van de patiënt en diens naasten   </a:t>
            </a:r>
            <a:r>
              <a:rPr lang="nl-NL" sz="3200" dirty="0">
                <a:latin typeface="Arial" panose="020B0604020202020204" pitchFamily="34" charset="0"/>
                <a:cs typeface="Arial" panose="020B0604020202020204" pitchFamily="34" charset="0"/>
              </a:rPr>
              <a:t>(1 van 2)</a:t>
            </a:r>
            <a:br>
              <a:rPr lang="nl-NL" sz="5400" dirty="0">
                <a:solidFill>
                  <a:srgbClr val="464653"/>
                </a:solidFill>
                <a:latin typeface="Arial" panose="020B0604020202020204" pitchFamily="34" charset="0"/>
                <a:cs typeface="Arial" panose="020B0604020202020204" pitchFamily="34" charset="0"/>
              </a:rPr>
            </a:br>
            <a:endParaRPr lang="nl-NL" dirty="0"/>
          </a:p>
        </p:txBody>
      </p:sp>
      <p:pic>
        <p:nvPicPr>
          <p:cNvPr id="5" name="Afbeelding 4">
            <a:extLst>
              <a:ext uri="{FF2B5EF4-FFF2-40B4-BE49-F238E27FC236}">
                <a16:creationId xmlns:a16="http://schemas.microsoft.com/office/drawing/2014/main" id="{2389C028-896E-5B77-EB60-915CE413B310}"/>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rot="20087302">
            <a:off x="4353248" y="4405677"/>
            <a:ext cx="2237253" cy="2066904"/>
          </a:xfrm>
          <a:prstGeom prst="rect">
            <a:avLst/>
          </a:prstGeom>
        </p:spPr>
      </p:pic>
      <p:sp>
        <p:nvSpPr>
          <p:cNvPr id="6" name="Toelichting met afgeronde rechthoek 3">
            <a:extLst>
              <a:ext uri="{FF2B5EF4-FFF2-40B4-BE49-F238E27FC236}">
                <a16:creationId xmlns:a16="http://schemas.microsoft.com/office/drawing/2014/main" id="{61187B61-4B0D-7E93-7B48-D903D0BFEE7D}"/>
              </a:ext>
            </a:extLst>
          </p:cNvPr>
          <p:cNvSpPr/>
          <p:nvPr/>
        </p:nvSpPr>
        <p:spPr>
          <a:xfrm>
            <a:off x="7194327" y="2084384"/>
            <a:ext cx="2718559" cy="1041677"/>
          </a:xfrm>
          <a:prstGeom prst="wedgeRoundRectCallout">
            <a:avLst>
              <a:gd name="adj1" fmla="val -58241"/>
              <a:gd name="adj2" fmla="val 28192"/>
              <a:gd name="adj3" fmla="val 16667"/>
            </a:avLst>
          </a:prstGeom>
          <a:noFill/>
          <a:ln w="6350">
            <a:solidFill>
              <a:srgbClr val="EC7A08"/>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defTabSz="914400">
              <a:defRPr/>
            </a:pPr>
            <a:r>
              <a:rPr lang="nl-NL" sz="1600">
                <a:solidFill>
                  <a:srgbClr val="464653"/>
                </a:solidFill>
                <a:latin typeface="Gill Sans MT"/>
              </a:rPr>
              <a:t>‘Ik wil kunnen sterven op mijn plek van voorkeur met voor mij passende zorg’</a:t>
            </a:r>
          </a:p>
        </p:txBody>
      </p:sp>
      <p:sp>
        <p:nvSpPr>
          <p:cNvPr id="7" name="Toelichting met afgeronde rechthoek 5">
            <a:extLst>
              <a:ext uri="{FF2B5EF4-FFF2-40B4-BE49-F238E27FC236}">
                <a16:creationId xmlns:a16="http://schemas.microsoft.com/office/drawing/2014/main" id="{2D41C0FC-70D6-949F-1D92-0B45EF8A4930}"/>
              </a:ext>
            </a:extLst>
          </p:cNvPr>
          <p:cNvSpPr/>
          <p:nvPr/>
        </p:nvSpPr>
        <p:spPr>
          <a:xfrm>
            <a:off x="7194327" y="5108719"/>
            <a:ext cx="2718559" cy="997294"/>
          </a:xfrm>
          <a:prstGeom prst="wedgeRoundRectCallout">
            <a:avLst>
              <a:gd name="adj1" fmla="val -58562"/>
              <a:gd name="adj2" fmla="val -32594"/>
              <a:gd name="adj3" fmla="val 16667"/>
            </a:avLst>
          </a:prstGeom>
          <a:noFill/>
          <a:ln w="6350">
            <a:solidFill>
              <a:srgbClr val="EC7A08"/>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defTabSz="914400">
              <a:defRPr/>
            </a:pPr>
            <a:r>
              <a:rPr lang="nl-NL" sz="1600">
                <a:solidFill>
                  <a:srgbClr val="464653"/>
                </a:solidFill>
                <a:latin typeface="Gill Sans MT"/>
              </a:rPr>
              <a:t>‘Ik wil goede kwaliteit van zorg ontvangen verleend door deskundige en evenwichtige zorgverleners’</a:t>
            </a:r>
          </a:p>
        </p:txBody>
      </p:sp>
      <p:sp>
        <p:nvSpPr>
          <p:cNvPr id="8" name="Toelichting met afgeronde rechthoek 6">
            <a:extLst>
              <a:ext uri="{FF2B5EF4-FFF2-40B4-BE49-F238E27FC236}">
                <a16:creationId xmlns:a16="http://schemas.microsoft.com/office/drawing/2014/main" id="{8B3B24C0-0593-4A39-787C-1589E6856983}"/>
              </a:ext>
            </a:extLst>
          </p:cNvPr>
          <p:cNvSpPr/>
          <p:nvPr/>
        </p:nvSpPr>
        <p:spPr>
          <a:xfrm>
            <a:off x="1616944" y="2048862"/>
            <a:ext cx="3960440" cy="946921"/>
          </a:xfrm>
          <a:prstGeom prst="wedgeRoundRectCallout">
            <a:avLst>
              <a:gd name="adj1" fmla="val 52970"/>
              <a:gd name="adj2" fmla="val 29968"/>
              <a:gd name="adj3" fmla="val 16667"/>
            </a:avLst>
          </a:prstGeom>
          <a:noFill/>
          <a:ln w="6350">
            <a:solidFill>
              <a:srgbClr val="EC7A08"/>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defTabSz="914400">
              <a:defRPr/>
            </a:pPr>
            <a:r>
              <a:rPr lang="nl-NL" sz="1600" dirty="0">
                <a:solidFill>
                  <a:srgbClr val="464653"/>
                </a:solidFill>
                <a:latin typeface="Gill Sans MT"/>
              </a:rPr>
              <a:t>‘Ik wil dat de juiste zorgverleners op het juiste moment op de hoogte zijn van mijn waarden, wensen en behoeften’</a:t>
            </a:r>
          </a:p>
        </p:txBody>
      </p:sp>
      <p:sp>
        <p:nvSpPr>
          <p:cNvPr id="9" name="Toelichting met afgeronde rechthoek 7">
            <a:extLst>
              <a:ext uri="{FF2B5EF4-FFF2-40B4-BE49-F238E27FC236}">
                <a16:creationId xmlns:a16="http://schemas.microsoft.com/office/drawing/2014/main" id="{06F931B1-2FF7-0DE7-6BE6-81B33B1F997D}"/>
              </a:ext>
            </a:extLst>
          </p:cNvPr>
          <p:cNvSpPr/>
          <p:nvPr/>
        </p:nvSpPr>
        <p:spPr>
          <a:xfrm>
            <a:off x="7194328" y="3467519"/>
            <a:ext cx="2718559" cy="1224125"/>
          </a:xfrm>
          <a:prstGeom prst="wedgeRoundRectCallout">
            <a:avLst>
              <a:gd name="adj1" fmla="val -58685"/>
              <a:gd name="adj2" fmla="val -21570"/>
              <a:gd name="adj3" fmla="val 16667"/>
            </a:avLst>
          </a:prstGeom>
          <a:noFill/>
          <a:ln w="6350">
            <a:solidFill>
              <a:srgbClr val="EC7A08"/>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defTabSz="914400">
              <a:defRPr/>
            </a:pPr>
            <a:r>
              <a:rPr lang="nl-NL" sz="1600">
                <a:solidFill>
                  <a:srgbClr val="464653"/>
                </a:solidFill>
                <a:latin typeface="Gill Sans MT"/>
              </a:rPr>
              <a:t>‘Ik wil zo lang mogelijk betrokken worden bij - en regie hebben over - belangrijke beslissingen m.b.t. mijn ziekte en zorg’</a:t>
            </a:r>
          </a:p>
        </p:txBody>
      </p:sp>
      <p:sp>
        <p:nvSpPr>
          <p:cNvPr id="10" name="Toelichting met afgeronde rechthoek 9">
            <a:extLst>
              <a:ext uri="{FF2B5EF4-FFF2-40B4-BE49-F238E27FC236}">
                <a16:creationId xmlns:a16="http://schemas.microsoft.com/office/drawing/2014/main" id="{9F3F2B43-6D3C-4209-0BF5-5E5D908D3CE5}"/>
              </a:ext>
            </a:extLst>
          </p:cNvPr>
          <p:cNvSpPr/>
          <p:nvPr/>
        </p:nvSpPr>
        <p:spPr>
          <a:xfrm>
            <a:off x="1616944" y="5869905"/>
            <a:ext cx="2952328" cy="856726"/>
          </a:xfrm>
          <a:prstGeom prst="wedgeRoundRectCallout">
            <a:avLst>
              <a:gd name="adj1" fmla="val 31069"/>
              <a:gd name="adj2" fmla="val -66436"/>
              <a:gd name="adj3" fmla="val 16667"/>
            </a:avLst>
          </a:prstGeom>
          <a:noFill/>
          <a:ln w="3175">
            <a:solidFill>
              <a:srgbClr val="EC7A08"/>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defTabSz="914400">
              <a:defRPr/>
            </a:pPr>
            <a:r>
              <a:rPr lang="nl-NL" sz="1600">
                <a:solidFill>
                  <a:srgbClr val="464653"/>
                </a:solidFill>
                <a:latin typeface="Gill Sans MT"/>
              </a:rPr>
              <a:t>‘ik wil, indien nodig, kunnen beschikken over passende extra ondersteuning en diensten’</a:t>
            </a:r>
          </a:p>
        </p:txBody>
      </p:sp>
      <p:sp>
        <p:nvSpPr>
          <p:cNvPr id="11" name="Toelichting met afgeronde rechthoek 10">
            <a:extLst>
              <a:ext uri="{FF2B5EF4-FFF2-40B4-BE49-F238E27FC236}">
                <a16:creationId xmlns:a16="http://schemas.microsoft.com/office/drawing/2014/main" id="{719BA6A9-1408-73D5-3298-5F422AE37FA4}"/>
              </a:ext>
            </a:extLst>
          </p:cNvPr>
          <p:cNvSpPr/>
          <p:nvPr/>
        </p:nvSpPr>
        <p:spPr>
          <a:xfrm>
            <a:off x="1616944" y="4298221"/>
            <a:ext cx="2663298" cy="1312232"/>
          </a:xfrm>
          <a:prstGeom prst="wedgeRoundRectCallout">
            <a:avLst>
              <a:gd name="adj1" fmla="val 57143"/>
              <a:gd name="adj2" fmla="val -23483"/>
              <a:gd name="adj3" fmla="val 16667"/>
            </a:avLst>
          </a:prstGeom>
          <a:noFill/>
          <a:ln w="6350">
            <a:solidFill>
              <a:srgbClr val="EC7A08"/>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defTabSz="914400">
              <a:defRPr/>
            </a:pPr>
            <a:r>
              <a:rPr lang="nl-NL" sz="1600">
                <a:solidFill>
                  <a:srgbClr val="464653"/>
                </a:solidFill>
                <a:latin typeface="Gill Sans MT"/>
              </a:rPr>
              <a:t>‘Ik wil kunnen rekenen op passende ondersteuning bij klachten op lichamelijk, emotioneel, sociaal en geestelijk gebied’</a:t>
            </a:r>
          </a:p>
        </p:txBody>
      </p:sp>
      <p:sp>
        <p:nvSpPr>
          <p:cNvPr id="12" name="Toelichting met afgeronde rechthoek 11">
            <a:extLst>
              <a:ext uri="{FF2B5EF4-FFF2-40B4-BE49-F238E27FC236}">
                <a16:creationId xmlns:a16="http://schemas.microsoft.com/office/drawing/2014/main" id="{1051C34C-D3BB-7E87-D4B6-E9B9B008D905}"/>
              </a:ext>
            </a:extLst>
          </p:cNvPr>
          <p:cNvSpPr/>
          <p:nvPr/>
        </p:nvSpPr>
        <p:spPr>
          <a:xfrm>
            <a:off x="1616944" y="3188100"/>
            <a:ext cx="2971810" cy="946921"/>
          </a:xfrm>
          <a:prstGeom prst="wedgeRoundRectCallout">
            <a:avLst>
              <a:gd name="adj1" fmla="val 56605"/>
              <a:gd name="adj2" fmla="val -19104"/>
              <a:gd name="adj3" fmla="val 16667"/>
            </a:avLst>
          </a:prstGeom>
          <a:noFill/>
          <a:ln w="6350">
            <a:solidFill>
              <a:srgbClr val="EC7A08"/>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defTabSz="914400">
              <a:defRPr/>
            </a:pPr>
            <a:r>
              <a:rPr lang="nl-NL" sz="1600" dirty="0">
                <a:solidFill>
                  <a:srgbClr val="464653"/>
                </a:solidFill>
                <a:latin typeface="Gill Sans MT"/>
              </a:rPr>
              <a:t>‘Ik wil dat voor mij belangrijke personen ondersteund en betrokken worden bij mijn zorg’</a:t>
            </a:r>
          </a:p>
        </p:txBody>
      </p:sp>
      <p:sp>
        <p:nvSpPr>
          <p:cNvPr id="4" name="Tekstvak 3">
            <a:extLst>
              <a:ext uri="{FF2B5EF4-FFF2-40B4-BE49-F238E27FC236}">
                <a16:creationId xmlns:a16="http://schemas.microsoft.com/office/drawing/2014/main" id="{B5324A9F-1789-E232-0CC8-CA36657F94E8}"/>
              </a:ext>
            </a:extLst>
          </p:cNvPr>
          <p:cNvSpPr txBox="1"/>
          <p:nvPr/>
        </p:nvSpPr>
        <p:spPr>
          <a:xfrm>
            <a:off x="6659146" y="6298268"/>
            <a:ext cx="6507480" cy="246221"/>
          </a:xfrm>
          <a:prstGeom prst="rect">
            <a:avLst/>
          </a:prstGeom>
          <a:noFill/>
        </p:spPr>
        <p:txBody>
          <a:bodyPr wrap="square">
            <a:spAutoFit/>
          </a:bodyPr>
          <a:lstStyle/>
          <a:p>
            <a:r>
              <a:rPr lang="nl-NL" sz="1000" dirty="0"/>
              <a:t>PZNL. </a:t>
            </a:r>
            <a:r>
              <a:rPr lang="nl-NL" sz="1000" dirty="0">
                <a:hlinkClick r:id="rId4"/>
              </a:rPr>
              <a:t>https://palliaweb.nl/projecten/acht-essenties-kwaliteitskader-palliatieve-zorg</a:t>
            </a:r>
            <a:r>
              <a:rPr lang="nl-NL" sz="1000" dirty="0"/>
              <a:t>   </a:t>
            </a:r>
          </a:p>
        </p:txBody>
      </p:sp>
    </p:spTree>
    <p:extLst>
      <p:ext uri="{BB962C8B-B14F-4D97-AF65-F5344CB8AC3E}">
        <p14:creationId xmlns:p14="http://schemas.microsoft.com/office/powerpoint/2010/main" val="3034687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BF9F7F-59B8-4A52-EBA8-7354E8065F0F}"/>
              </a:ext>
            </a:extLst>
          </p:cNvPr>
          <p:cNvSpPr>
            <a:spLocks noGrp="1"/>
          </p:cNvSpPr>
          <p:nvPr>
            <p:ph type="title"/>
          </p:nvPr>
        </p:nvSpPr>
        <p:spPr/>
        <p:txBody>
          <a:bodyPr/>
          <a:lstStyle/>
          <a:p>
            <a:pPr defTabSz="914400">
              <a:defRPr/>
            </a:pPr>
            <a:r>
              <a:rPr lang="nl-NL" b="1" dirty="0">
                <a:latin typeface="Gill Sans MT"/>
              </a:rPr>
              <a:t>Wensen en doelen van de patiënt en </a:t>
            </a:r>
            <a:br>
              <a:rPr lang="nl-NL" b="1" dirty="0">
                <a:latin typeface="Gill Sans MT"/>
              </a:rPr>
            </a:br>
            <a:r>
              <a:rPr lang="nl-NL" b="1" dirty="0">
                <a:latin typeface="Gill Sans MT"/>
              </a:rPr>
              <a:t>diens naasten </a:t>
            </a:r>
            <a:r>
              <a:rPr lang="nl-NL" sz="4400" dirty="0">
                <a:latin typeface="Gill Sans MT"/>
              </a:rPr>
              <a:t>(2 van 2)</a:t>
            </a:r>
            <a:br>
              <a:rPr lang="nl-NL" sz="6000" dirty="0">
                <a:solidFill>
                  <a:srgbClr val="464653"/>
                </a:solidFill>
                <a:latin typeface="Gill Sans MT"/>
              </a:rPr>
            </a:br>
            <a:endParaRPr lang="nl-NL" dirty="0"/>
          </a:p>
        </p:txBody>
      </p:sp>
      <p:sp>
        <p:nvSpPr>
          <p:cNvPr id="7" name="Toelichting met afgeronde rechthoek 6">
            <a:extLst>
              <a:ext uri="{FF2B5EF4-FFF2-40B4-BE49-F238E27FC236}">
                <a16:creationId xmlns:a16="http://schemas.microsoft.com/office/drawing/2014/main" id="{5CA98A95-CD2A-8A25-1674-7C49886CC6EE}"/>
              </a:ext>
            </a:extLst>
          </p:cNvPr>
          <p:cNvSpPr/>
          <p:nvPr/>
        </p:nvSpPr>
        <p:spPr>
          <a:xfrm>
            <a:off x="1761556" y="2810863"/>
            <a:ext cx="3960440" cy="1224136"/>
          </a:xfrm>
          <a:prstGeom prst="wedgeRoundRectCallout">
            <a:avLst>
              <a:gd name="adj1" fmla="val 52970"/>
              <a:gd name="adj2" fmla="val 29968"/>
              <a:gd name="adj3" fmla="val 16667"/>
            </a:avLst>
          </a:prstGeom>
          <a:noFill/>
          <a:ln w="6350">
            <a:solidFill>
              <a:srgbClr val="EC7A08"/>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defTabSz="914400">
              <a:defRPr/>
            </a:pPr>
            <a:r>
              <a:rPr lang="nl-NL" sz="1600">
                <a:solidFill>
                  <a:srgbClr val="464653"/>
                </a:solidFill>
                <a:latin typeface="Gill Sans MT"/>
              </a:rPr>
              <a:t>‘Ik wil dat de juiste zorgverleners op het juiste moment op de hoogte zijn van mijn waarden, wensen en behoeften’</a:t>
            </a:r>
          </a:p>
        </p:txBody>
      </p:sp>
      <p:sp>
        <p:nvSpPr>
          <p:cNvPr id="8" name="Toelichting met afgeronde rechthoek 7">
            <a:extLst>
              <a:ext uri="{FF2B5EF4-FFF2-40B4-BE49-F238E27FC236}">
                <a16:creationId xmlns:a16="http://schemas.microsoft.com/office/drawing/2014/main" id="{90F27B3E-FC74-55DB-0BD8-0B22E89558CD}"/>
              </a:ext>
            </a:extLst>
          </p:cNvPr>
          <p:cNvSpPr/>
          <p:nvPr/>
        </p:nvSpPr>
        <p:spPr>
          <a:xfrm>
            <a:off x="7952780" y="3228126"/>
            <a:ext cx="2891635" cy="1325790"/>
          </a:xfrm>
          <a:prstGeom prst="wedgeRoundRectCallout">
            <a:avLst>
              <a:gd name="adj1" fmla="val -58685"/>
              <a:gd name="adj2" fmla="val -21570"/>
              <a:gd name="adj3" fmla="val 16667"/>
            </a:avLst>
          </a:prstGeom>
          <a:noFill/>
          <a:ln w="6350">
            <a:solidFill>
              <a:srgbClr val="EC7A08"/>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defTabSz="914400">
              <a:defRPr/>
            </a:pPr>
            <a:r>
              <a:rPr lang="nl-NL" sz="1600">
                <a:solidFill>
                  <a:srgbClr val="464653"/>
                </a:solidFill>
                <a:latin typeface="Gill Sans MT"/>
              </a:rPr>
              <a:t>‘Ik wil zo lang mogelijk betrokken worden bij - en regie hebben over - belangrijke beslissingen m.b.t. mijn ziekte en zorg’</a:t>
            </a:r>
          </a:p>
        </p:txBody>
      </p:sp>
      <p:sp>
        <p:nvSpPr>
          <p:cNvPr id="9" name="Toelichting met afgeronde rechthoek 11">
            <a:extLst>
              <a:ext uri="{FF2B5EF4-FFF2-40B4-BE49-F238E27FC236}">
                <a16:creationId xmlns:a16="http://schemas.microsoft.com/office/drawing/2014/main" id="{4AA8C24F-F75B-9DC5-499F-EEE203241CEF}"/>
              </a:ext>
            </a:extLst>
          </p:cNvPr>
          <p:cNvSpPr/>
          <p:nvPr/>
        </p:nvSpPr>
        <p:spPr>
          <a:xfrm>
            <a:off x="1761556" y="4606795"/>
            <a:ext cx="3095345" cy="1151112"/>
          </a:xfrm>
          <a:prstGeom prst="wedgeRoundRectCallout">
            <a:avLst>
              <a:gd name="adj1" fmla="val 56605"/>
              <a:gd name="adj2" fmla="val -19104"/>
              <a:gd name="adj3" fmla="val 16667"/>
            </a:avLst>
          </a:prstGeom>
          <a:noFill/>
          <a:ln w="6350">
            <a:solidFill>
              <a:srgbClr val="EC7A08"/>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defTabSz="914400">
              <a:defRPr/>
            </a:pPr>
            <a:r>
              <a:rPr lang="nl-NL" sz="1600" dirty="0">
                <a:solidFill>
                  <a:srgbClr val="464653"/>
                </a:solidFill>
                <a:latin typeface="Gill Sans MT"/>
              </a:rPr>
              <a:t>‘Ik wil dat voor mij belangrijke personen ondersteund en betrokken worden bij mijn zorg’</a:t>
            </a:r>
          </a:p>
        </p:txBody>
      </p:sp>
      <p:pic>
        <p:nvPicPr>
          <p:cNvPr id="10" name="Afbeelding 9">
            <a:extLst>
              <a:ext uri="{FF2B5EF4-FFF2-40B4-BE49-F238E27FC236}">
                <a16:creationId xmlns:a16="http://schemas.microsoft.com/office/drawing/2014/main" id="{755DCCF8-FAE2-C03E-4595-8472406A0D9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rot="20087302">
            <a:off x="5351379" y="4269068"/>
            <a:ext cx="2237253" cy="2066904"/>
          </a:xfrm>
          <a:prstGeom prst="rect">
            <a:avLst/>
          </a:prstGeom>
        </p:spPr>
      </p:pic>
      <p:sp>
        <p:nvSpPr>
          <p:cNvPr id="3" name="Tekstvak 2">
            <a:extLst>
              <a:ext uri="{FF2B5EF4-FFF2-40B4-BE49-F238E27FC236}">
                <a16:creationId xmlns:a16="http://schemas.microsoft.com/office/drawing/2014/main" id="{2694B93F-569F-E74E-6377-C710E2E7DFBC}"/>
              </a:ext>
            </a:extLst>
          </p:cNvPr>
          <p:cNvSpPr txBox="1"/>
          <p:nvPr/>
        </p:nvSpPr>
        <p:spPr>
          <a:xfrm>
            <a:off x="6659146" y="6298268"/>
            <a:ext cx="6507480" cy="246221"/>
          </a:xfrm>
          <a:prstGeom prst="rect">
            <a:avLst/>
          </a:prstGeom>
          <a:noFill/>
        </p:spPr>
        <p:txBody>
          <a:bodyPr wrap="square">
            <a:spAutoFit/>
          </a:bodyPr>
          <a:lstStyle/>
          <a:p>
            <a:r>
              <a:rPr lang="nl-NL" sz="1000" dirty="0"/>
              <a:t>PZNL. </a:t>
            </a:r>
            <a:r>
              <a:rPr lang="nl-NL" sz="1000" dirty="0">
                <a:hlinkClick r:id="rId4"/>
              </a:rPr>
              <a:t>https://palliaweb.nl/projecten/acht-essenties-kwaliteitskader-palliatieve-zorg</a:t>
            </a:r>
            <a:r>
              <a:rPr lang="nl-NL" sz="1000" dirty="0"/>
              <a:t>   </a:t>
            </a:r>
          </a:p>
        </p:txBody>
      </p:sp>
    </p:spTree>
    <p:extLst>
      <p:ext uri="{BB962C8B-B14F-4D97-AF65-F5344CB8AC3E}">
        <p14:creationId xmlns:p14="http://schemas.microsoft.com/office/powerpoint/2010/main" val="3797009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EA60D28E-5C23-397A-C1C0-7A1EADF626FE}"/>
              </a:ext>
            </a:extLst>
          </p:cNvPr>
          <p:cNvPicPr>
            <a:picLocks noChangeAspect="1"/>
          </p:cNvPicPr>
          <p:nvPr/>
        </p:nvPicPr>
        <p:blipFill>
          <a:blip r:embed="rId3"/>
          <a:stretch>
            <a:fillRect/>
          </a:stretch>
        </p:blipFill>
        <p:spPr>
          <a:xfrm>
            <a:off x="6554412" y="1512361"/>
            <a:ext cx="4863556" cy="4335504"/>
          </a:xfrm>
          <a:prstGeom prst="rect">
            <a:avLst/>
          </a:prstGeom>
        </p:spPr>
      </p:pic>
      <p:pic>
        <p:nvPicPr>
          <p:cNvPr id="6" name="Afbeelding 5">
            <a:extLst>
              <a:ext uri="{FF2B5EF4-FFF2-40B4-BE49-F238E27FC236}">
                <a16:creationId xmlns:a16="http://schemas.microsoft.com/office/drawing/2014/main" id="{E454A9C2-B6B0-FBE7-648F-5463B98332C7}"/>
              </a:ext>
            </a:extLst>
          </p:cNvPr>
          <p:cNvPicPr>
            <a:picLocks noChangeAspect="1"/>
          </p:cNvPicPr>
          <p:nvPr/>
        </p:nvPicPr>
        <p:blipFill>
          <a:blip r:embed="rId4"/>
          <a:stretch>
            <a:fillRect/>
          </a:stretch>
        </p:blipFill>
        <p:spPr>
          <a:xfrm>
            <a:off x="0" y="1625205"/>
            <a:ext cx="6073464" cy="4145138"/>
          </a:xfrm>
          <a:prstGeom prst="rect">
            <a:avLst/>
          </a:prstGeom>
        </p:spPr>
      </p:pic>
      <p:sp>
        <p:nvSpPr>
          <p:cNvPr id="2" name="Tekstvak 1">
            <a:extLst>
              <a:ext uri="{FF2B5EF4-FFF2-40B4-BE49-F238E27FC236}">
                <a16:creationId xmlns:a16="http://schemas.microsoft.com/office/drawing/2014/main" id="{A3E17987-1595-4EBD-B5D3-B7DADA9007A3}"/>
              </a:ext>
            </a:extLst>
          </p:cNvPr>
          <p:cNvSpPr txBox="1"/>
          <p:nvPr/>
        </p:nvSpPr>
        <p:spPr>
          <a:xfrm>
            <a:off x="0" y="6335545"/>
            <a:ext cx="5628640" cy="253916"/>
          </a:xfrm>
          <a:prstGeom prst="rect">
            <a:avLst/>
          </a:prstGeom>
          <a:noFill/>
        </p:spPr>
        <p:txBody>
          <a:bodyPr wrap="square" rtlCol="0">
            <a:spAutoFit/>
          </a:bodyPr>
          <a:lstStyle/>
          <a:p>
            <a:r>
              <a:rPr lang="nl-NL" sz="1050" dirty="0"/>
              <a:t>Bron: </a:t>
            </a:r>
            <a:r>
              <a:rPr lang="nl-NL" sz="1000" dirty="0"/>
              <a:t>Regioplatform, </a:t>
            </a:r>
            <a:r>
              <a:rPr lang="nl-NL" sz="1050" dirty="0">
                <a:hlinkClick r:id="rId5"/>
              </a:rPr>
              <a:t>Invulformulier proactieve zorgplanning </a:t>
            </a:r>
            <a:r>
              <a:rPr lang="nl-NL" sz="1050" dirty="0" err="1">
                <a:hlinkClick r:id="rId5"/>
              </a:rPr>
              <a:t>Reigoplatform</a:t>
            </a:r>
            <a:endParaRPr lang="nl-NL" sz="1050" dirty="0"/>
          </a:p>
        </p:txBody>
      </p:sp>
    </p:spTree>
    <p:extLst>
      <p:ext uri="{BB962C8B-B14F-4D97-AF65-F5344CB8AC3E}">
        <p14:creationId xmlns:p14="http://schemas.microsoft.com/office/powerpoint/2010/main" val="2161631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Een rode speld op een kalenderdatum">
            <a:extLst>
              <a:ext uri="{FF2B5EF4-FFF2-40B4-BE49-F238E27FC236}">
                <a16:creationId xmlns:a16="http://schemas.microsoft.com/office/drawing/2014/main" id="{CB16B3FD-AAA2-B0AF-42F2-FC90E92E9AA4}"/>
              </a:ext>
            </a:extLst>
          </p:cNvPr>
          <p:cNvPicPr>
            <a:picLocks noChangeAspect="1"/>
          </p:cNvPicPr>
          <p:nvPr/>
        </p:nvPicPr>
        <p:blipFill>
          <a:blip r:embed="rId3"/>
          <a:srcRect l="22893" r="-2" b="-2"/>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el 1">
            <a:extLst>
              <a:ext uri="{FF2B5EF4-FFF2-40B4-BE49-F238E27FC236}">
                <a16:creationId xmlns:a16="http://schemas.microsoft.com/office/drawing/2014/main" id="{1F787ED2-9C8C-B1C1-6FAB-55D6D14E1D3A}"/>
              </a:ext>
            </a:extLst>
          </p:cNvPr>
          <p:cNvSpPr>
            <a:spLocks noGrp="1"/>
          </p:cNvSpPr>
          <p:nvPr>
            <p:ph type="title"/>
          </p:nvPr>
        </p:nvSpPr>
        <p:spPr>
          <a:xfrm>
            <a:off x="673100" y="823365"/>
            <a:ext cx="10766044" cy="1325563"/>
          </a:xfrm>
        </p:spPr>
        <p:txBody>
          <a:bodyPr/>
          <a:lstStyle/>
          <a:p>
            <a:r>
              <a:rPr lang="en-US" sz="4000" dirty="0" err="1"/>
              <a:t>Proces</a:t>
            </a:r>
            <a:r>
              <a:rPr lang="en-US" sz="4000" dirty="0"/>
              <a:t> van </a:t>
            </a:r>
            <a:br>
              <a:rPr lang="en-US" sz="4000" dirty="0"/>
            </a:br>
            <a:r>
              <a:rPr lang="en-US" sz="4000" dirty="0" err="1"/>
              <a:t>proactieve</a:t>
            </a:r>
            <a:r>
              <a:rPr lang="en-US" sz="4000" dirty="0"/>
              <a:t> </a:t>
            </a:r>
            <a:r>
              <a:rPr lang="en-US" sz="4000" dirty="0" err="1"/>
              <a:t>zorgplanning</a:t>
            </a:r>
            <a:endParaRPr lang="nl-NL" dirty="0"/>
          </a:p>
        </p:txBody>
      </p:sp>
      <p:sp>
        <p:nvSpPr>
          <p:cNvPr id="3" name="Tijdelijke aanduiding voor inhoud 2">
            <a:extLst>
              <a:ext uri="{FF2B5EF4-FFF2-40B4-BE49-F238E27FC236}">
                <a16:creationId xmlns:a16="http://schemas.microsoft.com/office/drawing/2014/main" id="{1BCAD24C-4F12-B8B0-17CC-BEDD217992A6}"/>
              </a:ext>
            </a:extLst>
          </p:cNvPr>
          <p:cNvSpPr>
            <a:spLocks noGrp="1"/>
          </p:cNvSpPr>
          <p:nvPr>
            <p:ph sz="half" idx="2"/>
          </p:nvPr>
        </p:nvSpPr>
        <p:spPr/>
        <p:txBody>
          <a:bodyPr/>
          <a:lstStyle/>
          <a:p>
            <a:pPr defTabSz="457200">
              <a:lnSpc>
                <a:spcPct val="115000"/>
              </a:lnSpc>
              <a:spcBef>
                <a:spcPts val="1000"/>
              </a:spcBef>
              <a:buClr>
                <a:srgbClr val="009CB4"/>
              </a:buClr>
              <a:buSzPct val="80000"/>
              <a:buFont typeface="Wingdings 3" charset="2"/>
              <a:buChar char=""/>
            </a:pPr>
            <a:r>
              <a:rPr lang="en-US" dirty="0"/>
              <a:t>1. </a:t>
            </a:r>
            <a:r>
              <a:rPr lang="en-US" dirty="0" err="1"/>
              <a:t>Signaleren</a:t>
            </a:r>
            <a:r>
              <a:rPr lang="en-US" dirty="0"/>
              <a:t> (</a:t>
            </a:r>
            <a:r>
              <a:rPr lang="en-US" dirty="0" err="1"/>
              <a:t>markeren</a:t>
            </a:r>
            <a:r>
              <a:rPr lang="en-US" dirty="0"/>
              <a:t>)</a:t>
            </a:r>
          </a:p>
          <a:p>
            <a:pPr defTabSz="457200">
              <a:lnSpc>
                <a:spcPct val="115000"/>
              </a:lnSpc>
              <a:spcBef>
                <a:spcPts val="1000"/>
              </a:spcBef>
              <a:buClr>
                <a:srgbClr val="009CB4"/>
              </a:buClr>
              <a:buSzPct val="80000"/>
              <a:buFont typeface="Wingdings 3" charset="2"/>
              <a:buChar char=""/>
            </a:pPr>
            <a:r>
              <a:rPr lang="en-US" dirty="0"/>
              <a:t>2. </a:t>
            </a:r>
            <a:r>
              <a:rPr lang="en-US" dirty="0" err="1"/>
              <a:t>Eerste</a:t>
            </a:r>
            <a:r>
              <a:rPr lang="en-US" dirty="0"/>
              <a:t> </a:t>
            </a:r>
            <a:r>
              <a:rPr lang="en-US" dirty="0" err="1"/>
              <a:t>gesprek</a:t>
            </a:r>
            <a:r>
              <a:rPr lang="en-US" dirty="0"/>
              <a:t> </a:t>
            </a:r>
            <a:r>
              <a:rPr lang="en-US" dirty="0" err="1"/>
              <a:t>proactieve</a:t>
            </a:r>
            <a:r>
              <a:rPr lang="en-US" dirty="0"/>
              <a:t> </a:t>
            </a:r>
            <a:r>
              <a:rPr lang="en-US" dirty="0" err="1"/>
              <a:t>zorgplanning</a:t>
            </a:r>
            <a:endParaRPr lang="en-US" dirty="0"/>
          </a:p>
          <a:p>
            <a:pPr defTabSz="457200">
              <a:lnSpc>
                <a:spcPct val="115000"/>
              </a:lnSpc>
              <a:spcBef>
                <a:spcPts val="1000"/>
              </a:spcBef>
              <a:buClr>
                <a:srgbClr val="009CB4"/>
              </a:buClr>
              <a:buSzPct val="80000"/>
              <a:buFont typeface="Wingdings 3" charset="2"/>
              <a:buChar char=""/>
            </a:pPr>
            <a:r>
              <a:rPr lang="en-US" dirty="0"/>
              <a:t>3. </a:t>
            </a:r>
            <a:r>
              <a:rPr lang="en-US" dirty="0" err="1"/>
              <a:t>Registreren</a:t>
            </a:r>
            <a:r>
              <a:rPr lang="en-US" dirty="0"/>
              <a:t>/</a:t>
            </a:r>
            <a:r>
              <a:rPr lang="en-US" dirty="0" err="1"/>
              <a:t>vastleggen</a:t>
            </a:r>
            <a:endParaRPr lang="en-US" dirty="0"/>
          </a:p>
          <a:p>
            <a:pPr defTabSz="457200">
              <a:lnSpc>
                <a:spcPct val="115000"/>
              </a:lnSpc>
              <a:spcBef>
                <a:spcPts val="1000"/>
              </a:spcBef>
              <a:buClr>
                <a:srgbClr val="009CB4"/>
              </a:buClr>
              <a:buSzPct val="80000"/>
              <a:buFont typeface="Wingdings 3" charset="2"/>
              <a:buChar char=""/>
            </a:pPr>
            <a:r>
              <a:rPr lang="en-US" dirty="0"/>
              <a:t>4. </a:t>
            </a:r>
            <a:r>
              <a:rPr lang="en-US" dirty="0" err="1"/>
              <a:t>Delen</a:t>
            </a:r>
            <a:endParaRPr lang="en-US" dirty="0"/>
          </a:p>
          <a:p>
            <a:pPr defTabSz="457200">
              <a:lnSpc>
                <a:spcPct val="115000"/>
              </a:lnSpc>
              <a:spcBef>
                <a:spcPts val="1000"/>
              </a:spcBef>
              <a:buClr>
                <a:srgbClr val="009CB4"/>
              </a:buClr>
              <a:buSzPct val="80000"/>
              <a:buFont typeface="Wingdings 3" charset="2"/>
              <a:buChar char=""/>
            </a:pPr>
            <a:r>
              <a:rPr lang="en-US" b="1" dirty="0"/>
              <a:t>5. </a:t>
            </a:r>
            <a:r>
              <a:rPr lang="en-US" b="1" dirty="0" err="1"/>
              <a:t>Continueren</a:t>
            </a:r>
            <a:r>
              <a:rPr lang="en-US" b="1" dirty="0"/>
              <a:t>, </a:t>
            </a:r>
            <a:r>
              <a:rPr lang="en-US" b="1" dirty="0" err="1"/>
              <a:t>evalueren</a:t>
            </a:r>
            <a:r>
              <a:rPr lang="en-US" b="1" dirty="0"/>
              <a:t>, </a:t>
            </a:r>
            <a:r>
              <a:rPr lang="en-US" b="1" dirty="0" err="1"/>
              <a:t>herzien</a:t>
            </a:r>
            <a:r>
              <a:rPr lang="en-US" b="1" dirty="0"/>
              <a:t> </a:t>
            </a:r>
          </a:p>
          <a:p>
            <a:pPr marL="0" indent="0">
              <a:buNone/>
            </a:pPr>
            <a:endParaRPr lang="nl-NL" dirty="0"/>
          </a:p>
        </p:txBody>
      </p:sp>
    </p:spTree>
    <p:extLst>
      <p:ext uri="{BB962C8B-B14F-4D97-AF65-F5344CB8AC3E}">
        <p14:creationId xmlns:p14="http://schemas.microsoft.com/office/powerpoint/2010/main" val="1442898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C04B4E-E925-11DA-7545-F00624292893}"/>
              </a:ext>
            </a:extLst>
          </p:cNvPr>
          <p:cNvSpPr>
            <a:spLocks noGrp="1"/>
          </p:cNvSpPr>
          <p:nvPr>
            <p:ph type="title"/>
          </p:nvPr>
        </p:nvSpPr>
        <p:spPr>
          <a:xfrm>
            <a:off x="763778" y="437310"/>
            <a:ext cx="10766044" cy="1325563"/>
          </a:xfrm>
        </p:spPr>
        <p:txBody>
          <a:bodyPr/>
          <a:lstStyle/>
          <a:p>
            <a:r>
              <a:rPr lang="en-US" sz="4000" b="1" dirty="0" err="1"/>
              <a:t>Continueren</a:t>
            </a:r>
            <a:r>
              <a:rPr lang="en-US" sz="4000" b="1" dirty="0"/>
              <a:t>, </a:t>
            </a:r>
            <a:r>
              <a:rPr lang="en-US" sz="4000" b="1" dirty="0" err="1"/>
              <a:t>evalueren</a:t>
            </a:r>
            <a:r>
              <a:rPr lang="en-US" sz="4000" b="1" dirty="0"/>
              <a:t> </a:t>
            </a:r>
            <a:r>
              <a:rPr lang="en-US" sz="4000" b="1" dirty="0" err="1"/>
              <a:t>en</a:t>
            </a:r>
            <a:r>
              <a:rPr lang="en-US" sz="4000" b="1" dirty="0"/>
              <a:t> </a:t>
            </a:r>
            <a:r>
              <a:rPr lang="en-US" sz="4000" b="1" dirty="0" err="1"/>
              <a:t>herzien</a:t>
            </a:r>
            <a:endParaRPr lang="nl-NL" dirty="0"/>
          </a:p>
        </p:txBody>
      </p:sp>
      <p:sp>
        <p:nvSpPr>
          <p:cNvPr id="3" name="Tijdelijke aanduiding voor inhoud 2">
            <a:extLst>
              <a:ext uri="{FF2B5EF4-FFF2-40B4-BE49-F238E27FC236}">
                <a16:creationId xmlns:a16="http://schemas.microsoft.com/office/drawing/2014/main" id="{F98260D3-D81C-8DEE-102F-CAACF72BBFE6}"/>
              </a:ext>
            </a:extLst>
          </p:cNvPr>
          <p:cNvSpPr>
            <a:spLocks noGrp="1"/>
          </p:cNvSpPr>
          <p:nvPr>
            <p:ph sz="half" idx="2"/>
          </p:nvPr>
        </p:nvSpPr>
        <p:spPr>
          <a:xfrm>
            <a:off x="763778" y="1553346"/>
            <a:ext cx="10744200" cy="3751308"/>
          </a:xfrm>
        </p:spPr>
        <p:txBody>
          <a:bodyPr/>
          <a:lstStyle/>
          <a:p>
            <a:r>
              <a:rPr lang="nl-NL" b="1" dirty="0"/>
              <a:t>Waarom?</a:t>
            </a:r>
            <a:r>
              <a:rPr lang="nl-NL" dirty="0"/>
              <a:t> De gezondheid van de zorgvrager kan snel veranderen in de palliatieve fase. Het is belangrijk om regelmatig te checken of gemaakte afspraken nog steeds aansluiten bij de actuele situatie en de wensen van de patiënt. Behandelwensen en –grenzen kunnen veranderen!</a:t>
            </a:r>
          </a:p>
          <a:p>
            <a:endParaRPr lang="nl-NL" dirty="0"/>
          </a:p>
          <a:p>
            <a:r>
              <a:rPr lang="nl-NL" b="1" dirty="0"/>
              <a:t>Wanneer?</a:t>
            </a:r>
          </a:p>
          <a:p>
            <a:pPr lvl="1">
              <a:lnSpc>
                <a:spcPct val="100000"/>
              </a:lnSpc>
              <a:buFontTx/>
              <a:buChar char="-"/>
            </a:pPr>
            <a:r>
              <a:rPr lang="nl-NL" b="1" dirty="0"/>
              <a:t>Periodiek: </a:t>
            </a:r>
            <a:r>
              <a:rPr lang="nl-NL" dirty="0"/>
              <a:t>bijvoorbeeld elke 6 maanden in de zorgplanbespreking </a:t>
            </a:r>
          </a:p>
          <a:p>
            <a:pPr lvl="1">
              <a:lnSpc>
                <a:spcPct val="100000"/>
              </a:lnSpc>
              <a:buFontTx/>
              <a:buChar char="-"/>
            </a:pPr>
            <a:r>
              <a:rPr lang="nl-NL" b="1" dirty="0"/>
              <a:t>Bij veranderingen in de gezondheid van de zorgvrager: </a:t>
            </a:r>
            <a:r>
              <a:rPr lang="nl-NL" dirty="0"/>
              <a:t>bijvoorbeeld bij nieuwe symptomen of verdere achteruitgang van de ziekte</a:t>
            </a:r>
          </a:p>
          <a:p>
            <a:pPr lvl="1">
              <a:lnSpc>
                <a:spcPct val="100000"/>
              </a:lnSpc>
              <a:buFontTx/>
              <a:buChar char="-"/>
            </a:pPr>
            <a:r>
              <a:rPr lang="nl-NL" b="1" dirty="0"/>
              <a:t>Bij besluitmomenten: </a:t>
            </a:r>
            <a:r>
              <a:rPr lang="nl-NL" dirty="0"/>
              <a:t>bijvoorbeeld over keuze voor nieuwe zorg en behandelingen (bijv. wel/niet insturen naar het ziekenhuis na een val óf wel/geen nieuwe chemo starten)</a:t>
            </a:r>
          </a:p>
          <a:p>
            <a:endParaRPr lang="nl-NL" dirty="0"/>
          </a:p>
        </p:txBody>
      </p:sp>
    </p:spTree>
    <p:extLst>
      <p:ext uri="{BB962C8B-B14F-4D97-AF65-F5344CB8AC3E}">
        <p14:creationId xmlns:p14="http://schemas.microsoft.com/office/powerpoint/2010/main" val="1074355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DD6D47-0424-950A-7B1E-90235949284D}"/>
              </a:ext>
            </a:extLst>
          </p:cNvPr>
          <p:cNvSpPr>
            <a:spLocks noGrp="1"/>
          </p:cNvSpPr>
          <p:nvPr>
            <p:ph type="title"/>
          </p:nvPr>
        </p:nvSpPr>
        <p:spPr/>
        <p:txBody>
          <a:bodyPr/>
          <a:lstStyle/>
          <a:p>
            <a:r>
              <a:rPr lang="nl-NL" dirty="0"/>
              <a:t>Voorbereidingsopdracht:</a:t>
            </a:r>
          </a:p>
        </p:txBody>
      </p:sp>
      <p:sp>
        <p:nvSpPr>
          <p:cNvPr id="3" name="Tijdelijke aanduiding voor inhoud 2">
            <a:extLst>
              <a:ext uri="{FF2B5EF4-FFF2-40B4-BE49-F238E27FC236}">
                <a16:creationId xmlns:a16="http://schemas.microsoft.com/office/drawing/2014/main" id="{B36AE7B2-FB2A-7499-26F6-ED3E971FEF92}"/>
              </a:ext>
            </a:extLst>
          </p:cNvPr>
          <p:cNvSpPr>
            <a:spLocks noGrp="1"/>
          </p:cNvSpPr>
          <p:nvPr>
            <p:ph sz="half" idx="2"/>
          </p:nvPr>
        </p:nvSpPr>
        <p:spPr>
          <a:xfrm>
            <a:off x="694944" y="2425655"/>
            <a:ext cx="5623969" cy="3751308"/>
          </a:xfrm>
        </p:spPr>
        <p:txBody>
          <a:bodyPr/>
          <a:lstStyle/>
          <a:p>
            <a:pPr marL="0" indent="0">
              <a:lnSpc>
                <a:spcPct val="110000"/>
              </a:lnSpc>
              <a:buNone/>
            </a:pPr>
            <a:r>
              <a:rPr lang="nl-NL" dirty="0"/>
              <a:t>Palliatieve zorg op jouw afdeling: </a:t>
            </a:r>
          </a:p>
          <a:p>
            <a:pPr>
              <a:lnSpc>
                <a:spcPct val="110000"/>
              </a:lnSpc>
            </a:pPr>
            <a:r>
              <a:rPr lang="nl-NL" dirty="0"/>
              <a:t>Welke (ongeschreven) regels en afspraken zijn er in jouw team over palliatieve zorg?</a:t>
            </a:r>
          </a:p>
          <a:p>
            <a:pPr>
              <a:lnSpc>
                <a:spcPct val="110000"/>
              </a:lnSpc>
            </a:pPr>
            <a:r>
              <a:rPr lang="nl-NL" dirty="0"/>
              <a:t>Wie zijn hierbij betrokken en wat is ieders rol? </a:t>
            </a:r>
          </a:p>
          <a:p>
            <a:pPr>
              <a:lnSpc>
                <a:spcPct val="110000"/>
              </a:lnSpc>
            </a:pPr>
            <a:r>
              <a:rPr lang="nl-NL" dirty="0"/>
              <a:t>Beschrijf dit beknopt en neem dit mee naar les 3.</a:t>
            </a:r>
          </a:p>
          <a:p>
            <a:pPr>
              <a:lnSpc>
                <a:spcPct val="110000"/>
              </a:lnSpc>
              <a:buFontTx/>
              <a:buChar char="-"/>
            </a:pPr>
            <a:endParaRPr lang="nl-NL" dirty="0"/>
          </a:p>
          <a:p>
            <a:pPr>
              <a:lnSpc>
                <a:spcPct val="110000"/>
              </a:lnSpc>
            </a:pPr>
            <a:r>
              <a:rPr lang="nl-NL" dirty="0"/>
              <a:t>Succes!</a:t>
            </a:r>
          </a:p>
          <a:p>
            <a:pPr marL="0" indent="0">
              <a:buNone/>
            </a:pPr>
            <a:endParaRPr lang="nl-NL" dirty="0"/>
          </a:p>
        </p:txBody>
      </p:sp>
      <p:pic>
        <p:nvPicPr>
          <p:cNvPr id="6" name="Afbeelding 5" descr="Afbeelding met tekenfilm, illustratie&#10;&#10;Door AI gegenereerde inhoud is mogelijk onjuist.">
            <a:extLst>
              <a:ext uri="{FF2B5EF4-FFF2-40B4-BE49-F238E27FC236}">
                <a16:creationId xmlns:a16="http://schemas.microsoft.com/office/drawing/2014/main" id="{D7B5E8A6-EA71-EC31-C3D9-A6C5F61081A5}"/>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354052" y="36095"/>
            <a:ext cx="7892716" cy="7892716"/>
          </a:xfrm>
          <a:prstGeom prst="rect">
            <a:avLst/>
          </a:prstGeom>
        </p:spPr>
      </p:pic>
      <p:sp>
        <p:nvSpPr>
          <p:cNvPr id="4" name="Tekstvak 3">
            <a:extLst>
              <a:ext uri="{FF2B5EF4-FFF2-40B4-BE49-F238E27FC236}">
                <a16:creationId xmlns:a16="http://schemas.microsoft.com/office/drawing/2014/main" id="{3194F0DE-3F0E-37A9-8B24-9B9E546C4A43}"/>
              </a:ext>
            </a:extLst>
          </p:cNvPr>
          <p:cNvSpPr txBox="1"/>
          <p:nvPr/>
        </p:nvSpPr>
        <p:spPr>
          <a:xfrm>
            <a:off x="10841667" y="5610694"/>
            <a:ext cx="6289764" cy="230832"/>
          </a:xfrm>
          <a:prstGeom prst="rect">
            <a:avLst/>
          </a:prstGeom>
          <a:noFill/>
        </p:spPr>
        <p:txBody>
          <a:bodyPr wrap="square">
            <a:spAutoFit/>
          </a:bodyPr>
          <a:lstStyle/>
          <a:p>
            <a:r>
              <a:rPr lang="nl-NL" sz="900" b="0" dirty="0"/>
              <a:t>Bron: UNO Amsterdam</a:t>
            </a:r>
            <a:endParaRPr lang="nl-NL" sz="900" dirty="0"/>
          </a:p>
        </p:txBody>
      </p:sp>
    </p:spTree>
    <p:extLst>
      <p:ext uri="{BB962C8B-B14F-4D97-AF65-F5344CB8AC3E}">
        <p14:creationId xmlns:p14="http://schemas.microsoft.com/office/powerpoint/2010/main" val="3294713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1C811B-0749-1376-FACE-CE2807EB1F0C}"/>
              </a:ext>
            </a:extLst>
          </p:cNvPr>
          <p:cNvSpPr>
            <a:spLocks noGrp="1"/>
          </p:cNvSpPr>
          <p:nvPr>
            <p:ph type="ctrTitle"/>
          </p:nvPr>
        </p:nvSpPr>
        <p:spPr/>
        <p:txBody>
          <a:bodyPr>
            <a:normAutofit/>
          </a:bodyPr>
          <a:lstStyle/>
          <a:p>
            <a:r>
              <a:rPr lang="en-US" sz="5400" kern="1200" dirty="0" err="1">
                <a:latin typeface="+mj-lt"/>
                <a:ea typeface="+mj-ea"/>
                <a:cs typeface="+mj-cs"/>
              </a:rPr>
              <a:t>Samenwerken</a:t>
            </a:r>
            <a:endParaRPr lang="nl-NL" sz="5400" dirty="0"/>
          </a:p>
        </p:txBody>
      </p:sp>
      <p:sp>
        <p:nvSpPr>
          <p:cNvPr id="3" name="Ondertitel 2">
            <a:extLst>
              <a:ext uri="{FF2B5EF4-FFF2-40B4-BE49-F238E27FC236}">
                <a16:creationId xmlns:a16="http://schemas.microsoft.com/office/drawing/2014/main" id="{BDF98633-6522-810D-27F0-F440B3616952}"/>
              </a:ext>
            </a:extLst>
          </p:cNvPr>
          <p:cNvSpPr>
            <a:spLocks noGrp="1"/>
          </p:cNvSpPr>
          <p:nvPr>
            <p:ph type="subTitle" idx="1"/>
          </p:nvPr>
        </p:nvSpPr>
        <p:spPr/>
        <p:txBody>
          <a:bodyPr/>
          <a:lstStyle/>
          <a:p>
            <a:r>
              <a:rPr lang="en-US" sz="2300" dirty="0" err="1"/>
              <a:t>Lessenserie</a:t>
            </a:r>
            <a:r>
              <a:rPr lang="en-US" sz="2300" dirty="0"/>
              <a:t> </a:t>
            </a:r>
            <a:r>
              <a:rPr lang="en-US" sz="2300" dirty="0" err="1"/>
              <a:t>palliatieve</a:t>
            </a:r>
            <a:r>
              <a:rPr lang="en-US" sz="2300" dirty="0"/>
              <a:t> </a:t>
            </a:r>
            <a:r>
              <a:rPr lang="en-US" sz="2300" dirty="0" err="1"/>
              <a:t>zorg</a:t>
            </a:r>
            <a:r>
              <a:rPr lang="en-US" sz="2300" dirty="0"/>
              <a:t>, </a:t>
            </a:r>
            <a:r>
              <a:rPr lang="en-US" sz="2300" dirty="0" err="1"/>
              <a:t>deel</a:t>
            </a:r>
            <a:r>
              <a:rPr lang="en-US" sz="2300" dirty="0"/>
              <a:t> 3</a:t>
            </a:r>
          </a:p>
          <a:p>
            <a:endParaRPr lang="nl-NL" dirty="0"/>
          </a:p>
        </p:txBody>
      </p:sp>
      <p:pic>
        <p:nvPicPr>
          <p:cNvPr id="5" name="Afbeelding 4">
            <a:extLst>
              <a:ext uri="{FF2B5EF4-FFF2-40B4-BE49-F238E27FC236}">
                <a16:creationId xmlns:a16="http://schemas.microsoft.com/office/drawing/2014/main" id="{286D84F0-7D13-9E4D-D10B-C5BC6716FD08}"/>
              </a:ext>
            </a:extLst>
          </p:cNvPr>
          <p:cNvPicPr>
            <a:picLocks noChangeAspect="1"/>
          </p:cNvPicPr>
          <p:nvPr/>
        </p:nvPicPr>
        <p:blipFill>
          <a:blip r:embed="rId3"/>
          <a:stretch>
            <a:fillRect/>
          </a:stretch>
        </p:blipFill>
        <p:spPr>
          <a:xfrm>
            <a:off x="0" y="3423317"/>
            <a:ext cx="12192000" cy="3945422"/>
          </a:xfrm>
          <a:prstGeom prst="rect">
            <a:avLst/>
          </a:prstGeom>
        </p:spPr>
      </p:pic>
      <p:pic>
        <p:nvPicPr>
          <p:cNvPr id="6" name="Picture 6" descr="Home - UNO Amsterdam">
            <a:extLst>
              <a:ext uri="{FF2B5EF4-FFF2-40B4-BE49-F238E27FC236}">
                <a16:creationId xmlns:a16="http://schemas.microsoft.com/office/drawing/2014/main" id="{970A4622-C384-1AD8-26F8-D09F6B21FAB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9727525" y="5543550"/>
            <a:ext cx="2171700" cy="1314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2262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F1218A-D5FB-3AD3-8944-B35B69CC9A6E}"/>
              </a:ext>
            </a:extLst>
          </p:cNvPr>
          <p:cNvSpPr>
            <a:spLocks noGrp="1"/>
          </p:cNvSpPr>
          <p:nvPr>
            <p:ph type="title"/>
          </p:nvPr>
        </p:nvSpPr>
        <p:spPr/>
        <p:txBody>
          <a:bodyPr/>
          <a:lstStyle/>
          <a:p>
            <a:r>
              <a:rPr lang="nl-NL" dirty="0"/>
              <a:t>Lesdoelen</a:t>
            </a:r>
          </a:p>
        </p:txBody>
      </p:sp>
      <p:sp>
        <p:nvSpPr>
          <p:cNvPr id="3" name="Tijdelijke aanduiding voor inhoud 2">
            <a:extLst>
              <a:ext uri="{FF2B5EF4-FFF2-40B4-BE49-F238E27FC236}">
                <a16:creationId xmlns:a16="http://schemas.microsoft.com/office/drawing/2014/main" id="{9B0C9BED-ED70-7430-4523-25526D50ECA7}"/>
              </a:ext>
            </a:extLst>
          </p:cNvPr>
          <p:cNvSpPr>
            <a:spLocks noGrp="1"/>
          </p:cNvSpPr>
          <p:nvPr>
            <p:ph sz="half" idx="2"/>
          </p:nvPr>
        </p:nvSpPr>
        <p:spPr>
          <a:xfrm>
            <a:off x="684022" y="2043897"/>
            <a:ext cx="10744200" cy="3751308"/>
          </a:xfrm>
        </p:spPr>
        <p:txBody>
          <a:bodyPr/>
          <a:lstStyle/>
          <a:p>
            <a:pPr marL="0" indent="0" algn="l">
              <a:buNone/>
            </a:pPr>
            <a:r>
              <a:rPr lang="nl-NL" b="0" i="0" dirty="0">
                <a:solidFill>
                  <a:srgbClr val="000000"/>
                </a:solidFill>
                <a:effectLst/>
                <a:latin typeface="+mj-lt"/>
              </a:rPr>
              <a:t>Na deze les ku</a:t>
            </a:r>
            <a:r>
              <a:rPr lang="nl-NL" dirty="0">
                <a:solidFill>
                  <a:srgbClr val="000000"/>
                </a:solidFill>
                <a:latin typeface="+mj-lt"/>
              </a:rPr>
              <a:t>n je</a:t>
            </a:r>
            <a:r>
              <a:rPr lang="nl-NL" b="0" i="0" dirty="0">
                <a:solidFill>
                  <a:srgbClr val="000000"/>
                </a:solidFill>
                <a:effectLst/>
                <a:latin typeface="+mj-lt"/>
              </a:rPr>
              <a:t>:</a:t>
            </a:r>
          </a:p>
          <a:p>
            <a:pPr algn="l">
              <a:buFont typeface="Trebuchet MS" panose="020B0603020202020204" pitchFamily="34" charset="0"/>
              <a:buChar char="‐"/>
            </a:pPr>
            <a:r>
              <a:rPr lang="nl-NL" b="0" i="0" dirty="0">
                <a:solidFill>
                  <a:srgbClr val="000000"/>
                </a:solidFill>
                <a:effectLst/>
                <a:latin typeface="+mj-lt"/>
              </a:rPr>
              <a:t>uitleggen hoe binnen de palliatieve zorg multidisciplinair wordt gewerkt;</a:t>
            </a:r>
          </a:p>
          <a:p>
            <a:pPr algn="l">
              <a:buFont typeface="Trebuchet MS" panose="020B0603020202020204" pitchFamily="34" charset="0"/>
              <a:buChar char="‐"/>
            </a:pPr>
            <a:r>
              <a:rPr lang="nl-NL" b="0" i="0" dirty="0">
                <a:solidFill>
                  <a:srgbClr val="000000"/>
                </a:solidFill>
                <a:effectLst/>
                <a:latin typeface="+mj-lt"/>
              </a:rPr>
              <a:t>beschrijven het sociale netwerk ingezet kan worden in de palliatieve fase;</a:t>
            </a:r>
          </a:p>
          <a:p>
            <a:pPr algn="l">
              <a:buFont typeface="Trebuchet MS" panose="020B0603020202020204" pitchFamily="34" charset="0"/>
              <a:buChar char="‐"/>
            </a:pPr>
            <a:r>
              <a:rPr lang="nl-NL" b="0" i="0" dirty="0">
                <a:solidFill>
                  <a:srgbClr val="000000"/>
                </a:solidFill>
                <a:effectLst/>
                <a:latin typeface="+mj-lt"/>
              </a:rPr>
              <a:t>een </a:t>
            </a:r>
            <a:r>
              <a:rPr lang="nl-NL" b="0" i="0" dirty="0" err="1">
                <a:solidFill>
                  <a:srgbClr val="000000"/>
                </a:solidFill>
                <a:effectLst/>
                <a:latin typeface="+mj-lt"/>
              </a:rPr>
              <a:t>ecogram</a:t>
            </a:r>
            <a:r>
              <a:rPr lang="nl-NL" b="0" i="0" dirty="0">
                <a:solidFill>
                  <a:srgbClr val="000000"/>
                </a:solidFill>
                <a:effectLst/>
                <a:latin typeface="+mj-lt"/>
              </a:rPr>
              <a:t> gebruiken om het sociale netwerk in kaart te brengen; </a:t>
            </a:r>
          </a:p>
          <a:p>
            <a:pPr algn="l">
              <a:buFont typeface="Trebuchet MS" panose="020B0603020202020204" pitchFamily="34" charset="0"/>
              <a:buChar char="‐"/>
            </a:pPr>
            <a:r>
              <a:rPr lang="nl-NL" b="0" i="0" dirty="0">
                <a:solidFill>
                  <a:srgbClr val="000000"/>
                </a:solidFill>
                <a:effectLst/>
                <a:latin typeface="+mj-lt"/>
              </a:rPr>
              <a:t>de rol van de naastbetrokkenen en mantelzorgers in de palliatieve fase beschrijven.</a:t>
            </a:r>
          </a:p>
          <a:p>
            <a:pPr marL="0" indent="0">
              <a:buNone/>
            </a:pPr>
            <a:endParaRPr lang="nl-NL" dirty="0"/>
          </a:p>
        </p:txBody>
      </p:sp>
    </p:spTree>
    <p:extLst>
      <p:ext uri="{BB962C8B-B14F-4D97-AF65-F5344CB8AC3E}">
        <p14:creationId xmlns:p14="http://schemas.microsoft.com/office/powerpoint/2010/main" val="2974396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55ED88-7D1B-3984-7232-9A242AA1ADAE}"/>
              </a:ext>
            </a:extLst>
          </p:cNvPr>
          <p:cNvSpPr>
            <a:spLocks noGrp="1"/>
          </p:cNvSpPr>
          <p:nvPr>
            <p:ph type="title"/>
          </p:nvPr>
        </p:nvSpPr>
        <p:spPr>
          <a:xfrm>
            <a:off x="1530867" y="373815"/>
            <a:ext cx="10766044" cy="1325563"/>
          </a:xfrm>
        </p:spPr>
        <p:txBody>
          <a:bodyPr/>
          <a:lstStyle/>
          <a:p>
            <a:r>
              <a:rPr lang="nl-NL" dirty="0"/>
              <a:t>Hoe zat het ook alweer? (1)</a:t>
            </a:r>
          </a:p>
        </p:txBody>
      </p:sp>
      <p:pic>
        <p:nvPicPr>
          <p:cNvPr id="5" name="Onlinemedia 2" title="Wat is palliatieve zorg?">
            <a:hlinkClick r:id="" action="ppaction://media"/>
            <a:extLst>
              <a:ext uri="{FF2B5EF4-FFF2-40B4-BE49-F238E27FC236}">
                <a16:creationId xmlns:a16="http://schemas.microsoft.com/office/drawing/2014/main" id="{2A0C3FE5-67EE-112C-C8D3-F07F2BD23678}"/>
              </a:ext>
            </a:extLst>
          </p:cNvPr>
          <p:cNvPicPr>
            <a:picLocks noRot="1" noChangeAspect="1"/>
          </p:cNvPicPr>
          <p:nvPr>
            <a:videoFile r:link="rId1"/>
          </p:nvPr>
        </p:nvPicPr>
        <p:blipFill>
          <a:blip r:embed="rId4"/>
          <a:stretch>
            <a:fillRect/>
          </a:stretch>
        </p:blipFill>
        <p:spPr>
          <a:xfrm>
            <a:off x="1530868" y="1325573"/>
            <a:ext cx="9130265" cy="5158612"/>
          </a:xfrm>
          <a:prstGeom prst="rect">
            <a:avLst/>
          </a:prstGeom>
        </p:spPr>
      </p:pic>
      <p:sp>
        <p:nvSpPr>
          <p:cNvPr id="3" name="Tekstvak 2">
            <a:extLst>
              <a:ext uri="{FF2B5EF4-FFF2-40B4-BE49-F238E27FC236}">
                <a16:creationId xmlns:a16="http://schemas.microsoft.com/office/drawing/2014/main" id="{520D064A-4024-D939-402A-368595BAE346}"/>
              </a:ext>
            </a:extLst>
          </p:cNvPr>
          <p:cNvSpPr txBox="1"/>
          <p:nvPr/>
        </p:nvSpPr>
        <p:spPr>
          <a:xfrm>
            <a:off x="1530867" y="6484185"/>
            <a:ext cx="1725900" cy="276999"/>
          </a:xfrm>
          <a:prstGeom prst="rect">
            <a:avLst/>
          </a:prstGeom>
          <a:noFill/>
        </p:spPr>
        <p:txBody>
          <a:bodyPr wrap="square" rtlCol="0">
            <a:spAutoFit/>
          </a:bodyPr>
          <a:lstStyle/>
          <a:p>
            <a:r>
              <a:rPr lang="nl-NL" sz="1050" dirty="0"/>
              <a:t>Bron</a:t>
            </a:r>
            <a:r>
              <a:rPr lang="nl-NL" sz="1200" dirty="0"/>
              <a:t>: </a:t>
            </a:r>
            <a:r>
              <a:rPr lang="nl-NL" sz="1000" dirty="0">
                <a:hlinkClick r:id="rId5"/>
              </a:rPr>
              <a:t>IKNL</a:t>
            </a:r>
            <a:endParaRPr lang="nl-NL" sz="1200" dirty="0"/>
          </a:p>
        </p:txBody>
      </p:sp>
    </p:spTree>
    <p:extLst>
      <p:ext uri="{BB962C8B-B14F-4D97-AF65-F5344CB8AC3E}">
        <p14:creationId xmlns:p14="http://schemas.microsoft.com/office/powerpoint/2010/main" val="1841962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A09BDB-53DB-836C-7FF6-77EB48E37172}"/>
              </a:ext>
            </a:extLst>
          </p:cNvPr>
          <p:cNvSpPr>
            <a:spLocks noGrp="1"/>
          </p:cNvSpPr>
          <p:nvPr>
            <p:ph type="title"/>
          </p:nvPr>
        </p:nvSpPr>
        <p:spPr/>
        <p:txBody>
          <a:bodyPr/>
          <a:lstStyle/>
          <a:p>
            <a:r>
              <a:rPr lang="nl-NL" dirty="0"/>
              <a:t>Hoe zat het ook alweer? (2)</a:t>
            </a:r>
          </a:p>
        </p:txBody>
      </p:sp>
      <p:sp>
        <p:nvSpPr>
          <p:cNvPr id="3" name="Tijdelijke aanduiding voor inhoud 2">
            <a:extLst>
              <a:ext uri="{FF2B5EF4-FFF2-40B4-BE49-F238E27FC236}">
                <a16:creationId xmlns:a16="http://schemas.microsoft.com/office/drawing/2014/main" id="{29C27478-D457-0B2D-96E7-810C96C22FE1}"/>
              </a:ext>
            </a:extLst>
          </p:cNvPr>
          <p:cNvSpPr>
            <a:spLocks noGrp="1"/>
          </p:cNvSpPr>
          <p:nvPr>
            <p:ph sz="half" idx="2"/>
          </p:nvPr>
        </p:nvSpPr>
        <p:spPr/>
        <p:txBody>
          <a:bodyPr/>
          <a:lstStyle/>
          <a:p>
            <a:pPr>
              <a:buClr>
                <a:srgbClr val="009CB4"/>
              </a:buClr>
              <a:buFont typeface="Wingdings" panose="05000000000000000000" pitchFamily="2" charset="2"/>
              <a:buChar char="Ø"/>
            </a:pPr>
            <a:r>
              <a:rPr lang="nl-NL" dirty="0"/>
              <a:t>Wanneer is palliatieve zorg aan de orde?</a:t>
            </a:r>
          </a:p>
          <a:p>
            <a:pPr>
              <a:buClr>
                <a:srgbClr val="009CB4"/>
              </a:buClr>
              <a:buFont typeface="Wingdings" panose="05000000000000000000" pitchFamily="2" charset="2"/>
              <a:buChar char="Ø"/>
            </a:pPr>
            <a:r>
              <a:rPr lang="nl-NL" dirty="0"/>
              <a:t>Wat zijn de doelen van de palliatieve zorg?</a:t>
            </a:r>
          </a:p>
          <a:p>
            <a:pPr>
              <a:buClr>
                <a:srgbClr val="009CB4"/>
              </a:buClr>
              <a:buFont typeface="Wingdings" panose="05000000000000000000" pitchFamily="2" charset="2"/>
              <a:buChar char="Ø"/>
            </a:pPr>
            <a:r>
              <a:rPr lang="nl-NL" dirty="0"/>
              <a:t>Over welke vier dimensies gaat het in de palliatieve zorg?</a:t>
            </a:r>
          </a:p>
          <a:p>
            <a:pPr>
              <a:buClr>
                <a:srgbClr val="009CB4"/>
              </a:buClr>
              <a:buFont typeface="Wingdings" panose="05000000000000000000" pitchFamily="2" charset="2"/>
              <a:buChar char="Ø"/>
            </a:pPr>
            <a:r>
              <a:rPr lang="nl-NL" dirty="0"/>
              <a:t>Noem van elke dimensie een voorbeeld.</a:t>
            </a:r>
          </a:p>
          <a:p>
            <a:pPr>
              <a:buClr>
                <a:srgbClr val="009CB4"/>
              </a:buClr>
              <a:buFont typeface="Wingdings" panose="05000000000000000000" pitchFamily="2" charset="2"/>
              <a:buChar char="Ø"/>
            </a:pPr>
            <a:r>
              <a:rPr lang="nl-NL" dirty="0"/>
              <a:t>In welke twee fasen van ziek-zijn kan de patiënt zich bevinden binnen de palliatieve zorg?</a:t>
            </a:r>
          </a:p>
          <a:p>
            <a:pPr>
              <a:buClr>
                <a:srgbClr val="009CB4"/>
              </a:buClr>
              <a:buFont typeface="Wingdings" panose="05000000000000000000" pitchFamily="2" charset="2"/>
              <a:buChar char="Ø"/>
            </a:pPr>
            <a:r>
              <a:rPr lang="nl-NL" dirty="0"/>
              <a:t>Wat zijn de verschillen tussen deze twee fasen?</a:t>
            </a:r>
          </a:p>
          <a:p>
            <a:pPr marL="0" indent="0">
              <a:buNone/>
            </a:pPr>
            <a:endParaRPr lang="nl-NL" dirty="0"/>
          </a:p>
        </p:txBody>
      </p:sp>
    </p:spTree>
    <p:extLst>
      <p:ext uri="{BB962C8B-B14F-4D97-AF65-F5344CB8AC3E}">
        <p14:creationId xmlns:p14="http://schemas.microsoft.com/office/powerpoint/2010/main" val="3297575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Lege tekstballonnen">
            <a:extLst>
              <a:ext uri="{FF2B5EF4-FFF2-40B4-BE49-F238E27FC236}">
                <a16:creationId xmlns:a16="http://schemas.microsoft.com/office/drawing/2014/main" id="{FBC2F41F-8732-3BBB-94CF-2AD27B12B72F}"/>
              </a:ext>
            </a:extLst>
          </p:cNvPr>
          <p:cNvPicPr>
            <a:picLocks noChangeAspect="1"/>
          </p:cNvPicPr>
          <p:nvPr/>
        </p:nvPicPr>
        <p:blipFill rotWithShape="1">
          <a:blip r:embed="rId3"/>
          <a:srcRect l="11446" r="11445" b="-2"/>
          <a:stretch/>
        </p:blipFill>
        <p:spPr>
          <a:xfrm>
            <a:off x="4350785" y="0"/>
            <a:ext cx="7841215" cy="6721419"/>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a:noFill/>
        </p:spPr>
      </p:pic>
      <p:sp>
        <p:nvSpPr>
          <p:cNvPr id="2" name="Titel 1">
            <a:extLst>
              <a:ext uri="{FF2B5EF4-FFF2-40B4-BE49-F238E27FC236}">
                <a16:creationId xmlns:a16="http://schemas.microsoft.com/office/drawing/2014/main" id="{B85B3771-B758-97FF-9A7D-1790D10B823C}"/>
              </a:ext>
            </a:extLst>
          </p:cNvPr>
          <p:cNvSpPr>
            <a:spLocks noGrp="1"/>
          </p:cNvSpPr>
          <p:nvPr>
            <p:ph type="title"/>
          </p:nvPr>
        </p:nvSpPr>
        <p:spPr>
          <a:xfrm>
            <a:off x="677333" y="609600"/>
            <a:ext cx="3851123" cy="1320800"/>
          </a:xfrm>
        </p:spPr>
        <p:txBody>
          <a:bodyPr>
            <a:normAutofit/>
          </a:bodyPr>
          <a:lstStyle/>
          <a:p>
            <a:r>
              <a:rPr lang="nl-NL" dirty="0">
                <a:solidFill>
                  <a:srgbClr val="009CB4"/>
                </a:solidFill>
              </a:rPr>
              <a:t>Opdracht</a:t>
            </a:r>
          </a:p>
        </p:txBody>
      </p:sp>
      <p:sp>
        <p:nvSpPr>
          <p:cNvPr id="3" name="Tijdelijke aanduiding voor inhoud 2">
            <a:extLst>
              <a:ext uri="{FF2B5EF4-FFF2-40B4-BE49-F238E27FC236}">
                <a16:creationId xmlns:a16="http://schemas.microsoft.com/office/drawing/2014/main" id="{7C313156-DE6D-47D4-DD20-9927EDBD6E32}"/>
              </a:ext>
            </a:extLst>
          </p:cNvPr>
          <p:cNvSpPr>
            <a:spLocks noGrp="1"/>
          </p:cNvSpPr>
          <p:nvPr>
            <p:ph idx="1"/>
          </p:nvPr>
        </p:nvSpPr>
        <p:spPr>
          <a:xfrm>
            <a:off x="677334" y="2160589"/>
            <a:ext cx="4499784" cy="3880773"/>
          </a:xfrm>
        </p:spPr>
        <p:txBody>
          <a:bodyPr>
            <a:normAutofit/>
          </a:bodyPr>
          <a:lstStyle/>
          <a:p>
            <a:pPr marL="0" indent="0">
              <a:buNone/>
            </a:pPr>
            <a:r>
              <a:rPr lang="nl-NL" sz="2300" dirty="0"/>
              <a:t>Wat is volgens jou palliatieve zorg?</a:t>
            </a:r>
          </a:p>
          <a:p>
            <a:pPr marL="0" indent="0">
              <a:buNone/>
            </a:pPr>
            <a:endParaRPr lang="nl-NL" sz="2300" b="1" dirty="0"/>
          </a:p>
          <a:p>
            <a:r>
              <a:rPr lang="nl-NL" sz="2300" dirty="0"/>
              <a:t>Schrijf je antwoord op (5 minuten)</a:t>
            </a:r>
          </a:p>
          <a:p>
            <a:r>
              <a:rPr lang="nl-NL" sz="2300" dirty="0"/>
              <a:t>Leg je aantekeningen vervolgens weg</a:t>
            </a:r>
          </a:p>
          <a:p>
            <a:pPr marL="0" indent="0">
              <a:buNone/>
            </a:pPr>
            <a:endParaRPr lang="nl-NL" dirty="0"/>
          </a:p>
          <a:p>
            <a:pPr marL="0" indent="0">
              <a:buNone/>
            </a:pPr>
            <a:endParaRPr lang="nl-NL" b="1" dirty="0"/>
          </a:p>
        </p:txBody>
      </p:sp>
      <p:sp>
        <p:nvSpPr>
          <p:cNvPr id="4" name="Tekstvak 3">
            <a:extLst>
              <a:ext uri="{FF2B5EF4-FFF2-40B4-BE49-F238E27FC236}">
                <a16:creationId xmlns:a16="http://schemas.microsoft.com/office/drawing/2014/main" id="{AB02BE15-6FF5-139F-4463-C9BF98F4B955}"/>
              </a:ext>
            </a:extLst>
          </p:cNvPr>
          <p:cNvSpPr txBox="1"/>
          <p:nvPr/>
        </p:nvSpPr>
        <p:spPr>
          <a:xfrm>
            <a:off x="11184899" y="6532382"/>
            <a:ext cx="2270234" cy="261610"/>
          </a:xfrm>
          <a:prstGeom prst="rect">
            <a:avLst/>
          </a:prstGeom>
          <a:noFill/>
        </p:spPr>
        <p:txBody>
          <a:bodyPr wrap="square" rtlCol="0">
            <a:spAutoFit/>
          </a:bodyPr>
          <a:lstStyle/>
          <a:p>
            <a:r>
              <a:rPr lang="nl-NL" sz="1100" dirty="0"/>
              <a:t>Bron: </a:t>
            </a:r>
            <a:r>
              <a:rPr lang="nl-NL" sz="1100" dirty="0" err="1"/>
              <a:t>Freepik</a:t>
            </a:r>
            <a:endParaRPr lang="nl-NL" sz="1100" dirty="0"/>
          </a:p>
        </p:txBody>
      </p:sp>
    </p:spTree>
    <p:extLst>
      <p:ext uri="{BB962C8B-B14F-4D97-AF65-F5344CB8AC3E}">
        <p14:creationId xmlns:p14="http://schemas.microsoft.com/office/powerpoint/2010/main" val="23159544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47011D-B47D-6708-BFB5-56969148ADCF}"/>
              </a:ext>
            </a:extLst>
          </p:cNvPr>
          <p:cNvSpPr>
            <a:spLocks noGrp="1"/>
          </p:cNvSpPr>
          <p:nvPr>
            <p:ph type="title"/>
          </p:nvPr>
        </p:nvSpPr>
        <p:spPr>
          <a:xfrm>
            <a:off x="673100" y="1100092"/>
            <a:ext cx="7893384" cy="1325563"/>
          </a:xfrm>
        </p:spPr>
        <p:txBody>
          <a:bodyPr/>
          <a:lstStyle/>
          <a:p>
            <a:r>
              <a:rPr lang="nl-NL" dirty="0"/>
              <a:t>Nabespreken voorbereidingsopdracht</a:t>
            </a:r>
          </a:p>
        </p:txBody>
      </p:sp>
      <p:sp>
        <p:nvSpPr>
          <p:cNvPr id="3" name="Tijdelijke aanduiding voor inhoud 2">
            <a:extLst>
              <a:ext uri="{FF2B5EF4-FFF2-40B4-BE49-F238E27FC236}">
                <a16:creationId xmlns:a16="http://schemas.microsoft.com/office/drawing/2014/main" id="{D3FB94C8-2563-FDC2-C71D-CBE7C2EC93FC}"/>
              </a:ext>
            </a:extLst>
          </p:cNvPr>
          <p:cNvSpPr>
            <a:spLocks noGrp="1"/>
          </p:cNvSpPr>
          <p:nvPr>
            <p:ph sz="half" idx="2"/>
          </p:nvPr>
        </p:nvSpPr>
        <p:spPr>
          <a:xfrm>
            <a:off x="694945" y="2425655"/>
            <a:ext cx="5814140" cy="3751308"/>
          </a:xfrm>
        </p:spPr>
        <p:txBody>
          <a:bodyPr/>
          <a:lstStyle/>
          <a:p>
            <a:r>
              <a:rPr lang="nl-NL" dirty="0"/>
              <a:t>Uitwerking en bevindingen opdracht:</a:t>
            </a:r>
          </a:p>
          <a:p>
            <a:endParaRPr lang="nl-NL" dirty="0"/>
          </a:p>
          <a:p>
            <a:pPr marL="0" indent="0">
              <a:buNone/>
            </a:pPr>
            <a:r>
              <a:rPr lang="nl-NL" b="1" dirty="0"/>
              <a:t>Ga op jouw afdeling op zoek naar de (ongeschreven) regels en afspraken in jouw team rondom het verlenen van palliatieve zorg. Kijk wie er bij betrokken zijn en wat hun rol is.</a:t>
            </a:r>
          </a:p>
          <a:p>
            <a:pPr marL="0" indent="0">
              <a:buNone/>
            </a:pPr>
            <a:endParaRPr lang="nl-NL" dirty="0"/>
          </a:p>
        </p:txBody>
      </p:sp>
      <p:pic>
        <p:nvPicPr>
          <p:cNvPr id="5" name="Afbeelding 4" descr="Afbeelding met tekenfilm, illustratie&#10;&#10;Door AI gegenereerde inhoud is mogelijk onjuist.">
            <a:extLst>
              <a:ext uri="{FF2B5EF4-FFF2-40B4-BE49-F238E27FC236}">
                <a16:creationId xmlns:a16="http://schemas.microsoft.com/office/drawing/2014/main" id="{658CC3A6-6444-022C-82E2-49A65B82F039}"/>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051884" y="431390"/>
            <a:ext cx="7086600" cy="7086600"/>
          </a:xfrm>
          <a:prstGeom prst="rect">
            <a:avLst/>
          </a:prstGeom>
        </p:spPr>
      </p:pic>
      <p:sp>
        <p:nvSpPr>
          <p:cNvPr id="4" name="Tekstvak 3">
            <a:extLst>
              <a:ext uri="{FF2B5EF4-FFF2-40B4-BE49-F238E27FC236}">
                <a16:creationId xmlns:a16="http://schemas.microsoft.com/office/drawing/2014/main" id="{5D5834E0-769D-1FE8-819F-4E39B3D933F5}"/>
              </a:ext>
            </a:extLst>
          </p:cNvPr>
          <p:cNvSpPr txBox="1"/>
          <p:nvPr/>
        </p:nvSpPr>
        <p:spPr>
          <a:xfrm>
            <a:off x="10879245" y="5422720"/>
            <a:ext cx="6289764" cy="230832"/>
          </a:xfrm>
          <a:prstGeom prst="rect">
            <a:avLst/>
          </a:prstGeom>
          <a:noFill/>
        </p:spPr>
        <p:txBody>
          <a:bodyPr wrap="square">
            <a:spAutoFit/>
          </a:bodyPr>
          <a:lstStyle/>
          <a:p>
            <a:r>
              <a:rPr lang="nl-NL" sz="900" b="0" dirty="0"/>
              <a:t>Bron: UNO Amsterdam</a:t>
            </a:r>
            <a:endParaRPr lang="nl-NL" sz="900" dirty="0"/>
          </a:p>
        </p:txBody>
      </p:sp>
    </p:spTree>
    <p:extLst>
      <p:ext uri="{BB962C8B-B14F-4D97-AF65-F5344CB8AC3E}">
        <p14:creationId xmlns:p14="http://schemas.microsoft.com/office/powerpoint/2010/main" val="3837206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D87C5D8C-5FCE-DEEE-8311-DC3B760FCD80}"/>
              </a:ext>
            </a:extLst>
          </p:cNvPr>
          <p:cNvSpPr>
            <a:spLocks noGrp="1"/>
          </p:cNvSpPr>
          <p:nvPr>
            <p:ph sz="half" idx="1"/>
          </p:nvPr>
        </p:nvSpPr>
        <p:spPr>
          <a:xfrm>
            <a:off x="6339305" y="2735558"/>
            <a:ext cx="5852696" cy="3204086"/>
          </a:xfrm>
        </p:spPr>
        <p:txBody>
          <a:bodyPr/>
          <a:lstStyle/>
          <a:p>
            <a:r>
              <a:rPr lang="nl-NL" dirty="0">
                <a:solidFill>
                  <a:schemeClr val="tx1"/>
                </a:solidFill>
              </a:rPr>
              <a:t>Vaak zijn meerdere zorgverleners betrokken bij palliatieve zorg.</a:t>
            </a:r>
          </a:p>
          <a:p>
            <a:pPr algn="l"/>
            <a:endParaRPr lang="nl-NL" dirty="0">
              <a:solidFill>
                <a:schemeClr val="tx1"/>
              </a:solidFill>
            </a:endParaRPr>
          </a:p>
          <a:p>
            <a:pPr algn="l"/>
            <a:r>
              <a:rPr lang="nl-NL" b="0" i="0" dirty="0">
                <a:solidFill>
                  <a:schemeClr val="tx1"/>
                </a:solidFill>
                <a:effectLst/>
              </a:rPr>
              <a:t>Bespreek in tweetallen wie er bij jou op de afdeling betrokken worden bij palliatieve zorg.</a:t>
            </a:r>
          </a:p>
          <a:p>
            <a:pPr algn="l"/>
            <a:endParaRPr lang="nl-NL" dirty="0">
              <a:solidFill>
                <a:schemeClr val="tx1"/>
              </a:solidFill>
            </a:endParaRPr>
          </a:p>
          <a:p>
            <a:pPr algn="l"/>
            <a:r>
              <a:rPr lang="nl-NL" dirty="0">
                <a:solidFill>
                  <a:schemeClr val="tx1"/>
                </a:solidFill>
              </a:rPr>
              <a:t>Klassikaal nabespreken</a:t>
            </a:r>
          </a:p>
          <a:p>
            <a:endParaRPr lang="nl-NL" dirty="0"/>
          </a:p>
        </p:txBody>
      </p:sp>
      <p:sp>
        <p:nvSpPr>
          <p:cNvPr id="4" name="Titel 3">
            <a:extLst>
              <a:ext uri="{FF2B5EF4-FFF2-40B4-BE49-F238E27FC236}">
                <a16:creationId xmlns:a16="http://schemas.microsoft.com/office/drawing/2014/main" id="{E0346D0D-3096-03D3-FC6C-E6050C53A6F2}"/>
              </a:ext>
            </a:extLst>
          </p:cNvPr>
          <p:cNvSpPr>
            <a:spLocks noGrp="1"/>
          </p:cNvSpPr>
          <p:nvPr>
            <p:ph type="title"/>
          </p:nvPr>
        </p:nvSpPr>
        <p:spPr>
          <a:xfrm>
            <a:off x="6339304" y="1535229"/>
            <a:ext cx="5659521" cy="1200329"/>
          </a:xfrm>
        </p:spPr>
        <p:txBody>
          <a:bodyPr/>
          <a:lstStyle/>
          <a:p>
            <a:r>
              <a:rPr lang="nl-NL" dirty="0">
                <a:solidFill>
                  <a:srgbClr val="009CB4"/>
                </a:solidFill>
              </a:rPr>
              <a:t>Wie zijn betrokken bij palliatieve zorg?</a:t>
            </a:r>
          </a:p>
        </p:txBody>
      </p:sp>
      <p:pic>
        <p:nvPicPr>
          <p:cNvPr id="9" name="Afbeelding 8" descr="Afbeelding met kleding, tekenfilm, persoon, kunst&#10;&#10;Door AI gegenereerde inhoud is mogelijk onjuist.">
            <a:extLst>
              <a:ext uri="{FF2B5EF4-FFF2-40B4-BE49-F238E27FC236}">
                <a16:creationId xmlns:a16="http://schemas.microsoft.com/office/drawing/2014/main" id="{BFD179F8-3689-97F2-F9BC-F0D82A224116}"/>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729206" y="-611091"/>
            <a:ext cx="10257588" cy="10257588"/>
          </a:xfrm>
          <a:prstGeom prst="rect">
            <a:avLst/>
          </a:prstGeom>
        </p:spPr>
      </p:pic>
      <p:sp>
        <p:nvSpPr>
          <p:cNvPr id="3" name="Tekstvak 2">
            <a:extLst>
              <a:ext uri="{FF2B5EF4-FFF2-40B4-BE49-F238E27FC236}">
                <a16:creationId xmlns:a16="http://schemas.microsoft.com/office/drawing/2014/main" id="{A965A474-ECF2-F30E-113F-A0EA17428F2B}"/>
              </a:ext>
            </a:extLst>
          </p:cNvPr>
          <p:cNvSpPr txBox="1"/>
          <p:nvPr/>
        </p:nvSpPr>
        <p:spPr>
          <a:xfrm>
            <a:off x="0" y="5990236"/>
            <a:ext cx="6289764" cy="230832"/>
          </a:xfrm>
          <a:prstGeom prst="rect">
            <a:avLst/>
          </a:prstGeom>
          <a:noFill/>
        </p:spPr>
        <p:txBody>
          <a:bodyPr wrap="square">
            <a:spAutoFit/>
          </a:bodyPr>
          <a:lstStyle/>
          <a:p>
            <a:r>
              <a:rPr lang="nl-NL" sz="900" b="0" dirty="0"/>
              <a:t>Bron: UNO Amsterdam</a:t>
            </a:r>
            <a:endParaRPr lang="nl-NL" sz="900" dirty="0"/>
          </a:p>
        </p:txBody>
      </p:sp>
    </p:spTree>
    <p:extLst>
      <p:ext uri="{BB962C8B-B14F-4D97-AF65-F5344CB8AC3E}">
        <p14:creationId xmlns:p14="http://schemas.microsoft.com/office/powerpoint/2010/main" val="1611361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36444A-EA9F-D10A-48DC-D773B9B960E9}"/>
              </a:ext>
            </a:extLst>
          </p:cNvPr>
          <p:cNvSpPr>
            <a:spLocks noGrp="1"/>
          </p:cNvSpPr>
          <p:nvPr>
            <p:ph type="title"/>
          </p:nvPr>
        </p:nvSpPr>
        <p:spPr>
          <a:xfrm>
            <a:off x="712978" y="404056"/>
            <a:ext cx="10766044" cy="1325563"/>
          </a:xfrm>
        </p:spPr>
        <p:txBody>
          <a:bodyPr/>
          <a:lstStyle/>
          <a:p>
            <a:r>
              <a:rPr lang="nl-NL" dirty="0"/>
              <a:t>Wie is betrokken bij palliatieve zorg?</a:t>
            </a:r>
          </a:p>
        </p:txBody>
      </p:sp>
      <p:sp>
        <p:nvSpPr>
          <p:cNvPr id="3" name="Tijdelijke aanduiding voor inhoud 2">
            <a:extLst>
              <a:ext uri="{FF2B5EF4-FFF2-40B4-BE49-F238E27FC236}">
                <a16:creationId xmlns:a16="http://schemas.microsoft.com/office/drawing/2014/main" id="{A77531A3-7C94-A0F5-8FBC-F8D272C9DAEA}"/>
              </a:ext>
            </a:extLst>
          </p:cNvPr>
          <p:cNvSpPr>
            <a:spLocks noGrp="1"/>
          </p:cNvSpPr>
          <p:nvPr>
            <p:ph sz="half" idx="2"/>
          </p:nvPr>
        </p:nvSpPr>
        <p:spPr>
          <a:xfrm>
            <a:off x="734822" y="1553346"/>
            <a:ext cx="10744200" cy="3751308"/>
          </a:xfrm>
        </p:spPr>
        <p:txBody>
          <a:bodyPr/>
          <a:lstStyle/>
          <a:p>
            <a:r>
              <a:rPr lang="nl-NL" dirty="0">
                <a:solidFill>
                  <a:schemeClr val="tx1"/>
                </a:solidFill>
              </a:rPr>
              <a:t>Vaak zijn meerdere zorgverleners betrokken bij palliatieve zorg.</a:t>
            </a:r>
          </a:p>
          <a:p>
            <a:pPr algn="l"/>
            <a:r>
              <a:rPr lang="nl-NL" b="0" i="0" dirty="0">
                <a:solidFill>
                  <a:schemeClr val="tx1"/>
                </a:solidFill>
                <a:effectLst/>
              </a:rPr>
              <a:t>Je kunt bijvoorbeeld denken aan:</a:t>
            </a:r>
          </a:p>
          <a:p>
            <a:pPr lvl="1"/>
            <a:r>
              <a:rPr lang="nl-NL" b="0" i="0" dirty="0">
                <a:solidFill>
                  <a:schemeClr val="tx1"/>
                </a:solidFill>
                <a:effectLst/>
              </a:rPr>
              <a:t>De verzorgende IG of verpleegkundige die zorg verleent aan huis, zoals hulp bij ADL en verpleegtechnische vaardigheden;</a:t>
            </a:r>
          </a:p>
          <a:p>
            <a:pPr lvl="1"/>
            <a:r>
              <a:rPr lang="nl-NL" b="0" i="0" dirty="0">
                <a:solidFill>
                  <a:schemeClr val="tx1"/>
                </a:solidFill>
                <a:effectLst/>
              </a:rPr>
              <a:t>Een huisarts, medisch en/of verpleegkundig specialist die probeert de ziekte te remmen en symptomen te bestrijden;</a:t>
            </a:r>
          </a:p>
          <a:p>
            <a:pPr lvl="1"/>
            <a:r>
              <a:rPr lang="nl-NL" b="0" i="0" dirty="0">
                <a:solidFill>
                  <a:schemeClr val="tx1"/>
                </a:solidFill>
                <a:effectLst/>
              </a:rPr>
              <a:t>Een fysiotherapeut die oefeningen komt aanleren om bijvoorbeeld benauwdheid te verminderen of toch nog te kunnen bewegen;</a:t>
            </a:r>
          </a:p>
          <a:p>
            <a:pPr lvl="1"/>
            <a:r>
              <a:rPr lang="nl-NL" b="0" i="0" dirty="0">
                <a:solidFill>
                  <a:schemeClr val="tx1"/>
                </a:solidFill>
                <a:effectLst/>
              </a:rPr>
              <a:t>Een geestelijk verzorger die praat over en/of terugkijkt op het leven van de zorgvrager;</a:t>
            </a:r>
          </a:p>
          <a:p>
            <a:pPr lvl="1"/>
            <a:r>
              <a:rPr lang="nl-NL" b="0" i="0" dirty="0">
                <a:solidFill>
                  <a:schemeClr val="tx1"/>
                </a:solidFill>
                <a:effectLst/>
              </a:rPr>
              <a:t>Daarnaast spelen de naasten ook een belangrijke rol. Familieleden, vrienden en buren kunnen in de vorm van mantelzorg op verschillende manieren bijdragen.</a:t>
            </a:r>
          </a:p>
          <a:p>
            <a:pPr marL="0" indent="0">
              <a:buNone/>
            </a:pPr>
            <a:endParaRPr lang="nl-NL" dirty="0"/>
          </a:p>
        </p:txBody>
      </p:sp>
    </p:spTree>
    <p:extLst>
      <p:ext uri="{BB962C8B-B14F-4D97-AF65-F5344CB8AC3E}">
        <p14:creationId xmlns:p14="http://schemas.microsoft.com/office/powerpoint/2010/main" val="4125329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B34858-32F0-CCBA-5C15-FBA5DA57B3C5}"/>
              </a:ext>
            </a:extLst>
          </p:cNvPr>
          <p:cNvSpPr>
            <a:spLocks noGrp="1"/>
          </p:cNvSpPr>
          <p:nvPr>
            <p:ph type="title"/>
          </p:nvPr>
        </p:nvSpPr>
        <p:spPr>
          <a:xfrm>
            <a:off x="702056" y="689308"/>
            <a:ext cx="10766044" cy="1325563"/>
          </a:xfrm>
        </p:spPr>
        <p:txBody>
          <a:bodyPr/>
          <a:lstStyle/>
          <a:p>
            <a:r>
              <a:rPr lang="nl-NL" dirty="0"/>
              <a:t>Rollen en verantwoordelijkheden</a:t>
            </a:r>
          </a:p>
        </p:txBody>
      </p:sp>
      <p:sp>
        <p:nvSpPr>
          <p:cNvPr id="3" name="Tijdelijke aanduiding voor inhoud 2">
            <a:extLst>
              <a:ext uri="{FF2B5EF4-FFF2-40B4-BE49-F238E27FC236}">
                <a16:creationId xmlns:a16="http://schemas.microsoft.com/office/drawing/2014/main" id="{19D49A42-83FD-36F3-7883-D66C8BE5A865}"/>
              </a:ext>
            </a:extLst>
          </p:cNvPr>
          <p:cNvSpPr>
            <a:spLocks noGrp="1"/>
          </p:cNvSpPr>
          <p:nvPr>
            <p:ph sz="half" idx="2"/>
          </p:nvPr>
        </p:nvSpPr>
        <p:spPr>
          <a:xfrm>
            <a:off x="723900" y="2006600"/>
            <a:ext cx="10744200" cy="3751308"/>
          </a:xfrm>
        </p:spPr>
        <p:txBody>
          <a:bodyPr/>
          <a:lstStyle/>
          <a:p>
            <a:pPr marL="290299" indent="-290299">
              <a:buFont typeface="Arial" panose="020B0604020202020204" pitchFamily="34" charset="0"/>
              <a:buChar char="•"/>
            </a:pPr>
            <a:r>
              <a:rPr lang="nl-NL" dirty="0"/>
              <a:t>Iedereen heeft bevoegdheid om een palliatieve zorgbehoefte te signaleren. Verzorgenden IG, maar ook </a:t>
            </a:r>
            <a:r>
              <a:rPr lang="nl-NL" dirty="0" err="1"/>
              <a:t>helpenden</a:t>
            </a:r>
            <a:r>
              <a:rPr lang="nl-NL" dirty="0"/>
              <a:t> hebben een belangrijke signalerende functie!</a:t>
            </a:r>
          </a:p>
          <a:p>
            <a:pPr marL="290299" indent="-290299">
              <a:buFont typeface="Arial" panose="020B0604020202020204" pitchFamily="34" charset="0"/>
              <a:buChar char="•"/>
            </a:pPr>
            <a:endParaRPr lang="nl-NL" dirty="0"/>
          </a:p>
          <a:p>
            <a:pPr marL="290299" indent="-290299">
              <a:buFont typeface="Arial" panose="020B0604020202020204" pitchFamily="34" charset="0"/>
              <a:buChar char="•"/>
            </a:pPr>
            <a:r>
              <a:rPr lang="nl-NL" dirty="0"/>
              <a:t>Regiebehandelaar is (eind)verantwoordelijk: vaak een arts (huisarts, specialist ouderengeneeskunde, oncoloog), maar soms ook een verpleegkundig specialist of </a:t>
            </a:r>
            <a:r>
              <a:rPr lang="nl-NL" dirty="0" err="1"/>
              <a:t>physician</a:t>
            </a:r>
            <a:r>
              <a:rPr lang="nl-NL" dirty="0"/>
              <a:t> </a:t>
            </a:r>
            <a:r>
              <a:rPr lang="nl-NL" dirty="0" err="1"/>
              <a:t>assistant</a:t>
            </a:r>
            <a:r>
              <a:rPr lang="nl-NL" dirty="0"/>
              <a:t>.</a:t>
            </a:r>
          </a:p>
          <a:p>
            <a:pPr marL="290299" indent="-290299">
              <a:buFont typeface="Arial" panose="020B0604020202020204" pitchFamily="34" charset="0"/>
              <a:buChar char="•"/>
            </a:pPr>
            <a:endParaRPr lang="nl-NL" dirty="0"/>
          </a:p>
          <a:p>
            <a:pPr marL="290299" indent="-290299">
              <a:buFont typeface="Arial" panose="020B0604020202020204" pitchFamily="34" charset="0"/>
              <a:buChar char="•"/>
            </a:pPr>
            <a:r>
              <a:rPr lang="nl-NL" dirty="0"/>
              <a:t>Vastleggen behandelgrenzen (bijv. niet-reanimeren, niet insturen): regiebehandelaar</a:t>
            </a:r>
          </a:p>
          <a:p>
            <a:endParaRPr lang="nl-NL" dirty="0"/>
          </a:p>
        </p:txBody>
      </p:sp>
    </p:spTree>
    <p:extLst>
      <p:ext uri="{BB962C8B-B14F-4D97-AF65-F5344CB8AC3E}">
        <p14:creationId xmlns:p14="http://schemas.microsoft.com/office/powerpoint/2010/main" val="1324579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4F22F2-5757-957A-3431-B396FBCA124F}"/>
              </a:ext>
            </a:extLst>
          </p:cNvPr>
          <p:cNvSpPr>
            <a:spLocks noGrp="1"/>
          </p:cNvSpPr>
          <p:nvPr>
            <p:ph type="title"/>
          </p:nvPr>
        </p:nvSpPr>
        <p:spPr/>
        <p:txBody>
          <a:bodyPr/>
          <a:lstStyle/>
          <a:p>
            <a:r>
              <a:rPr lang="nl-NL" dirty="0"/>
              <a:t>Rol van verpleegkundigen en verzorgenden</a:t>
            </a:r>
          </a:p>
        </p:txBody>
      </p:sp>
      <p:sp>
        <p:nvSpPr>
          <p:cNvPr id="3" name="Tijdelijke aanduiding voor inhoud 2">
            <a:extLst>
              <a:ext uri="{FF2B5EF4-FFF2-40B4-BE49-F238E27FC236}">
                <a16:creationId xmlns:a16="http://schemas.microsoft.com/office/drawing/2014/main" id="{5A236662-08F3-CA2D-D32D-2FB3624F5193}"/>
              </a:ext>
            </a:extLst>
          </p:cNvPr>
          <p:cNvSpPr>
            <a:spLocks noGrp="1"/>
          </p:cNvSpPr>
          <p:nvPr>
            <p:ph sz="half" idx="2"/>
          </p:nvPr>
        </p:nvSpPr>
        <p:spPr/>
        <p:txBody>
          <a:bodyPr/>
          <a:lstStyle/>
          <a:p>
            <a:pPr marL="387066" indent="-387066">
              <a:buFont typeface="Arial" panose="020B0604020202020204" pitchFamily="34" charset="0"/>
              <a:buChar char="•"/>
            </a:pPr>
            <a:r>
              <a:rPr lang="nl-NL" sz="2400" dirty="0"/>
              <a:t>Belangrijke rol bij signaleren van gezondheidsveranderingen</a:t>
            </a:r>
          </a:p>
          <a:p>
            <a:pPr marL="387066" indent="-387066">
              <a:buFont typeface="Arial" panose="020B0604020202020204" pitchFamily="34" charset="0"/>
              <a:buChar char="•"/>
            </a:pPr>
            <a:endParaRPr lang="nl-NL" sz="2400" dirty="0"/>
          </a:p>
          <a:p>
            <a:pPr marL="387066" indent="-387066">
              <a:buFont typeface="Arial" panose="020B0604020202020204" pitchFamily="34" charset="0"/>
              <a:buChar char="•"/>
            </a:pPr>
            <a:r>
              <a:rPr lang="nl-NL" sz="2400" dirty="0"/>
              <a:t>Gesprekken over kwaliteit van leven</a:t>
            </a:r>
          </a:p>
          <a:p>
            <a:pPr marL="387066" indent="-387066">
              <a:buFont typeface="Arial" panose="020B0604020202020204" pitchFamily="34" charset="0"/>
              <a:buChar char="•"/>
            </a:pPr>
            <a:endParaRPr lang="nl-NL" sz="2400" dirty="0"/>
          </a:p>
          <a:p>
            <a:pPr marL="387066" indent="-387066">
              <a:buFont typeface="Arial" panose="020B0604020202020204" pitchFamily="34" charset="0"/>
              <a:buChar char="•"/>
            </a:pPr>
            <a:r>
              <a:rPr lang="nl-NL" sz="2400" dirty="0"/>
              <a:t>Kunnen belangrijke aanvullingen hebben op het bespreken van medische behandelwensen én -grenzen door de arts</a:t>
            </a:r>
          </a:p>
          <a:p>
            <a:pPr marL="387066" indent="-387066">
              <a:buFont typeface="Arial" panose="020B0604020202020204" pitchFamily="34" charset="0"/>
              <a:buChar char="•"/>
            </a:pPr>
            <a:endParaRPr lang="nl-NL" sz="2400" dirty="0"/>
          </a:p>
          <a:p>
            <a:pPr marL="387066" indent="-387066">
              <a:buFont typeface="Arial" panose="020B0604020202020204" pitchFamily="34" charset="0"/>
              <a:buChar char="•"/>
            </a:pPr>
            <a:r>
              <a:rPr lang="nl-NL" sz="2400" dirty="0"/>
              <a:t>Coördinatie en continuïteit van palliatieve zorg</a:t>
            </a:r>
          </a:p>
          <a:p>
            <a:pPr marL="0" indent="0">
              <a:buNone/>
            </a:pPr>
            <a:endParaRPr lang="nl-NL" dirty="0"/>
          </a:p>
        </p:txBody>
      </p:sp>
    </p:spTree>
    <p:extLst>
      <p:ext uri="{BB962C8B-B14F-4D97-AF65-F5344CB8AC3E}">
        <p14:creationId xmlns:p14="http://schemas.microsoft.com/office/powerpoint/2010/main" val="434755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86061B-4C03-26A3-2E9D-DFE99CFF3221}"/>
              </a:ext>
            </a:extLst>
          </p:cNvPr>
          <p:cNvSpPr>
            <a:spLocks noGrp="1"/>
          </p:cNvSpPr>
          <p:nvPr>
            <p:ph type="title"/>
          </p:nvPr>
        </p:nvSpPr>
        <p:spPr>
          <a:xfrm>
            <a:off x="677863" y="963615"/>
            <a:ext cx="10766044" cy="1325563"/>
          </a:xfrm>
        </p:spPr>
        <p:txBody>
          <a:bodyPr/>
          <a:lstStyle/>
          <a:p>
            <a:r>
              <a:rPr lang="nl-NL" dirty="0"/>
              <a:t>Multidisciplinaire (palliatieve) zorg</a:t>
            </a:r>
          </a:p>
        </p:txBody>
      </p:sp>
      <p:graphicFrame>
        <p:nvGraphicFramePr>
          <p:cNvPr id="7" name="Tijdelijke aanduiding voor inhoud 2">
            <a:extLst>
              <a:ext uri="{FF2B5EF4-FFF2-40B4-BE49-F238E27FC236}">
                <a16:creationId xmlns:a16="http://schemas.microsoft.com/office/drawing/2014/main" id="{F3CED3B0-814E-E434-8B12-BD64BA4CCE26}"/>
              </a:ext>
            </a:extLst>
          </p:cNvPr>
          <p:cNvGraphicFramePr>
            <a:graphicFrameLocks/>
          </p:cNvGraphicFramePr>
          <p:nvPr>
            <p:extLst>
              <p:ext uri="{D42A27DB-BD31-4B8C-83A1-F6EECF244321}">
                <p14:modId xmlns:p14="http://schemas.microsoft.com/office/powerpoint/2010/main" val="3424804270"/>
              </p:ext>
            </p:extLst>
          </p:nvPr>
        </p:nvGraphicFramePr>
        <p:xfrm>
          <a:off x="677863" y="2160588"/>
          <a:ext cx="8596312" cy="38814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48001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4209DB-7C76-914C-E631-46E1AD470076}"/>
              </a:ext>
            </a:extLst>
          </p:cNvPr>
          <p:cNvSpPr>
            <a:spLocks noGrp="1"/>
          </p:cNvSpPr>
          <p:nvPr>
            <p:ph type="title"/>
          </p:nvPr>
        </p:nvSpPr>
        <p:spPr>
          <a:xfrm>
            <a:off x="694944" y="421729"/>
            <a:ext cx="10766044" cy="1325563"/>
          </a:xfrm>
        </p:spPr>
        <p:txBody>
          <a:bodyPr/>
          <a:lstStyle/>
          <a:p>
            <a:r>
              <a:rPr lang="nl-NL" dirty="0"/>
              <a:t>Rol van naasten</a:t>
            </a:r>
          </a:p>
        </p:txBody>
      </p:sp>
      <p:sp>
        <p:nvSpPr>
          <p:cNvPr id="3" name="Tijdelijke aanduiding voor inhoud 2">
            <a:extLst>
              <a:ext uri="{FF2B5EF4-FFF2-40B4-BE49-F238E27FC236}">
                <a16:creationId xmlns:a16="http://schemas.microsoft.com/office/drawing/2014/main" id="{87B1DA10-1917-D7C3-AB48-D2B167E81537}"/>
              </a:ext>
            </a:extLst>
          </p:cNvPr>
          <p:cNvSpPr>
            <a:spLocks noGrp="1"/>
          </p:cNvSpPr>
          <p:nvPr>
            <p:ph sz="half" idx="2"/>
          </p:nvPr>
        </p:nvSpPr>
        <p:spPr>
          <a:xfrm>
            <a:off x="694944" y="1359401"/>
            <a:ext cx="10744200" cy="3751308"/>
          </a:xfrm>
        </p:spPr>
        <p:txBody>
          <a:bodyPr/>
          <a:lstStyle/>
          <a:p>
            <a:r>
              <a:rPr lang="nl-NL" dirty="0"/>
              <a:t>Naasten spelen een belangrijke rol bij palliatieve zorg en dus ook in de samenwerking met zorgverleners. Dit kan o.a. gaan om: </a:t>
            </a:r>
          </a:p>
          <a:p>
            <a:pPr lvl="1"/>
            <a:r>
              <a:rPr lang="nl-NL" dirty="0"/>
              <a:t>Praktische hulp: bijvoorbeeld bij wassen/aankleden, boodschappen </a:t>
            </a:r>
          </a:p>
          <a:p>
            <a:pPr lvl="1"/>
            <a:r>
              <a:rPr lang="nl-NL" dirty="0"/>
              <a:t>Advies/uitwisselen van informatie: met zorgvrager wensen t.a.v. kwaliteit van leven bespreken, hulp of overnemen besluitvorming over zorg en behandeling, hulp bij communicatie met én tussen zorgverleners, met</a:t>
            </a:r>
          </a:p>
          <a:p>
            <a:pPr lvl="1"/>
            <a:r>
              <a:rPr lang="nl-NL" dirty="0"/>
              <a:t>Emotionele ondersteuning: luisterend oor bieden, verminderen van angst en stress</a:t>
            </a:r>
          </a:p>
          <a:p>
            <a:pPr lvl="1"/>
            <a:r>
              <a:rPr lang="nl-NL" dirty="0"/>
              <a:t>Gezelschap bieden</a:t>
            </a:r>
          </a:p>
          <a:p>
            <a:pPr>
              <a:buFont typeface="Courier New" panose="02070309020205020404" pitchFamily="49" charset="0"/>
              <a:buChar char="o"/>
            </a:pPr>
            <a:endParaRPr lang="nl-NL" dirty="0"/>
          </a:p>
          <a:p>
            <a:pPr marL="0" indent="0">
              <a:buNone/>
            </a:pPr>
            <a:r>
              <a:rPr lang="nl-NL" dirty="0"/>
              <a:t>Denk ook aan ondersteuning van de naasten en signaleer (dreigende) overbelasting</a:t>
            </a:r>
          </a:p>
          <a:p>
            <a:pPr marL="0" indent="0">
              <a:buNone/>
            </a:pPr>
            <a:endParaRPr lang="nl-NL" dirty="0"/>
          </a:p>
        </p:txBody>
      </p:sp>
    </p:spTree>
    <p:extLst>
      <p:ext uri="{BB962C8B-B14F-4D97-AF65-F5344CB8AC3E}">
        <p14:creationId xmlns:p14="http://schemas.microsoft.com/office/powerpoint/2010/main" val="790997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BE8735-3090-957F-F7C1-0FA5A8036AEE}"/>
              </a:ext>
            </a:extLst>
          </p:cNvPr>
          <p:cNvSpPr>
            <a:spLocks noGrp="1"/>
          </p:cNvSpPr>
          <p:nvPr>
            <p:ph type="title"/>
          </p:nvPr>
        </p:nvSpPr>
        <p:spPr>
          <a:xfrm>
            <a:off x="5964071" y="1100092"/>
            <a:ext cx="5584254" cy="1325563"/>
          </a:xfrm>
        </p:spPr>
        <p:txBody>
          <a:bodyPr/>
          <a:lstStyle/>
          <a:p>
            <a:r>
              <a:rPr lang="nl-NL" sz="4000" dirty="0"/>
              <a:t>Het sociale netwerk van de zorgvrager</a:t>
            </a:r>
            <a:endParaRPr lang="nl-NL" dirty="0"/>
          </a:p>
        </p:txBody>
      </p:sp>
      <p:sp>
        <p:nvSpPr>
          <p:cNvPr id="3" name="Tijdelijke aanduiding voor inhoud 2">
            <a:extLst>
              <a:ext uri="{FF2B5EF4-FFF2-40B4-BE49-F238E27FC236}">
                <a16:creationId xmlns:a16="http://schemas.microsoft.com/office/drawing/2014/main" id="{6D520F31-D4BC-F05C-4FDF-D129AA886FA7}"/>
              </a:ext>
            </a:extLst>
          </p:cNvPr>
          <p:cNvSpPr>
            <a:spLocks noGrp="1"/>
          </p:cNvSpPr>
          <p:nvPr>
            <p:ph sz="half" idx="2"/>
          </p:nvPr>
        </p:nvSpPr>
        <p:spPr>
          <a:xfrm>
            <a:off x="5964071" y="2654255"/>
            <a:ext cx="5221626" cy="3751308"/>
          </a:xfrm>
        </p:spPr>
        <p:txBody>
          <a:bodyPr/>
          <a:lstStyle/>
          <a:p>
            <a:pPr marL="0" indent="0">
              <a:buNone/>
            </a:pPr>
            <a:r>
              <a:rPr lang="en-US" sz="2400" dirty="0"/>
              <a:t>Ecogram is </a:t>
            </a:r>
            <a:r>
              <a:rPr lang="en-US" sz="2400" dirty="0" err="1"/>
              <a:t>een</a:t>
            </a:r>
            <a:r>
              <a:rPr lang="en-US" sz="2400" dirty="0"/>
              <a:t> </a:t>
            </a:r>
            <a:r>
              <a:rPr lang="en-US" sz="2400" dirty="0" err="1"/>
              <a:t>hulpmiddel</a:t>
            </a:r>
            <a:r>
              <a:rPr lang="en-US" sz="2400" dirty="0"/>
              <a:t> om het </a:t>
            </a:r>
            <a:r>
              <a:rPr lang="en-US" sz="2400" dirty="0" err="1"/>
              <a:t>sociale</a:t>
            </a:r>
            <a:r>
              <a:rPr lang="en-US" sz="2400" dirty="0"/>
              <a:t> </a:t>
            </a:r>
            <a:r>
              <a:rPr lang="en-US" sz="2400" dirty="0" err="1"/>
              <a:t>netwerk</a:t>
            </a:r>
            <a:r>
              <a:rPr lang="en-US" sz="2400" dirty="0"/>
              <a:t> van de </a:t>
            </a:r>
            <a:r>
              <a:rPr lang="en-US" sz="2400" dirty="0" err="1"/>
              <a:t>zorgvrager</a:t>
            </a:r>
            <a:r>
              <a:rPr lang="en-US" sz="2400" dirty="0"/>
              <a:t> in </a:t>
            </a:r>
            <a:r>
              <a:rPr lang="en-US" sz="2400" dirty="0" err="1"/>
              <a:t>kaart</a:t>
            </a:r>
            <a:r>
              <a:rPr lang="en-US" sz="2400" dirty="0"/>
              <a:t> </a:t>
            </a:r>
            <a:r>
              <a:rPr lang="en-US" sz="2400" dirty="0" err="1"/>
              <a:t>te</a:t>
            </a:r>
            <a:r>
              <a:rPr lang="en-US" sz="2400" dirty="0"/>
              <a:t> </a:t>
            </a:r>
            <a:r>
              <a:rPr lang="en-US" sz="2400" dirty="0" err="1"/>
              <a:t>brengen</a:t>
            </a: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r>
              <a:rPr lang="nl-NL" sz="1100" dirty="0"/>
              <a:t>Bron: Boom Uitgeverij</a:t>
            </a:r>
          </a:p>
          <a:p>
            <a:pPr marL="0" indent="0">
              <a:buNone/>
            </a:pPr>
            <a:endParaRPr lang="nl-NL" dirty="0"/>
          </a:p>
        </p:txBody>
      </p:sp>
      <p:pic>
        <p:nvPicPr>
          <p:cNvPr id="5" name="Tijdelijke aanduiding voor inhoud 3">
            <a:extLst>
              <a:ext uri="{FF2B5EF4-FFF2-40B4-BE49-F238E27FC236}">
                <a16:creationId xmlns:a16="http://schemas.microsoft.com/office/drawing/2014/main" id="{2647533B-1EF0-D28C-8AC6-52FA78C7E3AF}"/>
              </a:ext>
            </a:extLst>
          </p:cNvPr>
          <p:cNvPicPr>
            <a:picLocks noChangeAspect="1"/>
          </p:cNvPicPr>
          <p:nvPr/>
        </p:nvPicPr>
        <p:blipFill rotWithShape="1">
          <a:blip r:embed="rId3"/>
          <a:srcRect l="221" r="2201" b="-3"/>
          <a:stretch/>
        </p:blipFill>
        <p:spPr>
          <a:xfrm>
            <a:off x="279143" y="299509"/>
            <a:ext cx="5221625" cy="6258983"/>
          </a:xfrm>
          <a:prstGeom prst="rect">
            <a:avLst/>
          </a:prstGeom>
        </p:spPr>
      </p:pic>
    </p:spTree>
    <p:extLst>
      <p:ext uri="{BB962C8B-B14F-4D97-AF65-F5344CB8AC3E}">
        <p14:creationId xmlns:p14="http://schemas.microsoft.com/office/powerpoint/2010/main" val="3015796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DCD18F-73F8-A172-B762-C7356EF61034}"/>
              </a:ext>
            </a:extLst>
          </p:cNvPr>
          <p:cNvSpPr>
            <a:spLocks noGrp="1"/>
          </p:cNvSpPr>
          <p:nvPr>
            <p:ph type="title"/>
          </p:nvPr>
        </p:nvSpPr>
        <p:spPr>
          <a:xfrm>
            <a:off x="673100" y="813489"/>
            <a:ext cx="10766044" cy="1325563"/>
          </a:xfrm>
        </p:spPr>
        <p:txBody>
          <a:bodyPr/>
          <a:lstStyle/>
          <a:p>
            <a:r>
              <a:rPr lang="nl-NL" dirty="0"/>
              <a:t>Opdracht: het sociale netwerk van jouw zorgvrager</a:t>
            </a:r>
          </a:p>
        </p:txBody>
      </p:sp>
      <p:sp>
        <p:nvSpPr>
          <p:cNvPr id="3" name="Tijdelijke aanduiding voor inhoud 2">
            <a:extLst>
              <a:ext uri="{FF2B5EF4-FFF2-40B4-BE49-F238E27FC236}">
                <a16:creationId xmlns:a16="http://schemas.microsoft.com/office/drawing/2014/main" id="{2E582EE0-3AFD-2A4F-FB09-55991297BE9C}"/>
              </a:ext>
            </a:extLst>
          </p:cNvPr>
          <p:cNvSpPr>
            <a:spLocks noGrp="1"/>
          </p:cNvSpPr>
          <p:nvPr>
            <p:ph sz="half" idx="2"/>
          </p:nvPr>
        </p:nvSpPr>
        <p:spPr>
          <a:xfrm>
            <a:off x="694944" y="2139052"/>
            <a:ext cx="10744200" cy="3751308"/>
          </a:xfrm>
        </p:spPr>
        <p:txBody>
          <a:bodyPr/>
          <a:lstStyle/>
          <a:p>
            <a:r>
              <a:rPr lang="nl-NL" dirty="0"/>
              <a:t> Kies een zorgvrager van jouw afdeling of iemand uit je omgeving</a:t>
            </a:r>
          </a:p>
          <a:p>
            <a:r>
              <a:rPr lang="nl-NL" dirty="0"/>
              <a:t> Kun je het </a:t>
            </a:r>
            <a:r>
              <a:rPr lang="nl-NL" dirty="0" err="1"/>
              <a:t>ecogram</a:t>
            </a:r>
            <a:r>
              <a:rPr lang="nl-NL" dirty="0"/>
              <a:t> maken? </a:t>
            </a:r>
          </a:p>
          <a:p>
            <a:r>
              <a:rPr lang="nl-NL" dirty="0"/>
              <a:t> Bedenk vooral op welke manier het sociale netwerk betrokken is bij de zorgvrager. Is dit vooral: </a:t>
            </a:r>
          </a:p>
          <a:p>
            <a:pPr lvl="1"/>
            <a:r>
              <a:rPr lang="nl-NL" dirty="0"/>
              <a:t>Verzorging en praktische steun? </a:t>
            </a:r>
          </a:p>
          <a:p>
            <a:pPr lvl="1"/>
            <a:r>
              <a:rPr lang="nl-NL" dirty="0"/>
              <a:t>Gezelschap? </a:t>
            </a:r>
          </a:p>
          <a:p>
            <a:pPr lvl="1"/>
            <a:r>
              <a:rPr lang="nl-NL" dirty="0"/>
              <a:t>Advies en uitwisselen informatie? </a:t>
            </a:r>
          </a:p>
          <a:p>
            <a:pPr lvl="1"/>
            <a:r>
              <a:rPr lang="nl-NL" dirty="0"/>
              <a:t>Emotionele steun? </a:t>
            </a:r>
          </a:p>
          <a:p>
            <a:pPr lvl="1"/>
            <a:r>
              <a:rPr lang="nl-NL" dirty="0"/>
              <a:t>Coördinatie van zorg? </a:t>
            </a:r>
          </a:p>
          <a:p>
            <a:pPr lvl="1"/>
            <a:r>
              <a:rPr lang="nl-NL" dirty="0"/>
              <a:t>Hulp of overnemen van besluitvorming? </a:t>
            </a:r>
          </a:p>
          <a:p>
            <a:pPr marL="0" indent="0">
              <a:buNone/>
            </a:pPr>
            <a:endParaRPr lang="nl-NL" dirty="0"/>
          </a:p>
        </p:txBody>
      </p:sp>
    </p:spTree>
    <p:extLst>
      <p:ext uri="{BB962C8B-B14F-4D97-AF65-F5344CB8AC3E}">
        <p14:creationId xmlns:p14="http://schemas.microsoft.com/office/powerpoint/2010/main" val="775777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9460E4-2C3B-D9A7-3450-CC1707220D1D}"/>
              </a:ext>
            </a:extLst>
          </p:cNvPr>
          <p:cNvSpPr>
            <a:spLocks noGrp="1"/>
          </p:cNvSpPr>
          <p:nvPr>
            <p:ph type="title"/>
          </p:nvPr>
        </p:nvSpPr>
        <p:spPr>
          <a:xfrm>
            <a:off x="712978" y="5098886"/>
            <a:ext cx="10766044" cy="1325563"/>
          </a:xfrm>
        </p:spPr>
        <p:txBody>
          <a:bodyPr/>
          <a:lstStyle/>
          <a:p>
            <a:pPr algn="ctr"/>
            <a:r>
              <a:rPr lang="en-US" sz="4000" kern="1200" dirty="0">
                <a:latin typeface="+mj-lt"/>
                <a:ea typeface="+mj-ea"/>
                <a:cs typeface="+mj-cs"/>
              </a:rPr>
              <a:t>Ik </a:t>
            </a:r>
            <a:r>
              <a:rPr lang="en-US" sz="4000" kern="1200" dirty="0" err="1">
                <a:latin typeface="+mj-lt"/>
                <a:ea typeface="+mj-ea"/>
                <a:cs typeface="+mj-cs"/>
              </a:rPr>
              <a:t>blijf</a:t>
            </a:r>
            <a:r>
              <a:rPr lang="en-US" sz="4000" kern="1200" dirty="0">
                <a:latin typeface="+mj-lt"/>
                <a:ea typeface="+mj-ea"/>
                <a:cs typeface="+mj-cs"/>
              </a:rPr>
              <a:t> </a:t>
            </a:r>
            <a:r>
              <a:rPr lang="en-US" sz="4000" kern="1200" dirty="0" err="1">
                <a:latin typeface="+mj-lt"/>
                <a:ea typeface="+mj-ea"/>
                <a:cs typeface="+mj-cs"/>
              </a:rPr>
              <a:t>een</a:t>
            </a:r>
            <a:r>
              <a:rPr lang="en-US" sz="4000" kern="1200" dirty="0">
                <a:latin typeface="+mj-lt"/>
                <a:ea typeface="+mj-ea"/>
                <a:cs typeface="+mj-cs"/>
              </a:rPr>
              <a:t> </a:t>
            </a:r>
            <a:r>
              <a:rPr lang="en-US" sz="4000" kern="1200" dirty="0" err="1">
                <a:latin typeface="+mj-lt"/>
                <a:ea typeface="+mj-ea"/>
                <a:cs typeface="+mj-cs"/>
              </a:rPr>
              <a:t>poosje</a:t>
            </a:r>
            <a:r>
              <a:rPr lang="en-US" sz="4000" kern="1200" dirty="0">
                <a:latin typeface="+mj-lt"/>
                <a:ea typeface="+mj-ea"/>
                <a:cs typeface="+mj-cs"/>
              </a:rPr>
              <a:t> </a:t>
            </a:r>
            <a:r>
              <a:rPr lang="en-US" sz="4000" kern="1200" dirty="0" err="1">
                <a:latin typeface="+mj-lt"/>
                <a:ea typeface="+mj-ea"/>
                <a:cs typeface="+mj-cs"/>
              </a:rPr>
              <a:t>bij</a:t>
            </a:r>
            <a:r>
              <a:rPr lang="en-US" sz="4000" kern="1200" dirty="0">
                <a:latin typeface="+mj-lt"/>
                <a:ea typeface="+mj-ea"/>
                <a:cs typeface="+mj-cs"/>
              </a:rPr>
              <a:t> je </a:t>
            </a:r>
            <a:r>
              <a:rPr lang="en-US" sz="4000" kern="1200" dirty="0" err="1">
                <a:latin typeface="+mj-lt"/>
                <a:ea typeface="+mj-ea"/>
                <a:cs typeface="+mj-cs"/>
              </a:rPr>
              <a:t>zitten</a:t>
            </a:r>
            <a:br>
              <a:rPr lang="en-US" sz="4000" kern="1200" dirty="0">
                <a:latin typeface="+mj-lt"/>
                <a:ea typeface="+mj-ea"/>
                <a:cs typeface="+mj-cs"/>
              </a:rPr>
            </a:br>
            <a:r>
              <a:rPr lang="en-US" sz="1800" dirty="0">
                <a:hlinkClick r:id="rId3">
                  <a:extLst>
                    <a:ext uri="{A12FA001-AC4F-418D-AE19-62706E023703}">
                      <ahyp:hlinkClr xmlns:ahyp="http://schemas.microsoft.com/office/drawing/2018/hyperlinkcolor" val="tx"/>
                    </a:ext>
                  </a:extLst>
                </a:hlinkClick>
              </a:rPr>
              <a:t>https//youtu.be/T9JW7QWMISE</a:t>
            </a:r>
            <a:br>
              <a:rPr lang="en-US" dirty="0">
                <a:solidFill>
                  <a:schemeClr val="tx1">
                    <a:lumMod val="50000"/>
                    <a:lumOff val="50000"/>
                  </a:schemeClr>
                </a:solidFill>
              </a:rPr>
            </a:br>
            <a:endParaRPr lang="nl-NL" dirty="0"/>
          </a:p>
        </p:txBody>
      </p:sp>
      <p:pic>
        <p:nvPicPr>
          <p:cNvPr id="5" name="Picture 2" descr="Goede Voorbeelden film 'Ik blijf een poosje bij je zitten' - lange versie -  YouTube">
            <a:hlinkClick r:id="rId4"/>
            <a:extLst>
              <a:ext uri="{FF2B5EF4-FFF2-40B4-BE49-F238E27FC236}">
                <a16:creationId xmlns:a16="http://schemas.microsoft.com/office/drawing/2014/main" id="{B38F70AA-A29F-3080-E41A-67F7DD4B78CE}"/>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2841808" y="1046328"/>
            <a:ext cx="6504208" cy="3642357"/>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a:extLst>
              <a:ext uri="{FF2B5EF4-FFF2-40B4-BE49-F238E27FC236}">
                <a16:creationId xmlns:a16="http://schemas.microsoft.com/office/drawing/2014/main" id="{47341F41-56AC-F972-C7B3-1377430B15ED}"/>
              </a:ext>
            </a:extLst>
          </p:cNvPr>
          <p:cNvSpPr txBox="1"/>
          <p:nvPr/>
        </p:nvSpPr>
        <p:spPr>
          <a:xfrm>
            <a:off x="8432066" y="4427075"/>
            <a:ext cx="6093912" cy="246221"/>
          </a:xfrm>
          <a:prstGeom prst="rect">
            <a:avLst/>
          </a:prstGeom>
          <a:noFill/>
        </p:spPr>
        <p:txBody>
          <a:bodyPr wrap="square">
            <a:spAutoFit/>
          </a:bodyPr>
          <a:lstStyle/>
          <a:p>
            <a:r>
              <a:rPr lang="en-US" sz="1000" kern="1200" dirty="0">
                <a:latin typeface="+mj-lt"/>
                <a:ea typeface="+mj-ea"/>
                <a:cs typeface="+mj-cs"/>
              </a:rPr>
              <a:t>Bron: Fibula</a:t>
            </a:r>
            <a:endParaRPr lang="nl-NL" dirty="0"/>
          </a:p>
        </p:txBody>
      </p:sp>
    </p:spTree>
    <p:extLst>
      <p:ext uri="{BB962C8B-B14F-4D97-AF65-F5344CB8AC3E}">
        <p14:creationId xmlns:p14="http://schemas.microsoft.com/office/powerpoint/2010/main" val="3780587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5A349E-A7D7-102B-6497-2C27D862F3C0}"/>
              </a:ext>
            </a:extLst>
          </p:cNvPr>
          <p:cNvSpPr>
            <a:spLocks noGrp="1"/>
          </p:cNvSpPr>
          <p:nvPr>
            <p:ph type="title"/>
          </p:nvPr>
        </p:nvSpPr>
        <p:spPr>
          <a:xfrm>
            <a:off x="548640" y="952499"/>
            <a:ext cx="6419719" cy="1623787"/>
          </a:xfrm>
        </p:spPr>
        <p:txBody>
          <a:bodyPr vert="horz" lIns="91440" tIns="45720" rIns="91440" bIns="45720" rtlCol="0" anchor="t">
            <a:normAutofit/>
          </a:bodyPr>
          <a:lstStyle/>
          <a:p>
            <a:r>
              <a:rPr lang="en-US" sz="4000" dirty="0">
                <a:solidFill>
                  <a:srgbClr val="009CB4"/>
                </a:solidFill>
              </a:rPr>
              <a:t>Wat is </a:t>
            </a:r>
            <a:r>
              <a:rPr lang="en-US" sz="4000" dirty="0" err="1">
                <a:solidFill>
                  <a:srgbClr val="009CB4"/>
                </a:solidFill>
              </a:rPr>
              <a:t>Palliatieve</a:t>
            </a:r>
            <a:r>
              <a:rPr lang="en-US" sz="4000" dirty="0">
                <a:solidFill>
                  <a:srgbClr val="009CB4"/>
                </a:solidFill>
              </a:rPr>
              <a:t> </a:t>
            </a:r>
            <a:r>
              <a:rPr lang="en-US" sz="4000" dirty="0" err="1">
                <a:solidFill>
                  <a:srgbClr val="009CB4"/>
                </a:solidFill>
              </a:rPr>
              <a:t>zorg</a:t>
            </a:r>
            <a:r>
              <a:rPr lang="en-US" sz="4000" dirty="0">
                <a:solidFill>
                  <a:srgbClr val="009CB4"/>
                </a:solidFill>
              </a:rPr>
              <a:t>?</a:t>
            </a:r>
          </a:p>
        </p:txBody>
      </p:sp>
      <p:pic>
        <p:nvPicPr>
          <p:cNvPr id="4" name="Onlinemedia 3" title="Kijk je naar de ziekte of zie je een mens?">
            <a:hlinkClick r:id="" action="ppaction://media"/>
            <a:extLst>
              <a:ext uri="{FF2B5EF4-FFF2-40B4-BE49-F238E27FC236}">
                <a16:creationId xmlns:a16="http://schemas.microsoft.com/office/drawing/2014/main" id="{C3B58F55-8D5D-A5EF-7FCA-C699E7D6F765}"/>
              </a:ext>
            </a:extLst>
          </p:cNvPr>
          <p:cNvPicPr>
            <a:picLocks noGrp="1" noRot="1" noChangeAspect="1"/>
          </p:cNvPicPr>
          <p:nvPr>
            <p:ph idx="1"/>
            <a:videoFile r:link="rId1"/>
          </p:nvPr>
        </p:nvPicPr>
        <p:blipFill>
          <a:blip r:embed="rId5"/>
          <a:stretch>
            <a:fillRect/>
          </a:stretch>
        </p:blipFill>
        <p:spPr>
          <a:prstGeom prst="rect">
            <a:avLst/>
          </a:prstGeom>
        </p:spPr>
      </p:pic>
      <p:pic>
        <p:nvPicPr>
          <p:cNvPr id="3" name="Onlinemedia 2" title="Wat is palliatieve zorg?">
            <a:hlinkClick r:id="" action="ppaction://media"/>
            <a:extLst>
              <a:ext uri="{FF2B5EF4-FFF2-40B4-BE49-F238E27FC236}">
                <a16:creationId xmlns:a16="http://schemas.microsoft.com/office/drawing/2014/main" id="{02307936-8321-7CA1-4B31-FA4764F0DD63}"/>
              </a:ext>
            </a:extLst>
          </p:cNvPr>
          <p:cNvPicPr>
            <a:picLocks noRot="1" noChangeAspect="1"/>
          </p:cNvPicPr>
          <p:nvPr>
            <a:videoFile r:link="rId2"/>
          </p:nvPr>
        </p:nvPicPr>
        <p:blipFill>
          <a:blip r:embed="rId6"/>
          <a:stretch>
            <a:fillRect/>
          </a:stretch>
        </p:blipFill>
        <p:spPr>
          <a:xfrm>
            <a:off x="6405418" y="1930755"/>
            <a:ext cx="5454497" cy="3081790"/>
          </a:xfrm>
          <a:prstGeom prst="rect">
            <a:avLst/>
          </a:prstGeom>
        </p:spPr>
      </p:pic>
      <p:sp>
        <p:nvSpPr>
          <p:cNvPr id="6" name="Tekstvak 5">
            <a:extLst>
              <a:ext uri="{FF2B5EF4-FFF2-40B4-BE49-F238E27FC236}">
                <a16:creationId xmlns:a16="http://schemas.microsoft.com/office/drawing/2014/main" id="{48E77241-9BB0-D460-EE9A-08D3B02C57C9}"/>
              </a:ext>
            </a:extLst>
          </p:cNvPr>
          <p:cNvSpPr txBox="1"/>
          <p:nvPr/>
        </p:nvSpPr>
        <p:spPr>
          <a:xfrm>
            <a:off x="397665" y="5259170"/>
            <a:ext cx="6103620" cy="923330"/>
          </a:xfrm>
          <a:prstGeom prst="rect">
            <a:avLst/>
          </a:prstGeom>
          <a:noFill/>
        </p:spPr>
        <p:txBody>
          <a:bodyPr wrap="square">
            <a:spAutoFit/>
          </a:bodyPr>
          <a:lstStyle/>
          <a:p>
            <a:r>
              <a:rPr lang="nl-NL" dirty="0"/>
              <a:t>O2PZ. Kijk je naar de ziekte of zie je een mens? </a:t>
            </a:r>
            <a:r>
              <a:rPr lang="nl-NL" dirty="0">
                <a:hlinkClick r:id="rId7"/>
              </a:rPr>
              <a:t>https://youtu.be/QgPxyVU3Csk</a:t>
            </a:r>
            <a:endParaRPr lang="nl-NL" dirty="0"/>
          </a:p>
          <a:p>
            <a:endParaRPr lang="nl-NL" dirty="0"/>
          </a:p>
        </p:txBody>
      </p:sp>
      <p:sp>
        <p:nvSpPr>
          <p:cNvPr id="8" name="Tekstvak 7">
            <a:extLst>
              <a:ext uri="{FF2B5EF4-FFF2-40B4-BE49-F238E27FC236}">
                <a16:creationId xmlns:a16="http://schemas.microsoft.com/office/drawing/2014/main" id="{76E9A30A-8110-278A-91A5-886D71335778}"/>
              </a:ext>
            </a:extLst>
          </p:cNvPr>
          <p:cNvSpPr txBox="1"/>
          <p:nvPr/>
        </p:nvSpPr>
        <p:spPr>
          <a:xfrm>
            <a:off x="6405418" y="5259170"/>
            <a:ext cx="6103620" cy="923330"/>
          </a:xfrm>
          <a:prstGeom prst="rect">
            <a:avLst/>
          </a:prstGeom>
          <a:noFill/>
        </p:spPr>
        <p:txBody>
          <a:bodyPr wrap="square">
            <a:spAutoFit/>
          </a:bodyPr>
          <a:lstStyle/>
          <a:p>
            <a:r>
              <a:rPr lang="nl-NL" dirty="0"/>
              <a:t>Stichting PZNL. Wat is palliatieve zorg?</a:t>
            </a:r>
            <a:endParaRPr lang="nl-NL" dirty="0">
              <a:hlinkClick r:id="rId8"/>
            </a:endParaRPr>
          </a:p>
          <a:p>
            <a:r>
              <a:rPr lang="nl-NL" dirty="0">
                <a:hlinkClick r:id="rId8"/>
              </a:rPr>
              <a:t>https://youtu.be/uXQHU8ItdSM</a:t>
            </a:r>
            <a:endParaRPr lang="nl-NL" dirty="0"/>
          </a:p>
          <a:p>
            <a:endParaRPr lang="nl-NL" dirty="0"/>
          </a:p>
        </p:txBody>
      </p:sp>
      <p:pic>
        <p:nvPicPr>
          <p:cNvPr id="5" name="Onlinemedia 3" title="Kijk je naar de ziekte of zie je een mens?">
            <a:hlinkClick r:id="" action="ppaction://media"/>
            <a:extLst>
              <a:ext uri="{FF2B5EF4-FFF2-40B4-BE49-F238E27FC236}">
                <a16:creationId xmlns:a16="http://schemas.microsoft.com/office/drawing/2014/main" id="{D430B101-1250-C1FE-CBDF-039816EF032F}"/>
              </a:ext>
            </a:extLst>
          </p:cNvPr>
          <p:cNvPicPr>
            <a:picLocks noRot="1" noChangeAspect="1"/>
          </p:cNvPicPr>
          <p:nvPr>
            <a:videoFile r:link="rId1"/>
          </p:nvPr>
        </p:nvPicPr>
        <p:blipFill>
          <a:blip r:embed="rId5"/>
          <a:stretch>
            <a:fillRect/>
          </a:stretch>
        </p:blipFill>
        <p:spPr>
          <a:xfrm>
            <a:off x="397665" y="1930755"/>
            <a:ext cx="5454496" cy="3081790"/>
          </a:xfrm>
          <a:prstGeom prst="rect">
            <a:avLst/>
          </a:prstGeom>
        </p:spPr>
      </p:pic>
    </p:spTree>
    <p:extLst>
      <p:ext uri="{BB962C8B-B14F-4D97-AF65-F5344CB8AC3E}">
        <p14:creationId xmlns:p14="http://schemas.microsoft.com/office/powerpoint/2010/main" val="3806748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3"/>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4"/>
                </p:tgtEl>
              </p:cMediaNode>
            </p:video>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4"/>
                                        </p:tgtEl>
                                      </p:cBhvr>
                                    </p:cmd>
                                  </p:childTnLst>
                                </p:cTn>
                              </p:par>
                            </p:childTnLst>
                          </p:cTn>
                        </p:par>
                      </p:childTnLst>
                    </p:cTn>
                  </p:par>
                </p:childTnLst>
              </p:cTn>
              <p:nextCondLst>
                <p:cond evt="onClick" delay="0">
                  <p:tgtEl>
                    <p:spTgt spid="4"/>
                  </p:tgtEl>
                </p:cond>
              </p:nextCondLst>
            </p:seq>
            <p:video>
              <p:cMediaNode vol="80000">
                <p:cTn id="21" fill="hold" display="0">
                  <p:stCondLst>
                    <p:cond delay="indefinite"/>
                  </p:stCondLst>
                </p:cTn>
                <p:tgtEl>
                  <p:spTgt spid="3"/>
                </p:tgtEl>
              </p:cMediaNode>
            </p:video>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3"/>
                                        </p:tgtEl>
                                      </p:cBhvr>
                                    </p:cmd>
                                  </p:childTnLst>
                                </p:cTn>
                              </p:par>
                            </p:childTnLst>
                          </p:cTn>
                        </p:par>
                      </p:childTnLst>
                    </p:cTn>
                  </p:par>
                </p:childTnLst>
              </p:cTn>
              <p:nextCondLst>
                <p:cond evt="onClick" delay="0">
                  <p:tgtEl>
                    <p:spTgt spid="3"/>
                  </p:tgtEl>
                </p:cond>
              </p:nextCondLst>
            </p:seq>
            <p:seq concurrent="1" nextAc="seek">
              <p:cTn id="27" restart="whenNotActive" fill="hold" evtFilter="cancelBubble" nodeType="interactiveSeq">
                <p:stCondLst>
                  <p:cond evt="onClick" delay="0">
                    <p:tgtEl>
                      <p:spTgt spid="5"/>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clickEffect">
                                  <p:stCondLst>
                                    <p:cond delay="0"/>
                                  </p:stCondLst>
                                  <p:childTnLst>
                                    <p:cmd type="call" cmd="togglePause">
                                      <p:cBhvr>
                                        <p:cTn id="31" dur="1" fill="hold"/>
                                        <p:tgtEl>
                                          <p:spTgt spid="5"/>
                                        </p:tgtEl>
                                      </p:cBhvr>
                                    </p:cmd>
                                  </p:childTnLst>
                                </p:cTn>
                              </p:par>
                            </p:childTnLst>
                          </p:cTn>
                        </p:par>
                      </p:childTnLst>
                    </p:cTn>
                  </p:par>
                </p:childTnLst>
              </p:cTn>
              <p:nextCondLst>
                <p:cond evt="onClick" delay="0">
                  <p:tgtEl>
                    <p:spTgt spid="5"/>
                  </p:tgtEl>
                </p:cond>
              </p:nextCondLst>
            </p:seq>
            <p:video>
              <p:cMediaNode vol="80000">
                <p:cTn id="32" fill="hold" display="0">
                  <p:stCondLst>
                    <p:cond delay="indefinite"/>
                  </p:stCondLst>
                </p:cTn>
                <p:tgtEl>
                  <p:spTgt spid="5"/>
                </p:tgtEl>
              </p:cMediaNode>
            </p:vide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6863A3C5-6B29-4266-1402-03D6AB7FF047}"/>
              </a:ext>
            </a:extLst>
          </p:cNvPr>
          <p:cNvSpPr>
            <a:spLocks noGrp="1"/>
          </p:cNvSpPr>
          <p:nvPr>
            <p:ph sz="half" idx="1"/>
          </p:nvPr>
        </p:nvSpPr>
        <p:spPr>
          <a:xfrm>
            <a:off x="6531811" y="3901647"/>
            <a:ext cx="5359400" cy="2487121"/>
          </a:xfrm>
        </p:spPr>
        <p:txBody>
          <a:bodyPr/>
          <a:lstStyle/>
          <a:p>
            <a:pPr marL="0" indent="0">
              <a:buNone/>
            </a:pPr>
            <a:r>
              <a:rPr lang="nl-NL" sz="2300" dirty="0" err="1">
                <a:solidFill>
                  <a:srgbClr val="0563C1"/>
                </a:solidFill>
                <a:hlinkClick r:id="rId3">
                  <a:extLst>
                    <a:ext uri="{A12FA001-AC4F-418D-AE19-62706E023703}">
                      <ahyp:hlinkClr xmlns:ahyp="http://schemas.microsoft.com/office/drawing/2018/hyperlinkcolor" val="tx"/>
                    </a:ext>
                  </a:extLst>
                </a:hlinkClick>
              </a:rPr>
              <a:t>Elearning</a:t>
            </a:r>
            <a:r>
              <a:rPr lang="nl-NL" sz="2300" dirty="0">
                <a:solidFill>
                  <a:srgbClr val="0563C1"/>
                </a:solidFill>
                <a:hlinkClick r:id="rId3">
                  <a:extLst>
                    <a:ext uri="{A12FA001-AC4F-418D-AE19-62706E023703}">
                      <ahyp:hlinkClr xmlns:ahyp="http://schemas.microsoft.com/office/drawing/2018/hyperlinkcolor" val="tx"/>
                    </a:ext>
                  </a:extLst>
                </a:hlinkClick>
              </a:rPr>
              <a:t>:</a:t>
            </a:r>
          </a:p>
          <a:p>
            <a:r>
              <a:rPr lang="nl-NL" sz="2300" dirty="0">
                <a:solidFill>
                  <a:srgbClr val="0563C1"/>
                </a:solidFill>
                <a:hlinkClick r:id="rId3">
                  <a:extLst>
                    <a:ext uri="{A12FA001-AC4F-418D-AE19-62706E023703}">
                      <ahyp:hlinkClr xmlns:ahyp="http://schemas.microsoft.com/office/drawing/2018/hyperlinkcolor" val="tx"/>
                    </a:ext>
                  </a:extLst>
                </a:hlinkClick>
              </a:rPr>
              <a:t>Naasten &amp; nabestaanden | </a:t>
            </a:r>
            <a:r>
              <a:rPr lang="nl-NL" sz="2300" dirty="0" err="1">
                <a:solidFill>
                  <a:srgbClr val="0563C1"/>
                </a:solidFill>
                <a:hlinkClick r:id="rId3">
                  <a:extLst>
                    <a:ext uri="{A12FA001-AC4F-418D-AE19-62706E023703}">
                      <ahyp:hlinkClr xmlns:ahyp="http://schemas.microsoft.com/office/drawing/2018/hyperlinkcolor" val="tx"/>
                    </a:ext>
                  </a:extLst>
                </a:hlinkClick>
              </a:rPr>
              <a:t>Carend</a:t>
            </a:r>
            <a:r>
              <a:rPr lang="nl-NL" sz="2300" dirty="0">
                <a:hlinkClick r:id="rId3">
                  <a:extLst>
                    <a:ext uri="{A12FA001-AC4F-418D-AE19-62706E023703}">
                      <ahyp:hlinkClr xmlns:ahyp="http://schemas.microsoft.com/office/drawing/2018/hyperlinkcolor" val="tx"/>
                    </a:ext>
                  </a:extLst>
                </a:hlinkClick>
              </a:rPr>
              <a:t> Opleidingen</a:t>
            </a:r>
            <a:endParaRPr lang="nl-NL" sz="2300" dirty="0"/>
          </a:p>
          <a:p>
            <a:endParaRPr lang="nl-NL" dirty="0"/>
          </a:p>
        </p:txBody>
      </p:sp>
      <p:sp>
        <p:nvSpPr>
          <p:cNvPr id="4" name="Titel 3">
            <a:extLst>
              <a:ext uri="{FF2B5EF4-FFF2-40B4-BE49-F238E27FC236}">
                <a16:creationId xmlns:a16="http://schemas.microsoft.com/office/drawing/2014/main" id="{6BF18704-61B2-B7CC-8CD2-CB682EEF0E43}"/>
              </a:ext>
            </a:extLst>
          </p:cNvPr>
          <p:cNvSpPr>
            <a:spLocks noGrp="1"/>
          </p:cNvSpPr>
          <p:nvPr>
            <p:ph type="title"/>
          </p:nvPr>
        </p:nvSpPr>
        <p:spPr>
          <a:xfrm>
            <a:off x="6544511" y="1499292"/>
            <a:ext cx="5346700" cy="2308324"/>
          </a:xfrm>
        </p:spPr>
        <p:txBody>
          <a:bodyPr/>
          <a:lstStyle/>
          <a:p>
            <a:r>
              <a:rPr lang="nl-NL" sz="4000" dirty="0">
                <a:solidFill>
                  <a:srgbClr val="009CB4"/>
                </a:solidFill>
              </a:rPr>
              <a:t>Meer weten over mantelzorg in de palliatieve fase? </a:t>
            </a:r>
            <a:br>
              <a:rPr lang="nl-NL" sz="4000" dirty="0">
                <a:solidFill>
                  <a:srgbClr val="009CB4"/>
                </a:solidFill>
              </a:rPr>
            </a:br>
            <a:endParaRPr lang="nl-NL" dirty="0">
              <a:solidFill>
                <a:srgbClr val="009CB4"/>
              </a:solidFill>
            </a:endParaRPr>
          </a:p>
        </p:txBody>
      </p:sp>
      <p:pic>
        <p:nvPicPr>
          <p:cNvPr id="6" name="Afbeelding 5" descr="Afbeelding met schermopname, Graphics, tekenfilm&#10;&#10;Door AI gegenereerde inhoud is mogelijk onjuist.">
            <a:extLst>
              <a:ext uri="{FF2B5EF4-FFF2-40B4-BE49-F238E27FC236}">
                <a16:creationId xmlns:a16="http://schemas.microsoft.com/office/drawing/2014/main" id="{CBD26CE9-1302-6181-4B82-ACB0203C2C14}"/>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p:blipFill>
        <p:spPr>
          <a:xfrm>
            <a:off x="866273" y="1498335"/>
            <a:ext cx="3922295" cy="4806624"/>
          </a:xfrm>
          <a:prstGeom prst="rect">
            <a:avLst/>
          </a:prstGeom>
        </p:spPr>
      </p:pic>
      <p:sp>
        <p:nvSpPr>
          <p:cNvPr id="3" name="Tekstvak 2">
            <a:extLst>
              <a:ext uri="{FF2B5EF4-FFF2-40B4-BE49-F238E27FC236}">
                <a16:creationId xmlns:a16="http://schemas.microsoft.com/office/drawing/2014/main" id="{89F97AE0-CEBD-7E40-DB14-CF7AE8B5280F}"/>
              </a:ext>
            </a:extLst>
          </p:cNvPr>
          <p:cNvSpPr txBox="1"/>
          <p:nvPr/>
        </p:nvSpPr>
        <p:spPr>
          <a:xfrm>
            <a:off x="0" y="5986392"/>
            <a:ext cx="6289764" cy="230832"/>
          </a:xfrm>
          <a:prstGeom prst="rect">
            <a:avLst/>
          </a:prstGeom>
          <a:noFill/>
        </p:spPr>
        <p:txBody>
          <a:bodyPr wrap="square">
            <a:spAutoFit/>
          </a:bodyPr>
          <a:lstStyle/>
          <a:p>
            <a:r>
              <a:rPr lang="nl-NL" sz="900" b="0" dirty="0"/>
              <a:t>Bron: UNO Amsterdam</a:t>
            </a:r>
            <a:endParaRPr lang="nl-NL" sz="900" dirty="0"/>
          </a:p>
        </p:txBody>
      </p:sp>
    </p:spTree>
    <p:extLst>
      <p:ext uri="{BB962C8B-B14F-4D97-AF65-F5344CB8AC3E}">
        <p14:creationId xmlns:p14="http://schemas.microsoft.com/office/powerpoint/2010/main" val="980453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3C02AC-9D23-B557-6A32-8E0EE14E9907}"/>
              </a:ext>
            </a:extLst>
          </p:cNvPr>
          <p:cNvSpPr>
            <a:spLocks noGrp="1"/>
          </p:cNvSpPr>
          <p:nvPr>
            <p:ph type="title"/>
          </p:nvPr>
        </p:nvSpPr>
        <p:spPr/>
        <p:txBody>
          <a:bodyPr/>
          <a:lstStyle/>
          <a:p>
            <a:r>
              <a:rPr lang="nl-NL" dirty="0"/>
              <a:t>Voorbereidingsopdracht les 4</a:t>
            </a:r>
          </a:p>
        </p:txBody>
      </p:sp>
      <p:sp>
        <p:nvSpPr>
          <p:cNvPr id="3" name="Tijdelijke aanduiding voor inhoud 2">
            <a:extLst>
              <a:ext uri="{FF2B5EF4-FFF2-40B4-BE49-F238E27FC236}">
                <a16:creationId xmlns:a16="http://schemas.microsoft.com/office/drawing/2014/main" id="{E0C17CB5-957E-8CF2-1614-903D71BCC7B1}"/>
              </a:ext>
            </a:extLst>
          </p:cNvPr>
          <p:cNvSpPr>
            <a:spLocks noGrp="1"/>
          </p:cNvSpPr>
          <p:nvPr>
            <p:ph sz="half" idx="2"/>
          </p:nvPr>
        </p:nvSpPr>
        <p:spPr/>
        <p:txBody>
          <a:bodyPr/>
          <a:lstStyle/>
          <a:p>
            <a:pPr marL="0" indent="0">
              <a:buNone/>
            </a:pPr>
            <a:r>
              <a:rPr lang="nl-NL" dirty="0"/>
              <a:t>Een term die in de terminale zorg veel gebruikt wordt, is de</a:t>
            </a:r>
          </a:p>
          <a:p>
            <a:pPr marL="0" indent="0">
              <a:buNone/>
            </a:pPr>
            <a:endParaRPr lang="nl-NL" b="1" u="sng" dirty="0"/>
          </a:p>
          <a:p>
            <a:pPr marL="0" indent="0">
              <a:buNone/>
            </a:pPr>
            <a:r>
              <a:rPr lang="nl-NL" b="1" u="sng" dirty="0" err="1"/>
              <a:t>Final</a:t>
            </a:r>
            <a:r>
              <a:rPr lang="nl-NL" b="1" u="sng" dirty="0"/>
              <a:t> Common </a:t>
            </a:r>
            <a:r>
              <a:rPr lang="nl-NL" b="1" u="sng" dirty="0" err="1"/>
              <a:t>Pathway</a:t>
            </a:r>
            <a:endParaRPr lang="nl-NL" b="1" u="sng" dirty="0"/>
          </a:p>
          <a:p>
            <a:pPr marL="0" indent="0">
              <a:buNone/>
            </a:pPr>
            <a:endParaRPr lang="nl-NL" b="1" u="sng" dirty="0"/>
          </a:p>
          <a:p>
            <a:pPr marL="514350" indent="-514350">
              <a:buAutoNum type="arabicPeriod"/>
            </a:pPr>
            <a:r>
              <a:rPr lang="nl-NL" dirty="0"/>
              <a:t>Zoek op wat dit precies betekent</a:t>
            </a:r>
          </a:p>
          <a:p>
            <a:pPr marL="514350" indent="-514350">
              <a:buAutoNum type="arabicPeriod"/>
            </a:pPr>
            <a:r>
              <a:rPr lang="nl-NL" dirty="0"/>
              <a:t>Zoek op welke waarnemingen je tijdens dit proces kunt doen</a:t>
            </a:r>
          </a:p>
          <a:p>
            <a:pPr marL="0" indent="0">
              <a:buNone/>
            </a:pPr>
            <a:endParaRPr lang="nl-NL" dirty="0"/>
          </a:p>
          <a:p>
            <a:pPr marL="0" indent="0">
              <a:buNone/>
            </a:pPr>
            <a:r>
              <a:rPr lang="nl-NL" dirty="0"/>
              <a:t>Neem je antwoorden mee naar bijeenkomst 4.</a:t>
            </a:r>
          </a:p>
          <a:p>
            <a:pPr marL="0" indent="0">
              <a:buNone/>
            </a:pPr>
            <a:endParaRPr lang="nl-NL" dirty="0"/>
          </a:p>
        </p:txBody>
      </p:sp>
    </p:spTree>
    <p:extLst>
      <p:ext uri="{BB962C8B-B14F-4D97-AF65-F5344CB8AC3E}">
        <p14:creationId xmlns:p14="http://schemas.microsoft.com/office/powerpoint/2010/main" val="1647603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4">
            <a:extLst>
              <a:ext uri="{FF2B5EF4-FFF2-40B4-BE49-F238E27FC236}">
                <a16:creationId xmlns:a16="http://schemas.microsoft.com/office/drawing/2014/main" id="{B06EB453-6279-DE4E-5C63-FC6A9E9635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29000"/>
            <a:ext cx="1219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a:extLst>
              <a:ext uri="{FF2B5EF4-FFF2-40B4-BE49-F238E27FC236}">
                <a16:creationId xmlns:a16="http://schemas.microsoft.com/office/drawing/2014/main" id="{87B27C79-C680-4A7F-8DF6-D93FA9B640E9}"/>
              </a:ext>
            </a:extLst>
          </p:cNvPr>
          <p:cNvSpPr>
            <a:spLocks noGrp="1"/>
          </p:cNvSpPr>
          <p:nvPr>
            <p:ph type="ctrTitle"/>
          </p:nvPr>
        </p:nvSpPr>
        <p:spPr/>
        <p:txBody>
          <a:bodyPr>
            <a:normAutofit/>
          </a:bodyPr>
          <a:lstStyle/>
          <a:p>
            <a:r>
              <a:rPr lang="nl-NL" altLang="nl-NL" sz="5400" dirty="0"/>
              <a:t>Klinische les</a:t>
            </a:r>
            <a:r>
              <a:rPr lang="nl-NL" sz="5400" dirty="0"/>
              <a:t>	</a:t>
            </a:r>
          </a:p>
        </p:txBody>
      </p:sp>
      <p:pic>
        <p:nvPicPr>
          <p:cNvPr id="1026" name="Picture 2" descr="Home - UNO Amsterdam">
            <a:extLst>
              <a:ext uri="{FF2B5EF4-FFF2-40B4-BE49-F238E27FC236}">
                <a16:creationId xmlns:a16="http://schemas.microsoft.com/office/drawing/2014/main" id="{5DCA619F-6642-3028-31CE-603309544197}"/>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0069745" y="5667375"/>
            <a:ext cx="1967120" cy="1190625"/>
          </a:xfrm>
          <a:prstGeom prst="rect">
            <a:avLst/>
          </a:prstGeom>
          <a:noFill/>
          <a:extLst>
            <a:ext uri="{909E8E84-426E-40DD-AFC4-6F175D3DCCD1}">
              <a14:hiddenFill xmlns:a14="http://schemas.microsoft.com/office/drawing/2010/main">
                <a:solidFill>
                  <a:srgbClr val="FFFFFF"/>
                </a:solidFill>
              </a14:hiddenFill>
            </a:ext>
          </a:extLst>
        </p:spPr>
      </p:pic>
      <p:sp>
        <p:nvSpPr>
          <p:cNvPr id="6" name="Tekstvak 5">
            <a:extLst>
              <a:ext uri="{FF2B5EF4-FFF2-40B4-BE49-F238E27FC236}">
                <a16:creationId xmlns:a16="http://schemas.microsoft.com/office/drawing/2014/main" id="{D74C4DB6-8F6D-24F2-717D-0AEE21D26A1D}"/>
              </a:ext>
            </a:extLst>
          </p:cNvPr>
          <p:cNvSpPr txBox="1"/>
          <p:nvPr/>
        </p:nvSpPr>
        <p:spPr>
          <a:xfrm>
            <a:off x="653143" y="2357733"/>
            <a:ext cx="9145950" cy="461665"/>
          </a:xfrm>
          <a:prstGeom prst="rect">
            <a:avLst/>
          </a:prstGeom>
          <a:noFill/>
        </p:spPr>
        <p:txBody>
          <a:bodyPr wrap="square">
            <a:spAutoFit/>
          </a:bodyPr>
          <a:lstStyle/>
          <a:p>
            <a:pPr eaLnBrk="1" hangingPunct="1">
              <a:defRPr/>
            </a:pPr>
            <a:r>
              <a:rPr lang="nl-NL" altLang="nl-NL" sz="2400" dirty="0">
                <a:solidFill>
                  <a:schemeClr val="bg1"/>
                </a:solidFill>
              </a:rPr>
              <a:t>Zorg in de laatste levensfase voor mensen met dementie</a:t>
            </a:r>
          </a:p>
        </p:txBody>
      </p:sp>
      <p:sp>
        <p:nvSpPr>
          <p:cNvPr id="8" name="Tekstvak 7">
            <a:extLst>
              <a:ext uri="{FF2B5EF4-FFF2-40B4-BE49-F238E27FC236}">
                <a16:creationId xmlns:a16="http://schemas.microsoft.com/office/drawing/2014/main" id="{81977D12-CE9D-382A-FCF8-B50A8685BCF1}"/>
              </a:ext>
            </a:extLst>
          </p:cNvPr>
          <p:cNvSpPr txBox="1"/>
          <p:nvPr/>
        </p:nvSpPr>
        <p:spPr>
          <a:xfrm>
            <a:off x="653143" y="3586918"/>
            <a:ext cx="9787394" cy="369332"/>
          </a:xfrm>
          <a:prstGeom prst="rect">
            <a:avLst/>
          </a:prstGeom>
          <a:noFill/>
        </p:spPr>
        <p:txBody>
          <a:bodyPr wrap="square">
            <a:spAutoFit/>
          </a:bodyPr>
          <a:lstStyle/>
          <a:p>
            <a:r>
              <a:rPr lang="nl-NL" dirty="0">
                <a:solidFill>
                  <a:schemeClr val="bg1"/>
                </a:solidFill>
                <a:hlinkClick r:id="rId5">
                  <a:extLst>
                    <a:ext uri="{A12FA001-AC4F-418D-AE19-62706E023703}">
                      <ahyp:hlinkClr xmlns:ahyp="http://schemas.microsoft.com/office/drawing/2018/hyperlinkcolor" val="tx"/>
                    </a:ext>
                  </a:extLst>
                </a:hlinkClick>
              </a:rPr>
              <a:t>Klik hier voor de Klinische les 'Zorg in de laatste levensfase' - UNO Amsterdam</a:t>
            </a:r>
            <a:endParaRPr lang="nl-NL" dirty="0">
              <a:solidFill>
                <a:schemeClr val="bg1"/>
              </a:solidFill>
            </a:endParaRPr>
          </a:p>
        </p:txBody>
      </p:sp>
      <p:sp>
        <p:nvSpPr>
          <p:cNvPr id="3" name="Tekstvak 2">
            <a:extLst>
              <a:ext uri="{FF2B5EF4-FFF2-40B4-BE49-F238E27FC236}">
                <a16:creationId xmlns:a16="http://schemas.microsoft.com/office/drawing/2014/main" id="{000BBA5A-759A-4453-21A3-ECDDC758CCB2}"/>
              </a:ext>
            </a:extLst>
          </p:cNvPr>
          <p:cNvSpPr txBox="1"/>
          <p:nvPr/>
        </p:nvSpPr>
        <p:spPr>
          <a:xfrm>
            <a:off x="0" y="6627168"/>
            <a:ext cx="6289764" cy="230832"/>
          </a:xfrm>
          <a:prstGeom prst="rect">
            <a:avLst/>
          </a:prstGeom>
          <a:noFill/>
        </p:spPr>
        <p:txBody>
          <a:bodyPr wrap="square">
            <a:spAutoFit/>
          </a:bodyPr>
          <a:lstStyle/>
          <a:p>
            <a:r>
              <a:rPr lang="nl-NL" sz="900" b="0" dirty="0"/>
              <a:t>Bron: UNO Amsterdam</a:t>
            </a:r>
            <a:endParaRPr lang="nl-NL" sz="900" dirty="0"/>
          </a:p>
        </p:txBody>
      </p:sp>
    </p:spTree>
    <p:extLst>
      <p:ext uri="{BB962C8B-B14F-4D97-AF65-F5344CB8AC3E}">
        <p14:creationId xmlns:p14="http://schemas.microsoft.com/office/powerpoint/2010/main" val="165905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7B3897-DE24-AD22-3CD5-6EB0EAF1408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E0D45FF-1A83-CE6E-6AFA-B25762E56580}"/>
              </a:ext>
            </a:extLst>
          </p:cNvPr>
          <p:cNvSpPr>
            <a:spLocks noGrp="1"/>
          </p:cNvSpPr>
          <p:nvPr>
            <p:ph type="title"/>
          </p:nvPr>
        </p:nvSpPr>
        <p:spPr/>
        <p:txBody>
          <a:bodyPr/>
          <a:lstStyle/>
          <a:p>
            <a:r>
              <a:rPr lang="nl-NL" dirty="0"/>
              <a:t>Klinische les</a:t>
            </a:r>
          </a:p>
        </p:txBody>
      </p:sp>
      <p:sp>
        <p:nvSpPr>
          <p:cNvPr id="3" name="Tijdelijke aanduiding voor inhoud 2">
            <a:extLst>
              <a:ext uri="{FF2B5EF4-FFF2-40B4-BE49-F238E27FC236}">
                <a16:creationId xmlns:a16="http://schemas.microsoft.com/office/drawing/2014/main" id="{1789EF5D-EDAA-8895-E481-47D4B8410C99}"/>
              </a:ext>
            </a:extLst>
          </p:cNvPr>
          <p:cNvSpPr>
            <a:spLocks noGrp="1"/>
          </p:cNvSpPr>
          <p:nvPr>
            <p:ph sz="half" idx="2"/>
          </p:nvPr>
        </p:nvSpPr>
        <p:spPr/>
        <p:txBody>
          <a:bodyPr/>
          <a:lstStyle/>
          <a:p>
            <a:pPr marL="0" indent="0">
              <a:buNone/>
            </a:pPr>
            <a:r>
              <a:rPr lang="nl-NL" dirty="0">
                <a:hlinkClick r:id="rId3">
                  <a:extLst>
                    <a:ext uri="{A12FA001-AC4F-418D-AE19-62706E023703}">
                      <ahyp:hlinkClr xmlns:ahyp="http://schemas.microsoft.com/office/drawing/2018/hyperlinkcolor" val="tx"/>
                    </a:ext>
                  </a:extLst>
                </a:hlinkClick>
              </a:rPr>
              <a:t>Klik hier voor de Klinische les 'Zorg in de laatste levensfase' - UNO Amsterdam</a:t>
            </a:r>
            <a:endParaRPr lang="nl-NL" dirty="0"/>
          </a:p>
          <a:p>
            <a:pPr marL="0" indent="0">
              <a:buNone/>
            </a:pPr>
            <a:endParaRPr lang="nl-NL" dirty="0"/>
          </a:p>
        </p:txBody>
      </p:sp>
    </p:spTree>
    <p:extLst>
      <p:ext uri="{BB962C8B-B14F-4D97-AF65-F5344CB8AC3E}">
        <p14:creationId xmlns:p14="http://schemas.microsoft.com/office/powerpoint/2010/main" val="3485687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Afbeelding 48">
            <a:extLst>
              <a:ext uri="{FF2B5EF4-FFF2-40B4-BE49-F238E27FC236}">
                <a16:creationId xmlns:a16="http://schemas.microsoft.com/office/drawing/2014/main" id="{CD58D375-AF35-C280-B245-26688A3A6E4C}"/>
              </a:ext>
            </a:extLst>
          </p:cNvPr>
          <p:cNvPicPr>
            <a:picLocks noChangeAspect="1"/>
          </p:cNvPicPr>
          <p:nvPr/>
        </p:nvPicPr>
        <p:blipFill>
          <a:blip r:embed="rId3"/>
          <a:stretch>
            <a:fillRect/>
          </a:stretch>
        </p:blipFill>
        <p:spPr>
          <a:xfrm>
            <a:off x="0" y="3423317"/>
            <a:ext cx="12192000" cy="3945422"/>
          </a:xfrm>
          <a:prstGeom prst="rect">
            <a:avLst/>
          </a:prstGeom>
        </p:spPr>
      </p:pic>
      <p:sp>
        <p:nvSpPr>
          <p:cNvPr id="2" name="Titel 1">
            <a:extLst>
              <a:ext uri="{FF2B5EF4-FFF2-40B4-BE49-F238E27FC236}">
                <a16:creationId xmlns:a16="http://schemas.microsoft.com/office/drawing/2014/main" id="{87B27C79-C680-4A7F-8DF6-D93FA9B640E9}"/>
              </a:ext>
            </a:extLst>
          </p:cNvPr>
          <p:cNvSpPr>
            <a:spLocks noGrp="1"/>
          </p:cNvSpPr>
          <p:nvPr>
            <p:ph type="ctrTitle"/>
          </p:nvPr>
        </p:nvSpPr>
        <p:spPr/>
        <p:txBody>
          <a:bodyPr>
            <a:normAutofit/>
          </a:bodyPr>
          <a:lstStyle/>
          <a:p>
            <a:r>
              <a:rPr lang="en-US" sz="5400" kern="1200" dirty="0" err="1">
                <a:latin typeface="+mj-lt"/>
                <a:ea typeface="+mj-ea"/>
                <a:cs typeface="+mj-cs"/>
              </a:rPr>
              <a:t>Terminale</a:t>
            </a:r>
            <a:r>
              <a:rPr lang="en-US" sz="5400" kern="1200" dirty="0">
                <a:latin typeface="+mj-lt"/>
                <a:ea typeface="+mj-ea"/>
                <a:cs typeface="+mj-cs"/>
              </a:rPr>
              <a:t> </a:t>
            </a:r>
            <a:r>
              <a:rPr lang="en-US" sz="5400" kern="1200" dirty="0" err="1">
                <a:latin typeface="+mj-lt"/>
                <a:ea typeface="+mj-ea"/>
                <a:cs typeface="+mj-cs"/>
              </a:rPr>
              <a:t>zorg</a:t>
            </a:r>
            <a:r>
              <a:rPr lang="en-US" sz="5400" kern="1200" dirty="0">
                <a:latin typeface="+mj-lt"/>
                <a:ea typeface="+mj-ea"/>
                <a:cs typeface="+mj-cs"/>
              </a:rPr>
              <a:t> </a:t>
            </a:r>
            <a:r>
              <a:rPr lang="en-US" sz="5400" kern="1200" dirty="0" err="1">
                <a:latin typeface="+mj-lt"/>
                <a:ea typeface="+mj-ea"/>
                <a:cs typeface="+mj-cs"/>
              </a:rPr>
              <a:t>en</a:t>
            </a:r>
            <a:r>
              <a:rPr lang="en-US" sz="5400" kern="1200" dirty="0">
                <a:latin typeface="+mj-lt"/>
                <a:ea typeface="+mj-ea"/>
                <a:cs typeface="+mj-cs"/>
              </a:rPr>
              <a:t> </a:t>
            </a:r>
            <a:r>
              <a:rPr lang="en-US" sz="5400" kern="1200" dirty="0" err="1">
                <a:latin typeface="+mj-lt"/>
                <a:ea typeface="+mj-ea"/>
                <a:cs typeface="+mj-cs"/>
              </a:rPr>
              <a:t>wetgeving</a:t>
            </a:r>
            <a:r>
              <a:rPr lang="nl-NL" sz="5400" dirty="0"/>
              <a:t>	</a:t>
            </a:r>
          </a:p>
        </p:txBody>
      </p:sp>
      <p:pic>
        <p:nvPicPr>
          <p:cNvPr id="1026" name="Picture 2" descr="Home - UNO Amsterdam">
            <a:extLst>
              <a:ext uri="{FF2B5EF4-FFF2-40B4-BE49-F238E27FC236}">
                <a16:creationId xmlns:a16="http://schemas.microsoft.com/office/drawing/2014/main" id="{5DCA619F-6642-3028-31CE-603309544197}"/>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0069745" y="5667375"/>
            <a:ext cx="1967120" cy="1190625"/>
          </a:xfrm>
          <a:prstGeom prst="rect">
            <a:avLst/>
          </a:prstGeom>
          <a:noFill/>
          <a:extLst>
            <a:ext uri="{909E8E84-426E-40DD-AFC4-6F175D3DCCD1}">
              <a14:hiddenFill xmlns:a14="http://schemas.microsoft.com/office/drawing/2010/main">
                <a:solidFill>
                  <a:srgbClr val="FFFFFF"/>
                </a:solidFill>
              </a14:hiddenFill>
            </a:ext>
          </a:extLst>
        </p:spPr>
      </p:pic>
      <p:sp>
        <p:nvSpPr>
          <p:cNvPr id="5" name="Tekstvak 4">
            <a:extLst>
              <a:ext uri="{FF2B5EF4-FFF2-40B4-BE49-F238E27FC236}">
                <a16:creationId xmlns:a16="http://schemas.microsoft.com/office/drawing/2014/main" id="{FE5EB146-E61C-CDF2-1A65-1E7343352C6D}"/>
              </a:ext>
            </a:extLst>
          </p:cNvPr>
          <p:cNvSpPr txBox="1"/>
          <p:nvPr/>
        </p:nvSpPr>
        <p:spPr>
          <a:xfrm>
            <a:off x="775973" y="2354892"/>
            <a:ext cx="6093724" cy="461665"/>
          </a:xfrm>
          <a:prstGeom prst="rect">
            <a:avLst/>
          </a:prstGeom>
          <a:noFill/>
        </p:spPr>
        <p:txBody>
          <a:bodyPr wrap="square">
            <a:spAutoFit/>
          </a:bodyPr>
          <a:lstStyle/>
          <a:p>
            <a:r>
              <a:rPr lang="en-US" sz="2400" dirty="0" err="1">
                <a:solidFill>
                  <a:schemeClr val="bg1"/>
                </a:solidFill>
              </a:rPr>
              <a:t>Lessenserie</a:t>
            </a:r>
            <a:r>
              <a:rPr lang="en-US" sz="2400" dirty="0">
                <a:solidFill>
                  <a:schemeClr val="bg1"/>
                </a:solidFill>
              </a:rPr>
              <a:t> </a:t>
            </a:r>
            <a:r>
              <a:rPr lang="en-US" sz="2400" dirty="0" err="1">
                <a:solidFill>
                  <a:schemeClr val="bg1"/>
                </a:solidFill>
              </a:rPr>
              <a:t>palliatieve</a:t>
            </a:r>
            <a:r>
              <a:rPr lang="en-US" sz="2400" dirty="0">
                <a:solidFill>
                  <a:schemeClr val="bg1"/>
                </a:solidFill>
              </a:rPr>
              <a:t> </a:t>
            </a:r>
            <a:r>
              <a:rPr lang="en-US" sz="2400" dirty="0" err="1">
                <a:solidFill>
                  <a:schemeClr val="bg1"/>
                </a:solidFill>
              </a:rPr>
              <a:t>zorg</a:t>
            </a:r>
            <a:r>
              <a:rPr lang="en-US" sz="2400" dirty="0">
                <a:solidFill>
                  <a:schemeClr val="bg1"/>
                </a:solidFill>
              </a:rPr>
              <a:t>, </a:t>
            </a:r>
            <a:r>
              <a:rPr lang="en-US" sz="2400" dirty="0" err="1">
                <a:solidFill>
                  <a:schemeClr val="bg1"/>
                </a:solidFill>
              </a:rPr>
              <a:t>deel</a:t>
            </a:r>
            <a:r>
              <a:rPr lang="en-US" sz="2400" dirty="0">
                <a:solidFill>
                  <a:schemeClr val="bg1"/>
                </a:solidFill>
              </a:rPr>
              <a:t> 4</a:t>
            </a:r>
          </a:p>
        </p:txBody>
      </p:sp>
    </p:spTree>
    <p:extLst>
      <p:ext uri="{BB962C8B-B14F-4D97-AF65-F5344CB8AC3E}">
        <p14:creationId xmlns:p14="http://schemas.microsoft.com/office/powerpoint/2010/main" val="2507896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79287B-EE34-854D-6B51-68EE4D92B066}"/>
              </a:ext>
            </a:extLst>
          </p:cNvPr>
          <p:cNvSpPr>
            <a:spLocks noGrp="1"/>
          </p:cNvSpPr>
          <p:nvPr>
            <p:ph type="title"/>
          </p:nvPr>
        </p:nvSpPr>
        <p:spPr>
          <a:xfrm>
            <a:off x="673100" y="417195"/>
            <a:ext cx="10766044" cy="1325563"/>
          </a:xfrm>
        </p:spPr>
        <p:txBody>
          <a:bodyPr/>
          <a:lstStyle/>
          <a:p>
            <a:r>
              <a:rPr lang="nl-NL" dirty="0"/>
              <a:t>Lesdoelen</a:t>
            </a:r>
          </a:p>
        </p:txBody>
      </p:sp>
      <p:sp>
        <p:nvSpPr>
          <p:cNvPr id="3" name="Tijdelijke aanduiding voor inhoud 2">
            <a:extLst>
              <a:ext uri="{FF2B5EF4-FFF2-40B4-BE49-F238E27FC236}">
                <a16:creationId xmlns:a16="http://schemas.microsoft.com/office/drawing/2014/main" id="{8D3724B9-B3B6-8052-BE26-724F1D8774FC}"/>
              </a:ext>
            </a:extLst>
          </p:cNvPr>
          <p:cNvSpPr>
            <a:spLocks noGrp="1"/>
          </p:cNvSpPr>
          <p:nvPr>
            <p:ph sz="half" idx="2"/>
          </p:nvPr>
        </p:nvSpPr>
        <p:spPr>
          <a:xfrm>
            <a:off x="673099" y="1348620"/>
            <a:ext cx="7004707" cy="4847227"/>
          </a:xfrm>
        </p:spPr>
        <p:txBody>
          <a:bodyPr/>
          <a:lstStyle/>
          <a:p>
            <a:pPr marL="0" indent="0">
              <a:buNone/>
            </a:pPr>
            <a:endParaRPr lang="nl-NL" dirty="0">
              <a:latin typeface="+mj-lt"/>
            </a:endParaRPr>
          </a:p>
          <a:p>
            <a:pPr marL="0" indent="0">
              <a:buNone/>
            </a:pPr>
            <a:r>
              <a:rPr lang="nl-NL" dirty="0">
                <a:latin typeface="+mj-lt"/>
              </a:rPr>
              <a:t>Na deze les kun je:</a:t>
            </a:r>
          </a:p>
          <a:p>
            <a:pPr>
              <a:buFontTx/>
              <a:buChar char="-"/>
            </a:pPr>
            <a:r>
              <a:rPr lang="nl-NL" b="0" i="0" dirty="0">
                <a:solidFill>
                  <a:srgbClr val="000000"/>
                </a:solidFill>
                <a:effectLst/>
                <a:latin typeface="+mj-lt"/>
              </a:rPr>
              <a:t>kenmerken van de terminale fase beschrijven;</a:t>
            </a:r>
          </a:p>
          <a:p>
            <a:pPr>
              <a:buFontTx/>
              <a:buChar char="-"/>
            </a:pPr>
            <a:r>
              <a:rPr lang="nl-NL" b="0" i="0" dirty="0">
                <a:solidFill>
                  <a:srgbClr val="000000"/>
                </a:solidFill>
                <a:effectLst/>
                <a:latin typeface="+mj-lt"/>
              </a:rPr>
              <a:t>doel en de inhoud van het </a:t>
            </a:r>
            <a:r>
              <a:rPr lang="nl-NL" b="0" i="0" dirty="0" err="1">
                <a:solidFill>
                  <a:srgbClr val="000000"/>
                </a:solidFill>
                <a:effectLst/>
                <a:latin typeface="+mj-lt"/>
              </a:rPr>
              <a:t>zorgpad</a:t>
            </a:r>
            <a:r>
              <a:rPr lang="nl-NL" b="0" i="0" dirty="0">
                <a:solidFill>
                  <a:srgbClr val="000000"/>
                </a:solidFill>
                <a:effectLst/>
                <a:latin typeface="+mj-lt"/>
              </a:rPr>
              <a:t> stervensfase beschrijven; </a:t>
            </a:r>
          </a:p>
          <a:p>
            <a:pPr>
              <a:buFontTx/>
              <a:buChar char="-"/>
            </a:pPr>
            <a:r>
              <a:rPr lang="nl-NL" b="0" i="0" dirty="0">
                <a:solidFill>
                  <a:srgbClr val="000000"/>
                </a:solidFill>
                <a:effectLst/>
                <a:latin typeface="+mj-lt"/>
              </a:rPr>
              <a:t>een instrument gebruiken om ethische het verschil tussen palliatieve sedatie en euthanasie beschrijven;</a:t>
            </a:r>
          </a:p>
          <a:p>
            <a:pPr>
              <a:buFontTx/>
              <a:buChar char="-"/>
            </a:pPr>
            <a:r>
              <a:rPr lang="nl-NL" b="0" i="0" dirty="0">
                <a:solidFill>
                  <a:srgbClr val="000000"/>
                </a:solidFill>
                <a:effectLst/>
                <a:latin typeface="+mj-lt"/>
              </a:rPr>
              <a:t>relevante wet- en regelgeving bij palliatieve sedatie en euthanasie beschrijven</a:t>
            </a:r>
            <a:r>
              <a:rPr lang="nl-NL" dirty="0">
                <a:solidFill>
                  <a:srgbClr val="000000"/>
                </a:solidFill>
                <a:latin typeface="+mj-lt"/>
              </a:rPr>
              <a:t>.</a:t>
            </a:r>
            <a:endParaRPr lang="nl-NL" b="0" i="0" dirty="0">
              <a:solidFill>
                <a:srgbClr val="000000"/>
              </a:solidFill>
              <a:effectLst/>
              <a:latin typeface="+mj-lt"/>
            </a:endParaRPr>
          </a:p>
          <a:p>
            <a:pPr marL="0" indent="0">
              <a:buNone/>
            </a:pPr>
            <a:endParaRPr lang="nl-NL" dirty="0"/>
          </a:p>
        </p:txBody>
      </p:sp>
      <p:pic>
        <p:nvPicPr>
          <p:cNvPr id="4" name="Afbeelding 3" descr="Afbeelding met schermopname, tekst, tekenfilm, illustratie&#10;&#10;Door AI gegenereerde inhoud is mogelijk onjuist.">
            <a:extLst>
              <a:ext uri="{FF2B5EF4-FFF2-40B4-BE49-F238E27FC236}">
                <a16:creationId xmlns:a16="http://schemas.microsoft.com/office/drawing/2014/main" id="{F880D37E-9CD0-DE21-E1A4-98F853DAE821}"/>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795235" y="2924502"/>
            <a:ext cx="4522889" cy="4477059"/>
          </a:xfrm>
          <a:prstGeom prst="rect">
            <a:avLst/>
          </a:prstGeom>
        </p:spPr>
      </p:pic>
      <p:sp>
        <p:nvSpPr>
          <p:cNvPr id="5" name="Tekstvak 4">
            <a:extLst>
              <a:ext uri="{FF2B5EF4-FFF2-40B4-BE49-F238E27FC236}">
                <a16:creationId xmlns:a16="http://schemas.microsoft.com/office/drawing/2014/main" id="{79B189BF-5F9F-E5B8-26E0-588C17C03C02}"/>
              </a:ext>
            </a:extLst>
          </p:cNvPr>
          <p:cNvSpPr txBox="1"/>
          <p:nvPr/>
        </p:nvSpPr>
        <p:spPr>
          <a:xfrm>
            <a:off x="9173242" y="6627168"/>
            <a:ext cx="6289764" cy="230832"/>
          </a:xfrm>
          <a:prstGeom prst="rect">
            <a:avLst/>
          </a:prstGeom>
          <a:noFill/>
        </p:spPr>
        <p:txBody>
          <a:bodyPr wrap="square">
            <a:spAutoFit/>
          </a:bodyPr>
          <a:lstStyle/>
          <a:p>
            <a:r>
              <a:rPr lang="nl-NL" sz="900" b="0" dirty="0"/>
              <a:t>Bron: UNO Amsterdam</a:t>
            </a:r>
            <a:endParaRPr lang="nl-NL" sz="900" dirty="0"/>
          </a:p>
        </p:txBody>
      </p:sp>
    </p:spTree>
    <p:extLst>
      <p:ext uri="{BB962C8B-B14F-4D97-AF65-F5344CB8AC3E}">
        <p14:creationId xmlns:p14="http://schemas.microsoft.com/office/powerpoint/2010/main" val="1390226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30C401C2-36DE-4E3F-9C1E-89996A504BC8}"/>
              </a:ext>
            </a:extLst>
          </p:cNvPr>
          <p:cNvPicPr>
            <a:picLocks noChangeAspect="1"/>
          </p:cNvPicPr>
          <p:nvPr/>
        </p:nvPicPr>
        <p:blipFill rotWithShape="1">
          <a:blip r:embed="rId3"/>
          <a:srcRect t="8471" b="20427"/>
          <a:stretch/>
        </p:blipFill>
        <p:spPr>
          <a:xfrm>
            <a:off x="2242574" y="1131994"/>
            <a:ext cx="7708728" cy="4590386"/>
          </a:xfrm>
          <a:prstGeom prst="rect">
            <a:avLst/>
          </a:prstGeom>
        </p:spPr>
      </p:pic>
      <p:sp>
        <p:nvSpPr>
          <p:cNvPr id="2" name="Tekstvak 1">
            <a:extLst>
              <a:ext uri="{FF2B5EF4-FFF2-40B4-BE49-F238E27FC236}">
                <a16:creationId xmlns:a16="http://schemas.microsoft.com/office/drawing/2014/main" id="{05E2B5C2-49E3-5032-3FB4-67A30312DDEE}"/>
              </a:ext>
            </a:extLst>
          </p:cNvPr>
          <p:cNvSpPr txBox="1"/>
          <p:nvPr/>
        </p:nvSpPr>
        <p:spPr>
          <a:xfrm>
            <a:off x="8908547" y="5491548"/>
            <a:ext cx="6289764" cy="230832"/>
          </a:xfrm>
          <a:prstGeom prst="rect">
            <a:avLst/>
          </a:prstGeom>
          <a:noFill/>
        </p:spPr>
        <p:txBody>
          <a:bodyPr wrap="square">
            <a:spAutoFit/>
          </a:bodyPr>
          <a:lstStyle/>
          <a:p>
            <a:r>
              <a:rPr lang="nl-NL" sz="900" b="0" dirty="0"/>
              <a:t>Bron:</a:t>
            </a:r>
            <a:r>
              <a:rPr lang="nl-NL" sz="800" b="0" dirty="0"/>
              <a:t> </a:t>
            </a:r>
            <a:r>
              <a:rPr lang="nl-NL" sz="800" b="0" dirty="0">
                <a:hlinkClick r:id="rId4"/>
              </a:rPr>
              <a:t>SANA Natura</a:t>
            </a:r>
            <a:endParaRPr lang="nl-NL" sz="800" dirty="0"/>
          </a:p>
        </p:txBody>
      </p:sp>
    </p:spTree>
    <p:extLst>
      <p:ext uri="{BB962C8B-B14F-4D97-AF65-F5344CB8AC3E}">
        <p14:creationId xmlns:p14="http://schemas.microsoft.com/office/powerpoint/2010/main" val="2949243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54DA94-4E14-2BCF-C030-7BC92166C463}"/>
              </a:ext>
            </a:extLst>
          </p:cNvPr>
          <p:cNvSpPr>
            <a:spLocks noGrp="1"/>
          </p:cNvSpPr>
          <p:nvPr>
            <p:ph type="title"/>
          </p:nvPr>
        </p:nvSpPr>
        <p:spPr>
          <a:xfrm>
            <a:off x="6096000" y="868080"/>
            <a:ext cx="5900384" cy="1325563"/>
          </a:xfrm>
        </p:spPr>
        <p:txBody>
          <a:bodyPr/>
          <a:lstStyle/>
          <a:p>
            <a:r>
              <a:rPr lang="nl-NL" dirty="0"/>
              <a:t>Nabespreken voorbereidingsopdracht</a:t>
            </a:r>
          </a:p>
        </p:txBody>
      </p:sp>
      <p:sp>
        <p:nvSpPr>
          <p:cNvPr id="3" name="Tijdelijke aanduiding voor inhoud 2">
            <a:extLst>
              <a:ext uri="{FF2B5EF4-FFF2-40B4-BE49-F238E27FC236}">
                <a16:creationId xmlns:a16="http://schemas.microsoft.com/office/drawing/2014/main" id="{3D91AA3E-344F-E1EA-2B42-92A8918E5CB9}"/>
              </a:ext>
            </a:extLst>
          </p:cNvPr>
          <p:cNvSpPr>
            <a:spLocks noGrp="1"/>
          </p:cNvSpPr>
          <p:nvPr>
            <p:ph sz="half" idx="2"/>
          </p:nvPr>
        </p:nvSpPr>
        <p:spPr>
          <a:xfrm>
            <a:off x="6096000" y="2193643"/>
            <a:ext cx="5777552" cy="3751308"/>
          </a:xfrm>
        </p:spPr>
        <p:txBody>
          <a:bodyPr/>
          <a:lstStyle/>
          <a:p>
            <a:pPr marL="0" indent="0">
              <a:buNone/>
            </a:pPr>
            <a:r>
              <a:rPr lang="nl-NL" dirty="0"/>
              <a:t>Wat is:</a:t>
            </a:r>
          </a:p>
          <a:p>
            <a:pPr marL="0" indent="0">
              <a:buNone/>
            </a:pPr>
            <a:endParaRPr lang="nl-NL" dirty="0"/>
          </a:p>
          <a:p>
            <a:pPr marL="0" indent="0">
              <a:buNone/>
            </a:pPr>
            <a:r>
              <a:rPr lang="nl-NL" dirty="0"/>
              <a:t>The </a:t>
            </a:r>
            <a:r>
              <a:rPr lang="nl-NL" dirty="0" err="1"/>
              <a:t>final</a:t>
            </a:r>
            <a:r>
              <a:rPr lang="nl-NL" dirty="0"/>
              <a:t> common </a:t>
            </a:r>
            <a:r>
              <a:rPr lang="nl-NL" dirty="0" err="1"/>
              <a:t>pathway</a:t>
            </a:r>
            <a:r>
              <a:rPr lang="nl-NL" dirty="0"/>
              <a:t>??</a:t>
            </a:r>
          </a:p>
          <a:p>
            <a:pPr marL="0" indent="0">
              <a:buNone/>
            </a:pPr>
            <a:endParaRPr lang="nl-NL" dirty="0"/>
          </a:p>
          <a:p>
            <a:pPr marL="0" indent="0">
              <a:buNone/>
            </a:pPr>
            <a:r>
              <a:rPr lang="nl-NL" dirty="0"/>
              <a:t>Zie ook: </a:t>
            </a:r>
          </a:p>
          <a:p>
            <a:pPr marL="0" indent="0">
              <a:buNone/>
            </a:pPr>
            <a:r>
              <a:rPr lang="nl-NL" dirty="0" err="1"/>
              <a:t>Pharos</a:t>
            </a:r>
            <a:r>
              <a:rPr lang="nl-NL" dirty="0"/>
              <a:t>. Wat gebeurt er als iemand doodgaat?</a:t>
            </a:r>
          </a:p>
          <a:p>
            <a:pPr marL="0" indent="0">
              <a:buNone/>
            </a:pPr>
            <a:r>
              <a:rPr lang="nl-NL" i="1" dirty="0">
                <a:hlinkClick r:id="rId3"/>
              </a:rPr>
              <a:t>https://www.pharos.nl/wp-content/uploads/2021/12/Praatkaarten-Wat-gebeurt-er-als-iemand-doodgaat.pdf</a:t>
            </a:r>
            <a:endParaRPr lang="nl-NL" i="1" dirty="0"/>
          </a:p>
          <a:p>
            <a:pPr marL="0" indent="0">
              <a:buNone/>
            </a:pPr>
            <a:endParaRPr lang="nl-NL" dirty="0"/>
          </a:p>
        </p:txBody>
      </p:sp>
      <p:pic>
        <p:nvPicPr>
          <p:cNvPr id="6" name="Afbeelding 5" descr="Afbeelding met buitenshuis, Bladverliezend, natuur, bos&#10;&#10;Door AI gegenereerde inhoud is mogelijk onjuist.">
            <a:extLst>
              <a:ext uri="{FF2B5EF4-FFF2-40B4-BE49-F238E27FC236}">
                <a16:creationId xmlns:a16="http://schemas.microsoft.com/office/drawing/2014/main" id="{E74507FB-C32B-7671-65B0-756E39625FDF}"/>
              </a:ext>
            </a:extLst>
          </p:cNvPr>
          <p:cNvPicPr>
            <a:picLocks noChangeAspect="1"/>
          </p:cNvPicPr>
          <p:nvPr/>
        </p:nvPicPr>
        <p:blipFill>
          <a:blip r:embed="rId4" cstate="email">
            <a:extLst>
              <a:ext uri="{28A0092B-C50C-407E-A947-70E740481C1C}">
                <a14:useLocalDpi xmlns:a14="http://schemas.microsoft.com/office/drawing/2010/main" val="0"/>
              </a:ext>
            </a:extLst>
          </a:blip>
          <a:srcRect t="-2681"/>
          <a:stretch/>
        </p:blipFill>
        <p:spPr>
          <a:xfrm>
            <a:off x="0" y="-198294"/>
            <a:ext cx="5563351" cy="7056294"/>
          </a:xfrm>
          <a:prstGeom prst="rect">
            <a:avLst/>
          </a:prstGeom>
        </p:spPr>
      </p:pic>
      <p:sp>
        <p:nvSpPr>
          <p:cNvPr id="8" name="Tekstvak 7">
            <a:extLst>
              <a:ext uri="{FF2B5EF4-FFF2-40B4-BE49-F238E27FC236}">
                <a16:creationId xmlns:a16="http://schemas.microsoft.com/office/drawing/2014/main" id="{501D8FC2-9435-683E-9BAC-BE5FE4072F8C}"/>
              </a:ext>
            </a:extLst>
          </p:cNvPr>
          <p:cNvSpPr txBox="1"/>
          <p:nvPr/>
        </p:nvSpPr>
        <p:spPr>
          <a:xfrm>
            <a:off x="0" y="6596390"/>
            <a:ext cx="2270234" cy="261610"/>
          </a:xfrm>
          <a:prstGeom prst="rect">
            <a:avLst/>
          </a:prstGeom>
          <a:noFill/>
        </p:spPr>
        <p:txBody>
          <a:bodyPr wrap="square" rtlCol="0">
            <a:spAutoFit/>
          </a:bodyPr>
          <a:lstStyle/>
          <a:p>
            <a:r>
              <a:rPr lang="nl-NL" sz="1000" dirty="0">
                <a:solidFill>
                  <a:schemeClr val="bg1"/>
                </a:solidFill>
              </a:rPr>
              <a:t>Bron</a:t>
            </a:r>
            <a:r>
              <a:rPr lang="nl-NL" sz="1100" dirty="0">
                <a:solidFill>
                  <a:schemeClr val="bg1"/>
                </a:solidFill>
              </a:rPr>
              <a:t>: </a:t>
            </a:r>
            <a:r>
              <a:rPr lang="nl-NL" sz="1000" dirty="0" err="1">
                <a:solidFill>
                  <a:schemeClr val="bg1"/>
                </a:solidFill>
              </a:rPr>
              <a:t>Freepik</a:t>
            </a:r>
            <a:endParaRPr lang="nl-NL" sz="1100" dirty="0">
              <a:solidFill>
                <a:schemeClr val="bg1"/>
              </a:solidFill>
            </a:endParaRPr>
          </a:p>
        </p:txBody>
      </p:sp>
    </p:spTree>
    <p:extLst>
      <p:ext uri="{BB962C8B-B14F-4D97-AF65-F5344CB8AC3E}">
        <p14:creationId xmlns:p14="http://schemas.microsoft.com/office/powerpoint/2010/main" val="970519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475FE4-1A5B-CAF3-ADAA-3A1732DD6495}"/>
              </a:ext>
            </a:extLst>
          </p:cNvPr>
          <p:cNvSpPr>
            <a:spLocks noGrp="1"/>
          </p:cNvSpPr>
          <p:nvPr>
            <p:ph type="title"/>
          </p:nvPr>
        </p:nvSpPr>
        <p:spPr>
          <a:xfrm>
            <a:off x="5199797" y="1100092"/>
            <a:ext cx="6297259" cy="1325563"/>
          </a:xfrm>
        </p:spPr>
        <p:txBody>
          <a:bodyPr/>
          <a:lstStyle/>
          <a:p>
            <a:r>
              <a:rPr lang="nl-NL" sz="4000" dirty="0"/>
              <a:t>Lichamelijke kenmerken in de terminale fase</a:t>
            </a:r>
            <a:endParaRPr lang="nl-NL" dirty="0"/>
          </a:p>
        </p:txBody>
      </p:sp>
      <p:graphicFrame>
        <p:nvGraphicFramePr>
          <p:cNvPr id="8" name="Tijdelijke aanduiding voor inhoud 2">
            <a:extLst>
              <a:ext uri="{FF2B5EF4-FFF2-40B4-BE49-F238E27FC236}">
                <a16:creationId xmlns:a16="http://schemas.microsoft.com/office/drawing/2014/main" id="{B86B4EDA-6EC1-5A41-FBD6-D86C38DAAE67}"/>
              </a:ext>
            </a:extLst>
          </p:cNvPr>
          <p:cNvGraphicFramePr>
            <a:graphicFrameLocks noGrp="1"/>
          </p:cNvGraphicFramePr>
          <p:nvPr>
            <p:ph sz="half" idx="2"/>
          </p:nvPr>
        </p:nvGraphicFramePr>
        <p:xfrm>
          <a:off x="5199063" y="2425700"/>
          <a:ext cx="6240462" cy="37512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Afbeelding 4">
            <a:extLst>
              <a:ext uri="{FF2B5EF4-FFF2-40B4-BE49-F238E27FC236}">
                <a16:creationId xmlns:a16="http://schemas.microsoft.com/office/drawing/2014/main" id="{CD9EB50D-105D-0FD3-6B6E-A359240D5A6A}"/>
              </a:ext>
            </a:extLst>
          </p:cNvPr>
          <p:cNvPicPr>
            <a:picLocks noChangeAspect="1"/>
          </p:cNvPicPr>
          <p:nvPr/>
        </p:nvPicPr>
        <p:blipFill>
          <a:blip r:embed="rId8"/>
          <a:stretch>
            <a:fillRect/>
          </a:stretch>
        </p:blipFill>
        <p:spPr>
          <a:xfrm>
            <a:off x="697421" y="669854"/>
            <a:ext cx="3641187" cy="5039706"/>
          </a:xfrm>
          <a:prstGeom prst="rect">
            <a:avLst/>
          </a:prstGeom>
        </p:spPr>
      </p:pic>
      <p:sp>
        <p:nvSpPr>
          <p:cNvPr id="7" name="Tekstvak 6">
            <a:extLst>
              <a:ext uri="{FF2B5EF4-FFF2-40B4-BE49-F238E27FC236}">
                <a16:creationId xmlns:a16="http://schemas.microsoft.com/office/drawing/2014/main" id="{8E4882BB-7310-28A7-8E87-9F03D46B07A6}"/>
              </a:ext>
            </a:extLst>
          </p:cNvPr>
          <p:cNvSpPr txBox="1"/>
          <p:nvPr/>
        </p:nvSpPr>
        <p:spPr>
          <a:xfrm>
            <a:off x="752475" y="5627103"/>
            <a:ext cx="6093724" cy="261610"/>
          </a:xfrm>
          <a:prstGeom prst="rect">
            <a:avLst/>
          </a:prstGeom>
          <a:noFill/>
        </p:spPr>
        <p:txBody>
          <a:bodyPr wrap="square">
            <a:spAutoFit/>
          </a:bodyPr>
          <a:lstStyle/>
          <a:p>
            <a:r>
              <a:rPr lang="nl-NL" sz="1050" dirty="0"/>
              <a:t>Bron: TVV</a:t>
            </a:r>
          </a:p>
        </p:txBody>
      </p:sp>
    </p:spTree>
    <p:extLst>
      <p:ext uri="{BB962C8B-B14F-4D97-AF65-F5344CB8AC3E}">
        <p14:creationId xmlns:p14="http://schemas.microsoft.com/office/powerpoint/2010/main" val="2009972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192B65-AD0B-6CDF-5E59-941249E96479}"/>
              </a:ext>
            </a:extLst>
          </p:cNvPr>
          <p:cNvSpPr>
            <a:spLocks noGrp="1"/>
          </p:cNvSpPr>
          <p:nvPr>
            <p:ph type="title"/>
          </p:nvPr>
        </p:nvSpPr>
        <p:spPr/>
        <p:txBody>
          <a:bodyPr/>
          <a:lstStyle/>
          <a:p>
            <a:r>
              <a:rPr lang="nl-NL" dirty="0" err="1"/>
              <a:t>Zorgpad</a:t>
            </a:r>
            <a:r>
              <a:rPr lang="nl-NL" dirty="0"/>
              <a:t> stervensfase </a:t>
            </a:r>
          </a:p>
        </p:txBody>
      </p:sp>
      <p:pic>
        <p:nvPicPr>
          <p:cNvPr id="5" name="Onlinemedia 4" title="Zorgpad Stervensfase. Kwaliteit van zorg in de laatste levensfase.">
            <a:hlinkClick r:id="" action="ppaction://media"/>
            <a:extLst>
              <a:ext uri="{FF2B5EF4-FFF2-40B4-BE49-F238E27FC236}">
                <a16:creationId xmlns:a16="http://schemas.microsoft.com/office/drawing/2014/main" id="{641C88A6-6046-003E-CE67-ADDDEC9FD369}"/>
              </a:ext>
            </a:extLst>
          </p:cNvPr>
          <p:cNvPicPr>
            <a:picLocks noGrp="1" noRot="1" noChangeAspect="1"/>
          </p:cNvPicPr>
          <p:nvPr>
            <p:ph sz="half" idx="2"/>
            <a:videoFile r:link="rId1"/>
          </p:nvPr>
        </p:nvPicPr>
        <p:blipFill>
          <a:blip r:embed="rId4"/>
          <a:stretch>
            <a:fillRect/>
          </a:stretch>
        </p:blipFill>
        <p:spPr>
          <a:xfrm>
            <a:off x="2747963" y="2425700"/>
            <a:ext cx="6638925" cy="3751263"/>
          </a:xfrm>
          <a:prstGeom prst="rect">
            <a:avLst/>
          </a:prstGeom>
        </p:spPr>
      </p:pic>
      <p:sp>
        <p:nvSpPr>
          <p:cNvPr id="3" name="Tekstvak 2">
            <a:extLst>
              <a:ext uri="{FF2B5EF4-FFF2-40B4-BE49-F238E27FC236}">
                <a16:creationId xmlns:a16="http://schemas.microsoft.com/office/drawing/2014/main" id="{5BF8FB54-E507-275B-D312-91A6B33D7573}"/>
              </a:ext>
            </a:extLst>
          </p:cNvPr>
          <p:cNvSpPr txBox="1"/>
          <p:nvPr/>
        </p:nvSpPr>
        <p:spPr>
          <a:xfrm>
            <a:off x="2662238" y="6253163"/>
            <a:ext cx="6289764" cy="246221"/>
          </a:xfrm>
          <a:prstGeom prst="rect">
            <a:avLst/>
          </a:prstGeom>
          <a:noFill/>
        </p:spPr>
        <p:txBody>
          <a:bodyPr wrap="square">
            <a:spAutoFit/>
          </a:bodyPr>
          <a:lstStyle/>
          <a:p>
            <a:r>
              <a:rPr lang="nl-NL" sz="1000" b="0" dirty="0"/>
              <a:t>Bron: </a:t>
            </a:r>
            <a:r>
              <a:rPr lang="nl-NL" sz="1000" b="0" dirty="0">
                <a:hlinkClick r:id="rId5"/>
              </a:rPr>
              <a:t>Palliaweb</a:t>
            </a:r>
            <a:r>
              <a:rPr lang="nl-NL" sz="1000" b="0" dirty="0"/>
              <a:t>.nl</a:t>
            </a:r>
            <a:endParaRPr lang="nl-NL" sz="1000" dirty="0"/>
          </a:p>
        </p:txBody>
      </p:sp>
    </p:spTree>
    <p:extLst>
      <p:ext uri="{BB962C8B-B14F-4D97-AF65-F5344CB8AC3E}">
        <p14:creationId xmlns:p14="http://schemas.microsoft.com/office/powerpoint/2010/main" val="4233936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B4FD81-F0E3-440F-B7B4-37434869A1E6}"/>
              </a:ext>
            </a:extLst>
          </p:cNvPr>
          <p:cNvSpPr>
            <a:spLocks noGrp="1"/>
          </p:cNvSpPr>
          <p:nvPr>
            <p:ph type="title"/>
          </p:nvPr>
        </p:nvSpPr>
        <p:spPr>
          <a:xfrm>
            <a:off x="673100" y="681037"/>
            <a:ext cx="10766044" cy="1325563"/>
          </a:xfrm>
        </p:spPr>
        <p:txBody>
          <a:bodyPr/>
          <a:lstStyle/>
          <a:p>
            <a:r>
              <a:rPr lang="nl-NL" dirty="0"/>
              <a:t>De definitie van palliatieve zorg</a:t>
            </a:r>
          </a:p>
        </p:txBody>
      </p:sp>
      <p:sp>
        <p:nvSpPr>
          <p:cNvPr id="3" name="Tijdelijke aanduiding voor inhoud 2">
            <a:extLst>
              <a:ext uri="{FF2B5EF4-FFF2-40B4-BE49-F238E27FC236}">
                <a16:creationId xmlns:a16="http://schemas.microsoft.com/office/drawing/2014/main" id="{12D160F0-CDA7-42C4-9086-FFFCE783D952}"/>
              </a:ext>
            </a:extLst>
          </p:cNvPr>
          <p:cNvSpPr>
            <a:spLocks noGrp="1"/>
          </p:cNvSpPr>
          <p:nvPr>
            <p:ph sz="half" idx="2"/>
          </p:nvPr>
        </p:nvSpPr>
        <p:spPr>
          <a:xfrm>
            <a:off x="673100" y="1757883"/>
            <a:ext cx="10744200" cy="3751308"/>
          </a:xfrm>
        </p:spPr>
        <p:txBody>
          <a:bodyPr/>
          <a:lstStyle/>
          <a:p>
            <a:pPr marL="0" indent="0">
              <a:buNone/>
            </a:pPr>
            <a:r>
              <a:rPr lang="nl-NL" sz="2100" b="0" i="0" dirty="0">
                <a:effectLst/>
              </a:rPr>
              <a:t>De Wereldgezondheidsorganisatie (WHO) heeft in 2002 een definitie van palliatieve zorg opgesteld:</a:t>
            </a:r>
          </a:p>
          <a:p>
            <a:pPr marL="0" indent="0">
              <a:buNone/>
            </a:pPr>
            <a:br>
              <a:rPr lang="nl-NL" sz="2100" dirty="0"/>
            </a:br>
            <a:r>
              <a:rPr lang="nl-NL" sz="2100" b="0" i="0" dirty="0">
                <a:effectLst/>
              </a:rPr>
              <a:t>"</a:t>
            </a:r>
            <a:r>
              <a:rPr lang="nl-NL" sz="2100" b="1" i="0" dirty="0">
                <a:effectLst/>
              </a:rPr>
              <a:t>Palliatieve zorg is een benadering die de kwaliteit van het leven verbetert van patiënten en hun naasten die te maken hebben met een levensbedreigende aandoening, door het voorkomen en verlichten van lijden, door middel van vroegtijdige signalering en zorgvuldige beoordeling en behandeling van pijn en andere problemen van lichamelijke, psychosociale en spirituele aard.”</a:t>
            </a:r>
          </a:p>
          <a:p>
            <a:pPr marL="0" indent="0">
              <a:buNone/>
            </a:pPr>
            <a:endParaRPr lang="nl-NL" sz="2100" b="1" i="0" dirty="0">
              <a:effectLst/>
            </a:endParaRPr>
          </a:p>
          <a:p>
            <a:pPr marL="0" indent="0">
              <a:buNone/>
            </a:pPr>
            <a:r>
              <a:rPr lang="nl-NL" sz="2100" dirty="0"/>
              <a:t>Palliatieve zorg komt van het woord Palliatie (verlichting), wat komt van het Latijnse woord pallium (mantel)</a:t>
            </a:r>
          </a:p>
        </p:txBody>
      </p:sp>
    </p:spTree>
    <p:extLst>
      <p:ext uri="{BB962C8B-B14F-4D97-AF65-F5344CB8AC3E}">
        <p14:creationId xmlns:p14="http://schemas.microsoft.com/office/powerpoint/2010/main" val="1716243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A631FE-B442-7B15-2D01-BFBBE802823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CA61EA7-9688-4D73-C77A-FC50E65B4211}"/>
              </a:ext>
            </a:extLst>
          </p:cNvPr>
          <p:cNvSpPr>
            <a:spLocks noGrp="1"/>
          </p:cNvSpPr>
          <p:nvPr>
            <p:ph type="title"/>
          </p:nvPr>
        </p:nvSpPr>
        <p:spPr/>
        <p:txBody>
          <a:bodyPr/>
          <a:lstStyle/>
          <a:p>
            <a:r>
              <a:rPr lang="nl-NL" dirty="0"/>
              <a:t>Zoek op!</a:t>
            </a:r>
          </a:p>
        </p:txBody>
      </p:sp>
      <p:sp>
        <p:nvSpPr>
          <p:cNvPr id="3" name="Tijdelijke aanduiding voor inhoud 2">
            <a:extLst>
              <a:ext uri="{FF2B5EF4-FFF2-40B4-BE49-F238E27FC236}">
                <a16:creationId xmlns:a16="http://schemas.microsoft.com/office/drawing/2014/main" id="{C4A5C725-E617-4C0D-9DB4-76262D38B6EB}"/>
              </a:ext>
            </a:extLst>
          </p:cNvPr>
          <p:cNvSpPr>
            <a:spLocks noGrp="1"/>
          </p:cNvSpPr>
          <p:nvPr>
            <p:ph sz="half" idx="2"/>
          </p:nvPr>
        </p:nvSpPr>
        <p:spPr/>
        <p:txBody>
          <a:bodyPr/>
          <a:lstStyle/>
          <a:p>
            <a:r>
              <a:rPr lang="nl-NL" dirty="0"/>
              <a:t>Ga naar: </a:t>
            </a:r>
            <a:r>
              <a:rPr lang="nl-NL" dirty="0">
                <a:hlinkClick r:id="rId3"/>
              </a:rPr>
              <a:t>https://palliaweb.nl/zorgpraktijk/zorgpad-stervensfase</a:t>
            </a:r>
            <a:r>
              <a:rPr lang="nl-NL" dirty="0"/>
              <a:t> </a:t>
            </a:r>
          </a:p>
          <a:p>
            <a:r>
              <a:rPr lang="nl-NL" dirty="0"/>
              <a:t>Kijk bij ‘Belangrijke documenten’ en klik de versie aan van jouw zorgsetting (verpleeghuis, thuiszorg of ziekenhuis)</a:t>
            </a:r>
          </a:p>
          <a:p>
            <a:pPr lvl="1"/>
            <a:r>
              <a:rPr lang="nl-NL" dirty="0"/>
              <a:t>Wanneer wordt het </a:t>
            </a:r>
            <a:r>
              <a:rPr lang="nl-NL" dirty="0" err="1"/>
              <a:t>zorgpad</a:t>
            </a:r>
            <a:r>
              <a:rPr lang="nl-NL" dirty="0"/>
              <a:t> stervensfase gebruikt?</a:t>
            </a:r>
          </a:p>
          <a:p>
            <a:pPr lvl="1"/>
            <a:r>
              <a:rPr lang="nl-NL" dirty="0"/>
              <a:t>Uit welke stappen bestaat het </a:t>
            </a:r>
            <a:r>
              <a:rPr lang="nl-NL" dirty="0" err="1"/>
              <a:t>zorgpad</a:t>
            </a:r>
            <a:r>
              <a:rPr lang="nl-NL" dirty="0"/>
              <a:t> stervensfase? </a:t>
            </a:r>
          </a:p>
          <a:p>
            <a:pPr lvl="1"/>
            <a:r>
              <a:rPr lang="nl-NL" dirty="0"/>
              <a:t>Door wie kan het </a:t>
            </a:r>
            <a:r>
              <a:rPr lang="nl-NL" dirty="0" err="1"/>
              <a:t>zorgpad</a:t>
            </a:r>
            <a:r>
              <a:rPr lang="nl-NL" dirty="0"/>
              <a:t> worden ingezet?</a:t>
            </a:r>
          </a:p>
          <a:p>
            <a:pPr lvl="1"/>
            <a:r>
              <a:rPr lang="nl-NL" dirty="0"/>
              <a:t>Bespreek na in tweetallen.</a:t>
            </a:r>
          </a:p>
          <a:p>
            <a:pPr lvl="1"/>
            <a:endParaRPr lang="nl-NL" dirty="0"/>
          </a:p>
          <a:p>
            <a:pPr marL="0" indent="0">
              <a:buNone/>
            </a:pPr>
            <a:endParaRPr lang="nl-NL" dirty="0"/>
          </a:p>
        </p:txBody>
      </p:sp>
    </p:spTree>
    <p:extLst>
      <p:ext uri="{BB962C8B-B14F-4D97-AF65-F5344CB8AC3E}">
        <p14:creationId xmlns:p14="http://schemas.microsoft.com/office/powerpoint/2010/main" val="2062590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D2C8F2-1C83-DAB6-0526-0A84920EB1FF}"/>
              </a:ext>
            </a:extLst>
          </p:cNvPr>
          <p:cNvSpPr>
            <a:spLocks noGrp="1"/>
          </p:cNvSpPr>
          <p:nvPr>
            <p:ph type="title"/>
          </p:nvPr>
        </p:nvSpPr>
        <p:spPr/>
        <p:txBody>
          <a:bodyPr/>
          <a:lstStyle/>
          <a:p>
            <a:r>
              <a:rPr lang="nl-NL" dirty="0" err="1"/>
              <a:t>Zorgpad</a:t>
            </a:r>
            <a:r>
              <a:rPr lang="nl-NL" dirty="0"/>
              <a:t> stervensfase</a:t>
            </a:r>
          </a:p>
        </p:txBody>
      </p:sp>
      <p:sp>
        <p:nvSpPr>
          <p:cNvPr id="3" name="Tijdelijke aanduiding voor inhoud 2">
            <a:extLst>
              <a:ext uri="{FF2B5EF4-FFF2-40B4-BE49-F238E27FC236}">
                <a16:creationId xmlns:a16="http://schemas.microsoft.com/office/drawing/2014/main" id="{F7E0E99F-0B14-B083-3C41-C9D8050E4A24}"/>
              </a:ext>
            </a:extLst>
          </p:cNvPr>
          <p:cNvSpPr>
            <a:spLocks noGrp="1"/>
          </p:cNvSpPr>
          <p:nvPr>
            <p:ph sz="half" idx="2"/>
          </p:nvPr>
        </p:nvSpPr>
        <p:spPr>
          <a:xfrm>
            <a:off x="774700" y="2425655"/>
            <a:ext cx="10744200" cy="3751308"/>
          </a:xfrm>
        </p:spPr>
        <p:txBody>
          <a:bodyPr/>
          <a:lstStyle/>
          <a:p>
            <a:pPr marL="0" indent="0">
              <a:buNone/>
            </a:pPr>
            <a:r>
              <a:rPr lang="nl-NL" sz="2400" dirty="0"/>
              <a:t>Het </a:t>
            </a:r>
            <a:r>
              <a:rPr lang="nl-NL" sz="2400" dirty="0" err="1"/>
              <a:t>zorgpad</a:t>
            </a:r>
            <a:r>
              <a:rPr lang="nl-NL" sz="2400" dirty="0"/>
              <a:t> stervensfase helpt zorgverleners om goede zorg vóór, tijdens en na de stervensfase te verlenen, door: </a:t>
            </a:r>
          </a:p>
          <a:p>
            <a:pPr lvl="1"/>
            <a:r>
              <a:rPr lang="nl-NL" sz="2400" dirty="0"/>
              <a:t>Het herkennen en bespreken van het naderend sterven met patiënt en familie</a:t>
            </a:r>
          </a:p>
          <a:p>
            <a:pPr lvl="1"/>
            <a:r>
              <a:rPr lang="nl-NL" sz="2400" dirty="0"/>
              <a:t>Rekening houden met de waarden, wensen en behoeften van de patiënt</a:t>
            </a:r>
          </a:p>
          <a:p>
            <a:pPr lvl="1"/>
            <a:r>
              <a:rPr lang="nl-NL" sz="2400" dirty="0"/>
              <a:t>Een goed plan maken voor symptoombestrijding</a:t>
            </a:r>
          </a:p>
          <a:p>
            <a:pPr lvl="1"/>
            <a:r>
              <a:rPr lang="nl-NL" sz="2400" dirty="0"/>
              <a:t>Zorg direct na het overlijden</a:t>
            </a:r>
          </a:p>
          <a:p>
            <a:pPr marL="457200" lvl="1" indent="0">
              <a:buNone/>
            </a:pPr>
            <a:endParaRPr lang="nl-NL" sz="2400" dirty="0"/>
          </a:p>
          <a:p>
            <a:pPr marL="0" indent="0">
              <a:buNone/>
            </a:pPr>
            <a:r>
              <a:rPr lang="nl-NL" sz="2400" dirty="0"/>
              <a:t>Het </a:t>
            </a:r>
            <a:r>
              <a:rPr lang="nl-NL" sz="2400" dirty="0" err="1"/>
              <a:t>zorgpad</a:t>
            </a:r>
            <a:r>
              <a:rPr lang="nl-NL" sz="2400" dirty="0"/>
              <a:t> bestaat uit een zorgdossier, checklist en evaluatie-instrument.</a:t>
            </a:r>
          </a:p>
          <a:p>
            <a:pPr lvl="1"/>
            <a:endParaRPr lang="nl-NL" sz="2400" dirty="0"/>
          </a:p>
          <a:p>
            <a:pPr>
              <a:buFontTx/>
              <a:buChar char="-"/>
            </a:pPr>
            <a:endParaRPr lang="nl-NL" dirty="0"/>
          </a:p>
        </p:txBody>
      </p:sp>
    </p:spTree>
    <p:extLst>
      <p:ext uri="{BB962C8B-B14F-4D97-AF65-F5344CB8AC3E}">
        <p14:creationId xmlns:p14="http://schemas.microsoft.com/office/powerpoint/2010/main" val="3047866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AFB190C7-F4AB-F06D-CC18-A69C902A7C54}"/>
              </a:ext>
            </a:extLst>
          </p:cNvPr>
          <p:cNvPicPr>
            <a:picLocks noChangeAspect="1"/>
          </p:cNvPicPr>
          <p:nvPr/>
        </p:nvPicPr>
        <p:blipFill>
          <a:blip r:embed="rId3"/>
          <a:stretch>
            <a:fillRect/>
          </a:stretch>
        </p:blipFill>
        <p:spPr>
          <a:xfrm>
            <a:off x="2818942" y="513943"/>
            <a:ext cx="6554115" cy="5830114"/>
          </a:xfrm>
          <a:prstGeom prst="rect">
            <a:avLst/>
          </a:prstGeom>
        </p:spPr>
      </p:pic>
      <p:sp>
        <p:nvSpPr>
          <p:cNvPr id="7" name="Tekstvak 6">
            <a:extLst>
              <a:ext uri="{FF2B5EF4-FFF2-40B4-BE49-F238E27FC236}">
                <a16:creationId xmlns:a16="http://schemas.microsoft.com/office/drawing/2014/main" id="{1CD2B17E-5003-BF2E-8DAF-1F58D4925D8D}"/>
              </a:ext>
            </a:extLst>
          </p:cNvPr>
          <p:cNvSpPr txBox="1"/>
          <p:nvPr/>
        </p:nvSpPr>
        <p:spPr>
          <a:xfrm>
            <a:off x="2818942" y="6344057"/>
            <a:ext cx="6289764" cy="246221"/>
          </a:xfrm>
          <a:prstGeom prst="rect">
            <a:avLst/>
          </a:prstGeom>
          <a:noFill/>
        </p:spPr>
        <p:txBody>
          <a:bodyPr wrap="square">
            <a:spAutoFit/>
          </a:bodyPr>
          <a:lstStyle/>
          <a:p>
            <a:r>
              <a:rPr lang="nl-NL" sz="1000" b="0" dirty="0"/>
              <a:t>Bron: </a:t>
            </a:r>
            <a:r>
              <a:rPr lang="nl-NL" sz="1000" b="0" dirty="0">
                <a:hlinkClick r:id="rId4"/>
              </a:rPr>
              <a:t>Palliaweb</a:t>
            </a:r>
            <a:r>
              <a:rPr lang="nl-NL" sz="1000" b="0" dirty="0"/>
              <a:t>.nl</a:t>
            </a:r>
            <a:endParaRPr lang="nl-NL" sz="1000" dirty="0"/>
          </a:p>
        </p:txBody>
      </p:sp>
    </p:spTree>
    <p:extLst>
      <p:ext uri="{BB962C8B-B14F-4D97-AF65-F5344CB8AC3E}">
        <p14:creationId xmlns:p14="http://schemas.microsoft.com/office/powerpoint/2010/main" val="2367178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7FA60831-5EB4-EF05-B8DB-0D471A6FF92F}"/>
              </a:ext>
            </a:extLst>
          </p:cNvPr>
          <p:cNvSpPr>
            <a:spLocks noGrp="1"/>
          </p:cNvSpPr>
          <p:nvPr>
            <p:ph sz="half" idx="1"/>
          </p:nvPr>
        </p:nvSpPr>
        <p:spPr>
          <a:xfrm>
            <a:off x="95534" y="2705101"/>
            <a:ext cx="5911566" cy="3204086"/>
          </a:xfrm>
        </p:spPr>
        <p:txBody>
          <a:bodyPr/>
          <a:lstStyle/>
          <a:p>
            <a:pPr marL="342900" indent="-342900">
              <a:buFont typeface="Arial" panose="020B0604020202020204" pitchFamily="34" charset="0"/>
              <a:buChar char="•"/>
            </a:pPr>
            <a:r>
              <a:rPr lang="nl-NL" dirty="0">
                <a:solidFill>
                  <a:srgbClr val="FFFFFF"/>
                </a:solidFill>
              </a:rPr>
              <a:t>Het markeren van de palliatieve fase</a:t>
            </a:r>
          </a:p>
          <a:p>
            <a:pPr marL="342900" indent="-342900">
              <a:buFont typeface="Arial" panose="020B0604020202020204" pitchFamily="34" charset="0"/>
              <a:buChar char="•"/>
            </a:pPr>
            <a:r>
              <a:rPr lang="nl-NL" dirty="0">
                <a:solidFill>
                  <a:srgbClr val="FFFFFF"/>
                </a:solidFill>
              </a:rPr>
              <a:t>In kaart brengen van de multidimensionale behoeften van de client</a:t>
            </a:r>
          </a:p>
          <a:p>
            <a:pPr marL="342900" indent="-342900">
              <a:buFont typeface="Arial" panose="020B0604020202020204" pitchFamily="34" charset="0"/>
              <a:buChar char="•"/>
            </a:pPr>
            <a:r>
              <a:rPr lang="nl-NL" dirty="0">
                <a:solidFill>
                  <a:srgbClr val="FFFFFF"/>
                </a:solidFill>
              </a:rPr>
              <a:t>Het analyseren van de symptomen</a:t>
            </a:r>
          </a:p>
          <a:p>
            <a:pPr marL="342900" indent="-342900">
              <a:buFont typeface="Arial" panose="020B0604020202020204" pitchFamily="34" charset="0"/>
              <a:buChar char="•"/>
            </a:pPr>
            <a:r>
              <a:rPr lang="nl-NL" dirty="0">
                <a:solidFill>
                  <a:srgbClr val="FFFFFF"/>
                </a:solidFill>
              </a:rPr>
              <a:t>Doelgericht beleid voor zorg op maat</a:t>
            </a:r>
          </a:p>
          <a:p>
            <a:pPr marL="342900" indent="-342900">
              <a:buFont typeface="Arial" panose="020B0604020202020204" pitchFamily="34" charset="0"/>
              <a:buChar char="•"/>
            </a:pPr>
            <a:r>
              <a:rPr lang="nl-NL" dirty="0">
                <a:solidFill>
                  <a:srgbClr val="FFFFFF"/>
                </a:solidFill>
              </a:rPr>
              <a:t>Evalueren en bijstellen van dat beleid</a:t>
            </a:r>
          </a:p>
          <a:p>
            <a:pPr marL="342900" indent="-342900">
              <a:buFont typeface="Arial" panose="020B0604020202020204" pitchFamily="34" charset="0"/>
              <a:buChar char="•"/>
            </a:pPr>
            <a:endParaRPr lang="nl-NL" dirty="0"/>
          </a:p>
        </p:txBody>
      </p:sp>
      <p:sp>
        <p:nvSpPr>
          <p:cNvPr id="4" name="Titel 3">
            <a:extLst>
              <a:ext uri="{FF2B5EF4-FFF2-40B4-BE49-F238E27FC236}">
                <a16:creationId xmlns:a16="http://schemas.microsoft.com/office/drawing/2014/main" id="{91F36DCF-3CBF-2A96-6BDA-552DF9EF8BD5}"/>
              </a:ext>
            </a:extLst>
          </p:cNvPr>
          <p:cNvSpPr>
            <a:spLocks noGrp="1"/>
          </p:cNvSpPr>
          <p:nvPr>
            <p:ph type="title"/>
          </p:nvPr>
        </p:nvSpPr>
        <p:spPr/>
        <p:txBody>
          <a:bodyPr/>
          <a:lstStyle/>
          <a:p>
            <a:r>
              <a:rPr lang="nl-NL" dirty="0">
                <a:solidFill>
                  <a:srgbClr val="FFFFFF"/>
                </a:solidFill>
              </a:rPr>
              <a:t>Palliatief redeneren</a:t>
            </a:r>
            <a:endParaRPr lang="nl-NL" dirty="0"/>
          </a:p>
        </p:txBody>
      </p:sp>
      <p:pic>
        <p:nvPicPr>
          <p:cNvPr id="6" name="Graphic 5" descr="Magnifying glass">
            <a:extLst>
              <a:ext uri="{FF2B5EF4-FFF2-40B4-BE49-F238E27FC236}">
                <a16:creationId xmlns:a16="http://schemas.microsoft.com/office/drawing/2014/main" id="{78AB396D-6A4E-0146-08F8-49243709F78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12392" y="1277279"/>
            <a:ext cx="4631908" cy="4631908"/>
          </a:xfrm>
          <a:prstGeom prst="rect">
            <a:avLst/>
          </a:prstGeom>
        </p:spPr>
      </p:pic>
    </p:spTree>
    <p:extLst>
      <p:ext uri="{BB962C8B-B14F-4D97-AF65-F5344CB8AC3E}">
        <p14:creationId xmlns:p14="http://schemas.microsoft.com/office/powerpoint/2010/main" val="1187043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D0AFA3-3835-2002-BCBD-1A6F8C464F87}"/>
              </a:ext>
            </a:extLst>
          </p:cNvPr>
          <p:cNvSpPr>
            <a:spLocks noGrp="1"/>
          </p:cNvSpPr>
          <p:nvPr>
            <p:ph type="title"/>
          </p:nvPr>
        </p:nvSpPr>
        <p:spPr>
          <a:xfrm>
            <a:off x="528720" y="2766218"/>
            <a:ext cx="10766044" cy="1325563"/>
          </a:xfrm>
        </p:spPr>
        <p:txBody>
          <a:bodyPr/>
          <a:lstStyle/>
          <a:p>
            <a:r>
              <a:rPr lang="en-US" sz="4000" kern="1200" dirty="0">
                <a:latin typeface="+mj-lt"/>
                <a:ea typeface="+mj-ea"/>
                <a:cs typeface="+mj-cs"/>
              </a:rPr>
              <a:t>De 4 </a:t>
            </a:r>
            <a:r>
              <a:rPr lang="en-US" sz="4000" kern="1200" dirty="0" err="1">
                <a:latin typeface="+mj-lt"/>
                <a:ea typeface="+mj-ea"/>
                <a:cs typeface="+mj-cs"/>
              </a:rPr>
              <a:t>dimensies</a:t>
            </a:r>
            <a:r>
              <a:rPr lang="en-US" sz="4000" kern="1200" dirty="0">
                <a:latin typeface="+mj-lt"/>
                <a:ea typeface="+mj-ea"/>
                <a:cs typeface="+mj-cs"/>
              </a:rPr>
              <a:t> </a:t>
            </a:r>
            <a:endParaRPr lang="nl-NL" sz="1400" dirty="0"/>
          </a:p>
        </p:txBody>
      </p:sp>
      <p:pic>
        <p:nvPicPr>
          <p:cNvPr id="4" name="Afbeelding 3" descr="Afbeelding met tekst, schermopname, ontwerp&#10;&#10;Door AI gegenereerde inhoud is mogelijk onjuist.">
            <a:extLst>
              <a:ext uri="{FF2B5EF4-FFF2-40B4-BE49-F238E27FC236}">
                <a16:creationId xmlns:a16="http://schemas.microsoft.com/office/drawing/2014/main" id="{B03F4B21-57A8-1C56-A451-63A08FF9E200}"/>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799600" y="993029"/>
            <a:ext cx="7392400" cy="5466210"/>
          </a:xfrm>
          <a:prstGeom prst="rect">
            <a:avLst/>
          </a:prstGeom>
        </p:spPr>
      </p:pic>
      <p:sp>
        <p:nvSpPr>
          <p:cNvPr id="5" name="Tekstvak 4">
            <a:extLst>
              <a:ext uri="{FF2B5EF4-FFF2-40B4-BE49-F238E27FC236}">
                <a16:creationId xmlns:a16="http://schemas.microsoft.com/office/drawing/2014/main" id="{A1C17511-6D92-BC8D-31BF-97B03BA7E46B}"/>
              </a:ext>
            </a:extLst>
          </p:cNvPr>
          <p:cNvSpPr txBox="1"/>
          <p:nvPr/>
        </p:nvSpPr>
        <p:spPr>
          <a:xfrm>
            <a:off x="9571266" y="6459239"/>
            <a:ext cx="6098720" cy="276999"/>
          </a:xfrm>
          <a:prstGeom prst="rect">
            <a:avLst/>
          </a:prstGeom>
          <a:noFill/>
        </p:spPr>
        <p:txBody>
          <a:bodyPr wrap="square">
            <a:spAutoFit/>
          </a:bodyPr>
          <a:lstStyle/>
          <a:p>
            <a:r>
              <a:rPr lang="en-US" sz="1200" dirty="0">
                <a:latin typeface="+mj-lt"/>
                <a:ea typeface="+mj-ea"/>
                <a:cs typeface="+mj-cs"/>
              </a:rPr>
              <a:t>B</a:t>
            </a:r>
            <a:r>
              <a:rPr lang="en-US" sz="1200" kern="1200" dirty="0">
                <a:latin typeface="+mj-lt"/>
                <a:ea typeface="+mj-ea"/>
                <a:cs typeface="+mj-cs"/>
              </a:rPr>
              <a:t>ron: </a:t>
            </a:r>
            <a:r>
              <a:rPr lang="en-US" sz="1200" kern="1200" dirty="0">
                <a:latin typeface="+mj-lt"/>
                <a:ea typeface="+mj-ea"/>
                <a:cs typeface="+mj-cs"/>
                <a:hlinkClick r:id="rId4"/>
              </a:rPr>
              <a:t>agora.nl </a:t>
            </a:r>
            <a:endParaRPr lang="nl-NL" sz="1200" dirty="0"/>
          </a:p>
        </p:txBody>
      </p:sp>
    </p:spTree>
    <p:extLst>
      <p:ext uri="{BB962C8B-B14F-4D97-AF65-F5344CB8AC3E}">
        <p14:creationId xmlns:p14="http://schemas.microsoft.com/office/powerpoint/2010/main" val="3668378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6B9286-66F2-9164-75E5-C9A7BCE2B9CB}"/>
              </a:ext>
            </a:extLst>
          </p:cNvPr>
          <p:cNvSpPr>
            <a:spLocks noGrp="1"/>
          </p:cNvSpPr>
          <p:nvPr>
            <p:ph type="title"/>
          </p:nvPr>
        </p:nvSpPr>
        <p:spPr/>
        <p:txBody>
          <a:bodyPr/>
          <a:lstStyle/>
          <a:p>
            <a:r>
              <a:rPr lang="nl-NL" dirty="0"/>
              <a:t>Zoek op!</a:t>
            </a:r>
          </a:p>
        </p:txBody>
      </p:sp>
      <p:sp>
        <p:nvSpPr>
          <p:cNvPr id="3" name="Tijdelijke aanduiding voor inhoud 2">
            <a:extLst>
              <a:ext uri="{FF2B5EF4-FFF2-40B4-BE49-F238E27FC236}">
                <a16:creationId xmlns:a16="http://schemas.microsoft.com/office/drawing/2014/main" id="{385A1785-6F95-D23B-DD77-72243F8A59C5}"/>
              </a:ext>
            </a:extLst>
          </p:cNvPr>
          <p:cNvSpPr>
            <a:spLocks noGrp="1"/>
          </p:cNvSpPr>
          <p:nvPr>
            <p:ph sz="half" idx="2"/>
          </p:nvPr>
        </p:nvSpPr>
        <p:spPr/>
        <p:txBody>
          <a:bodyPr/>
          <a:lstStyle/>
          <a:p>
            <a:r>
              <a:rPr lang="nl-NL" dirty="0"/>
              <a:t>Wat is het verschil tussen palliatieve sedatie en euthanasie?</a:t>
            </a:r>
          </a:p>
          <a:p>
            <a:endParaRPr lang="nl-NL" dirty="0"/>
          </a:p>
          <a:p>
            <a:r>
              <a:rPr lang="nl-NL" dirty="0"/>
              <a:t>Hoe werkt het? </a:t>
            </a:r>
          </a:p>
          <a:p>
            <a:pPr marL="0" indent="0">
              <a:buNone/>
            </a:pPr>
            <a:endParaRPr lang="nl-NL" dirty="0"/>
          </a:p>
          <a:p>
            <a:r>
              <a:rPr lang="nl-NL" dirty="0"/>
              <a:t>Wanneer mag dit worden toegepast?</a:t>
            </a:r>
          </a:p>
          <a:p>
            <a:endParaRPr lang="nl-NL" dirty="0"/>
          </a:p>
          <a:p>
            <a:r>
              <a:rPr lang="nl-NL" dirty="0"/>
              <a:t>Door wie mag dit worden toegepast?</a:t>
            </a:r>
          </a:p>
          <a:p>
            <a:pPr marL="0" indent="0">
              <a:buNone/>
            </a:pPr>
            <a:endParaRPr lang="nl-NL" dirty="0"/>
          </a:p>
        </p:txBody>
      </p:sp>
    </p:spTree>
    <p:extLst>
      <p:ext uri="{BB962C8B-B14F-4D97-AF65-F5344CB8AC3E}">
        <p14:creationId xmlns:p14="http://schemas.microsoft.com/office/powerpoint/2010/main" val="3957437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4D4D7B-5C8A-310D-82E1-4A1D283C3008}"/>
              </a:ext>
            </a:extLst>
          </p:cNvPr>
          <p:cNvSpPr>
            <a:spLocks noGrp="1"/>
          </p:cNvSpPr>
          <p:nvPr>
            <p:ph type="title"/>
          </p:nvPr>
        </p:nvSpPr>
        <p:spPr>
          <a:xfrm>
            <a:off x="5581934" y="681037"/>
            <a:ext cx="5857210" cy="1325563"/>
          </a:xfrm>
        </p:spPr>
        <p:txBody>
          <a:bodyPr/>
          <a:lstStyle/>
          <a:p>
            <a:r>
              <a:rPr lang="nl-NL" dirty="0"/>
              <a:t>Relevante wet- en regelgeving</a:t>
            </a:r>
          </a:p>
        </p:txBody>
      </p:sp>
      <p:sp>
        <p:nvSpPr>
          <p:cNvPr id="3" name="Tijdelijke aanduiding voor inhoud 2">
            <a:extLst>
              <a:ext uri="{FF2B5EF4-FFF2-40B4-BE49-F238E27FC236}">
                <a16:creationId xmlns:a16="http://schemas.microsoft.com/office/drawing/2014/main" id="{DB55F5EB-90E2-E2D3-960E-AA815A91EB3E}"/>
              </a:ext>
            </a:extLst>
          </p:cNvPr>
          <p:cNvSpPr>
            <a:spLocks noGrp="1"/>
          </p:cNvSpPr>
          <p:nvPr>
            <p:ph sz="half" idx="2"/>
          </p:nvPr>
        </p:nvSpPr>
        <p:spPr>
          <a:xfrm>
            <a:off x="5581934" y="2006600"/>
            <a:ext cx="5857210" cy="3751308"/>
          </a:xfrm>
        </p:spPr>
        <p:txBody>
          <a:bodyPr/>
          <a:lstStyle/>
          <a:p>
            <a:pPr>
              <a:lnSpc>
                <a:spcPct val="90000"/>
              </a:lnSpc>
            </a:pPr>
            <a:r>
              <a:rPr lang="nl-NL" sz="2100" b="1" dirty="0"/>
              <a:t>Palliatieve sedatie</a:t>
            </a:r>
            <a:br>
              <a:rPr lang="nl-NL" sz="2100" dirty="0"/>
            </a:br>
            <a:endParaRPr lang="nl-NL" sz="2100" dirty="0"/>
          </a:p>
          <a:p>
            <a:pPr marL="0" indent="0">
              <a:lnSpc>
                <a:spcPct val="90000"/>
              </a:lnSpc>
              <a:buNone/>
            </a:pPr>
            <a:r>
              <a:rPr lang="nl-NL" sz="2100" dirty="0"/>
              <a:t>Zorgvrager krijgt medicatie die het bewustzijn verlaagt. (</a:t>
            </a:r>
            <a:r>
              <a:rPr lang="nl-NL" sz="2100" dirty="0" err="1"/>
              <a:t>dormicum</a:t>
            </a:r>
            <a:r>
              <a:rPr lang="nl-NL" sz="2100" dirty="0"/>
              <a:t> + pijnstilling) </a:t>
            </a:r>
            <a:br>
              <a:rPr lang="nl-NL" sz="2100" dirty="0"/>
            </a:br>
            <a:r>
              <a:rPr lang="nl-NL" sz="2100" dirty="0"/>
              <a:t>De arts kan dit voorstellen wanneer een stervende zorgvrager veel pijn en/of angst heeft. Maar ook delier of benauwdheid kan een indicatie zijn. </a:t>
            </a:r>
          </a:p>
          <a:p>
            <a:pPr marL="0" indent="0">
              <a:lnSpc>
                <a:spcPct val="90000"/>
              </a:lnSpc>
              <a:buNone/>
            </a:pPr>
            <a:br>
              <a:rPr lang="nl-NL" sz="2100" dirty="0"/>
            </a:br>
            <a:r>
              <a:rPr lang="nl-NL" sz="2100" dirty="0"/>
              <a:t>Mag uitgevoerd worden door de arts en door een daarvoor bekwame zorgverlener</a:t>
            </a:r>
          </a:p>
          <a:p>
            <a:pPr marL="0" indent="0">
              <a:lnSpc>
                <a:spcPct val="90000"/>
              </a:lnSpc>
              <a:buNone/>
            </a:pPr>
            <a:endParaRPr lang="nl-NL" sz="2100" dirty="0"/>
          </a:p>
          <a:p>
            <a:pPr marL="0" indent="0">
              <a:lnSpc>
                <a:spcPct val="90000"/>
              </a:lnSpc>
              <a:buNone/>
            </a:pPr>
            <a:r>
              <a:rPr lang="nl-NL" sz="2100" dirty="0"/>
              <a:t>Zorgvrager wordt slaperig en valt in een diepe slaap, waaruit hij meestal niet meer ontwaakt.</a:t>
            </a:r>
          </a:p>
          <a:p>
            <a:pPr marL="0" indent="0">
              <a:buNone/>
            </a:pPr>
            <a:endParaRPr lang="nl-NL" dirty="0"/>
          </a:p>
        </p:txBody>
      </p:sp>
      <p:pic>
        <p:nvPicPr>
          <p:cNvPr id="5" name="Picture 4">
            <a:extLst>
              <a:ext uri="{FF2B5EF4-FFF2-40B4-BE49-F238E27FC236}">
                <a16:creationId xmlns:a16="http://schemas.microsoft.com/office/drawing/2014/main" id="{A3D21F66-EC68-08EA-BA1D-C100BA17FEC2}"/>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7" name="Tekstvak 6">
            <a:extLst>
              <a:ext uri="{FF2B5EF4-FFF2-40B4-BE49-F238E27FC236}">
                <a16:creationId xmlns:a16="http://schemas.microsoft.com/office/drawing/2014/main" id="{0AD0C689-2B9C-A67B-A7B3-134983D96E7B}"/>
              </a:ext>
            </a:extLst>
          </p:cNvPr>
          <p:cNvSpPr txBox="1"/>
          <p:nvPr/>
        </p:nvSpPr>
        <p:spPr>
          <a:xfrm>
            <a:off x="0" y="6596390"/>
            <a:ext cx="2270234" cy="261610"/>
          </a:xfrm>
          <a:prstGeom prst="rect">
            <a:avLst/>
          </a:prstGeom>
          <a:noFill/>
        </p:spPr>
        <p:txBody>
          <a:bodyPr wrap="square" rtlCol="0">
            <a:spAutoFit/>
          </a:bodyPr>
          <a:lstStyle/>
          <a:p>
            <a:r>
              <a:rPr lang="nl-NL" sz="1050" dirty="0"/>
              <a:t>Bron</a:t>
            </a:r>
            <a:r>
              <a:rPr lang="nl-NL" sz="1100" dirty="0"/>
              <a:t>: </a:t>
            </a:r>
            <a:r>
              <a:rPr lang="nl-NL" sz="1050" dirty="0" err="1"/>
              <a:t>Freepik</a:t>
            </a:r>
            <a:endParaRPr lang="nl-NL" sz="1100" dirty="0"/>
          </a:p>
        </p:txBody>
      </p:sp>
    </p:spTree>
    <p:extLst>
      <p:ext uri="{BB962C8B-B14F-4D97-AF65-F5344CB8AC3E}">
        <p14:creationId xmlns:p14="http://schemas.microsoft.com/office/powerpoint/2010/main" val="3995840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1787AD-6F13-2B3A-4B3C-45A336A9CBF1}"/>
              </a:ext>
            </a:extLst>
          </p:cNvPr>
          <p:cNvSpPr>
            <a:spLocks noGrp="1"/>
          </p:cNvSpPr>
          <p:nvPr>
            <p:ph type="title"/>
          </p:nvPr>
        </p:nvSpPr>
        <p:spPr>
          <a:xfrm>
            <a:off x="2734056" y="1100092"/>
            <a:ext cx="9091730" cy="1325563"/>
          </a:xfrm>
        </p:spPr>
        <p:txBody>
          <a:bodyPr/>
          <a:lstStyle/>
          <a:p>
            <a:r>
              <a:rPr lang="nl-NL" dirty="0"/>
              <a:t>Relevante wet- en regelgeving</a:t>
            </a:r>
          </a:p>
        </p:txBody>
      </p:sp>
      <p:sp>
        <p:nvSpPr>
          <p:cNvPr id="3" name="Tijdelijke aanduiding voor inhoud 2">
            <a:extLst>
              <a:ext uri="{FF2B5EF4-FFF2-40B4-BE49-F238E27FC236}">
                <a16:creationId xmlns:a16="http://schemas.microsoft.com/office/drawing/2014/main" id="{1106A364-98B6-5A5C-CE65-DF41C19EBA6D}"/>
              </a:ext>
            </a:extLst>
          </p:cNvPr>
          <p:cNvSpPr>
            <a:spLocks noGrp="1"/>
          </p:cNvSpPr>
          <p:nvPr>
            <p:ph sz="half" idx="2"/>
          </p:nvPr>
        </p:nvSpPr>
        <p:spPr>
          <a:xfrm>
            <a:off x="2734056" y="2425655"/>
            <a:ext cx="9091729" cy="3751308"/>
          </a:xfrm>
        </p:spPr>
        <p:txBody>
          <a:bodyPr/>
          <a:lstStyle/>
          <a:p>
            <a:pPr marL="0" indent="0">
              <a:buNone/>
            </a:pPr>
            <a:r>
              <a:rPr lang="nl-NL" b="1" dirty="0"/>
              <a:t>Euthanasie</a:t>
            </a:r>
          </a:p>
          <a:p>
            <a:r>
              <a:rPr lang="nl-NL" dirty="0"/>
              <a:t>Vorm van levensbeëindiging. Wordt alleen uitgevoerd op verzoek van de zorgvrager. En nadat een gedetailleerde procedure is gevolgd.</a:t>
            </a:r>
          </a:p>
          <a:p>
            <a:r>
              <a:rPr lang="nl-NL" dirty="0"/>
              <a:t>Wordt alleen uitgevoerd door de arts. Verzorgenden en verpleegkundigen mogen dit niet.</a:t>
            </a:r>
          </a:p>
          <a:p>
            <a:r>
              <a:rPr lang="nl-NL" dirty="0"/>
              <a:t>Is onder buitengewoon medisch handelen en valt onder de euthanasiewet</a:t>
            </a:r>
          </a:p>
          <a:p>
            <a:endParaRPr lang="nl-NL" dirty="0"/>
          </a:p>
        </p:txBody>
      </p:sp>
      <p:pic>
        <p:nvPicPr>
          <p:cNvPr id="5" name="Picture 4">
            <a:extLst>
              <a:ext uri="{FF2B5EF4-FFF2-40B4-BE49-F238E27FC236}">
                <a16:creationId xmlns:a16="http://schemas.microsoft.com/office/drawing/2014/main" id="{38FAB96E-F84F-0BC1-FE03-23D07FC927D8}"/>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20" y="10"/>
            <a:ext cx="2734036" cy="6867719"/>
          </a:xfrm>
          <a:custGeom>
            <a:avLst/>
            <a:gdLst/>
            <a:ahLst/>
            <a:cxnLst/>
            <a:rect l="l" t="t" r="r" b="b"/>
            <a:pathLst>
              <a:path w="2734056" h="6858000">
                <a:moveTo>
                  <a:pt x="0" y="0"/>
                </a:moveTo>
                <a:lnTo>
                  <a:pt x="1674254" y="0"/>
                </a:lnTo>
                <a:lnTo>
                  <a:pt x="2734056" y="6850199"/>
                </a:lnTo>
                <a:lnTo>
                  <a:pt x="2734056" y="6858000"/>
                </a:lnTo>
                <a:lnTo>
                  <a:pt x="461457" y="6858000"/>
                </a:lnTo>
                <a:lnTo>
                  <a:pt x="0" y="4134118"/>
                </a:lnTo>
                <a:close/>
              </a:path>
            </a:pathLst>
          </a:custGeom>
        </p:spPr>
      </p:pic>
      <p:sp>
        <p:nvSpPr>
          <p:cNvPr id="4" name="Tekstvak 3">
            <a:extLst>
              <a:ext uri="{FF2B5EF4-FFF2-40B4-BE49-F238E27FC236}">
                <a16:creationId xmlns:a16="http://schemas.microsoft.com/office/drawing/2014/main" id="{25BFBAD5-16C9-F707-AADD-768612C616DC}"/>
              </a:ext>
            </a:extLst>
          </p:cNvPr>
          <p:cNvSpPr txBox="1"/>
          <p:nvPr/>
        </p:nvSpPr>
        <p:spPr>
          <a:xfrm>
            <a:off x="620485" y="0"/>
            <a:ext cx="2270234" cy="261610"/>
          </a:xfrm>
          <a:prstGeom prst="rect">
            <a:avLst/>
          </a:prstGeom>
          <a:noFill/>
        </p:spPr>
        <p:txBody>
          <a:bodyPr wrap="square" rtlCol="0">
            <a:spAutoFit/>
          </a:bodyPr>
          <a:lstStyle/>
          <a:p>
            <a:r>
              <a:rPr lang="nl-NL" sz="1000" dirty="0"/>
              <a:t>Bron</a:t>
            </a:r>
            <a:r>
              <a:rPr lang="nl-NL" sz="1100" dirty="0"/>
              <a:t>: </a:t>
            </a:r>
            <a:r>
              <a:rPr lang="nl-NL" sz="1000" dirty="0" err="1"/>
              <a:t>Freepik</a:t>
            </a:r>
            <a:endParaRPr lang="nl-NL" sz="1100" dirty="0"/>
          </a:p>
        </p:txBody>
      </p:sp>
    </p:spTree>
    <p:extLst>
      <p:ext uri="{BB962C8B-B14F-4D97-AF65-F5344CB8AC3E}">
        <p14:creationId xmlns:p14="http://schemas.microsoft.com/office/powerpoint/2010/main" val="3695210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F28B4B-A387-5BFC-FE28-4AB7AC7B46AD}"/>
              </a:ext>
            </a:extLst>
          </p:cNvPr>
          <p:cNvSpPr>
            <a:spLocks noGrp="1"/>
          </p:cNvSpPr>
          <p:nvPr>
            <p:ph type="title"/>
          </p:nvPr>
        </p:nvSpPr>
        <p:spPr>
          <a:xfrm>
            <a:off x="712978" y="500062"/>
            <a:ext cx="10766044" cy="1325563"/>
          </a:xfrm>
        </p:spPr>
        <p:txBody>
          <a:bodyPr/>
          <a:lstStyle/>
          <a:p>
            <a:r>
              <a:rPr lang="nl-NL" dirty="0"/>
              <a:t>Feiten en fabels</a:t>
            </a:r>
          </a:p>
        </p:txBody>
      </p:sp>
      <p:graphicFrame>
        <p:nvGraphicFramePr>
          <p:cNvPr id="5" name="Tabel 4">
            <a:extLst>
              <a:ext uri="{FF2B5EF4-FFF2-40B4-BE49-F238E27FC236}">
                <a16:creationId xmlns:a16="http://schemas.microsoft.com/office/drawing/2014/main" id="{994337F9-639D-7CD9-A19D-055CB56F612F}"/>
              </a:ext>
            </a:extLst>
          </p:cNvPr>
          <p:cNvGraphicFramePr>
            <a:graphicFrameLocks noGrp="1"/>
          </p:cNvGraphicFramePr>
          <p:nvPr>
            <p:extLst>
              <p:ext uri="{D42A27DB-BD31-4B8C-83A1-F6EECF244321}">
                <p14:modId xmlns:p14="http://schemas.microsoft.com/office/powerpoint/2010/main" val="4208028143"/>
              </p:ext>
            </p:extLst>
          </p:nvPr>
        </p:nvGraphicFramePr>
        <p:xfrm>
          <a:off x="892136" y="1566318"/>
          <a:ext cx="10407728" cy="5014520"/>
        </p:xfrm>
        <a:graphic>
          <a:graphicData uri="http://schemas.openxmlformats.org/drawingml/2006/table">
            <a:tbl>
              <a:tblPr firstRow="1" firstCol="1" bandRow="1">
                <a:tableStyleId>{21E4AEA4-8DFA-4A89-87EB-49C32662AFE0}</a:tableStyleId>
              </a:tblPr>
              <a:tblGrid>
                <a:gridCol w="5182452">
                  <a:extLst>
                    <a:ext uri="{9D8B030D-6E8A-4147-A177-3AD203B41FA5}">
                      <a16:colId xmlns:a16="http://schemas.microsoft.com/office/drawing/2014/main" val="2381768112"/>
                    </a:ext>
                  </a:extLst>
                </a:gridCol>
                <a:gridCol w="5225276">
                  <a:extLst>
                    <a:ext uri="{9D8B030D-6E8A-4147-A177-3AD203B41FA5}">
                      <a16:colId xmlns:a16="http://schemas.microsoft.com/office/drawing/2014/main" val="3772135195"/>
                    </a:ext>
                  </a:extLst>
                </a:gridCol>
              </a:tblGrid>
              <a:tr h="336497">
                <a:tc>
                  <a:txBody>
                    <a:bodyPr/>
                    <a:lstStyle/>
                    <a:p>
                      <a:pPr>
                        <a:lnSpc>
                          <a:spcPct val="107000"/>
                        </a:lnSpc>
                        <a:spcAft>
                          <a:spcPts val="800"/>
                        </a:spcAft>
                      </a:pPr>
                      <a:r>
                        <a:rPr lang="nl-NL" sz="1000">
                          <a:effectLst/>
                        </a:rPr>
                        <a:t>Palliatieve sedatie</a:t>
                      </a:r>
                      <a:endParaRPr lang="nl-NL" sz="900">
                        <a:effectLst/>
                        <a:latin typeface="Calibri" panose="020F0502020204030204" pitchFamily="34" charset="0"/>
                        <a:ea typeface="Calibri" panose="020F0502020204030204" pitchFamily="34" charset="0"/>
                        <a:cs typeface="Times New Roman" panose="02020603050405020304" pitchFamily="18" charset="0"/>
                      </a:endParaRPr>
                    </a:p>
                  </a:txBody>
                  <a:tcPr marL="52108" marR="52108" marT="52108" marB="52108" anchor="ctr"/>
                </a:tc>
                <a:tc>
                  <a:txBody>
                    <a:bodyPr/>
                    <a:lstStyle/>
                    <a:p>
                      <a:pPr>
                        <a:lnSpc>
                          <a:spcPct val="107000"/>
                        </a:lnSpc>
                        <a:spcAft>
                          <a:spcPts val="800"/>
                        </a:spcAft>
                      </a:pPr>
                      <a:r>
                        <a:rPr lang="nl-NL" sz="1000">
                          <a:effectLst/>
                        </a:rPr>
                        <a:t>Euthanasie</a:t>
                      </a:r>
                      <a:endParaRPr lang="nl-NL" sz="900">
                        <a:effectLst/>
                        <a:latin typeface="Calibri" panose="020F0502020204030204" pitchFamily="34" charset="0"/>
                        <a:ea typeface="Calibri" panose="020F0502020204030204" pitchFamily="34" charset="0"/>
                        <a:cs typeface="Times New Roman" panose="02020603050405020304" pitchFamily="18" charset="0"/>
                      </a:endParaRPr>
                    </a:p>
                  </a:txBody>
                  <a:tcPr marL="52108" marR="52108" marT="52108" marB="52108" anchor="ctr"/>
                </a:tc>
                <a:extLst>
                  <a:ext uri="{0D108BD9-81ED-4DB2-BD59-A6C34878D82A}">
                    <a16:rowId xmlns:a16="http://schemas.microsoft.com/office/drawing/2014/main" val="2948840336"/>
                  </a:ext>
                </a:extLst>
              </a:tr>
              <a:tr h="336497">
                <a:tc>
                  <a:txBody>
                    <a:bodyPr/>
                    <a:lstStyle/>
                    <a:p>
                      <a:pPr>
                        <a:lnSpc>
                          <a:spcPct val="107000"/>
                        </a:lnSpc>
                        <a:spcAft>
                          <a:spcPts val="800"/>
                        </a:spcAft>
                      </a:pPr>
                      <a:r>
                        <a:rPr lang="nl-NL" sz="1000">
                          <a:effectLst/>
                        </a:rPr>
                        <a:t>Palliatieve sedatie verkort het leven niet.</a:t>
                      </a:r>
                      <a:endParaRPr lang="nl-NL" sz="900">
                        <a:effectLst/>
                        <a:latin typeface="Calibri" panose="020F0502020204030204" pitchFamily="34" charset="0"/>
                        <a:ea typeface="Calibri" panose="020F0502020204030204" pitchFamily="34" charset="0"/>
                        <a:cs typeface="Times New Roman" panose="02020603050405020304" pitchFamily="18" charset="0"/>
                      </a:endParaRPr>
                    </a:p>
                  </a:txBody>
                  <a:tcPr marL="52108" marR="52108" marT="52108" marB="52108" anchor="ctr"/>
                </a:tc>
                <a:tc>
                  <a:txBody>
                    <a:bodyPr/>
                    <a:lstStyle/>
                    <a:p>
                      <a:pPr>
                        <a:lnSpc>
                          <a:spcPct val="107000"/>
                        </a:lnSpc>
                        <a:spcAft>
                          <a:spcPts val="800"/>
                        </a:spcAft>
                      </a:pPr>
                      <a:r>
                        <a:rPr lang="nl-NL" sz="1000">
                          <a:effectLst/>
                        </a:rPr>
                        <a:t>Bij euthanasie wordt actief een einde aan het leven gemaakt. </a:t>
                      </a:r>
                      <a:endParaRPr lang="nl-NL" sz="900">
                        <a:effectLst/>
                        <a:latin typeface="Calibri" panose="020F0502020204030204" pitchFamily="34" charset="0"/>
                        <a:ea typeface="Calibri" panose="020F0502020204030204" pitchFamily="34" charset="0"/>
                        <a:cs typeface="Times New Roman" panose="02020603050405020304" pitchFamily="18" charset="0"/>
                      </a:endParaRPr>
                    </a:p>
                  </a:txBody>
                  <a:tcPr marL="52108" marR="52108" marT="52108" marB="52108" anchor="ctr"/>
                </a:tc>
                <a:extLst>
                  <a:ext uri="{0D108BD9-81ED-4DB2-BD59-A6C34878D82A}">
                    <a16:rowId xmlns:a16="http://schemas.microsoft.com/office/drawing/2014/main" val="31462678"/>
                  </a:ext>
                </a:extLst>
              </a:tr>
              <a:tr h="524076">
                <a:tc>
                  <a:txBody>
                    <a:bodyPr/>
                    <a:lstStyle/>
                    <a:p>
                      <a:pPr>
                        <a:lnSpc>
                          <a:spcPct val="107000"/>
                        </a:lnSpc>
                        <a:spcAft>
                          <a:spcPts val="800"/>
                        </a:spcAft>
                      </a:pPr>
                      <a:r>
                        <a:rPr lang="nl-NL" sz="1000">
                          <a:effectLst/>
                        </a:rPr>
                        <a:t>Je krijgt medicijnen zodat je slaperig bent om te zorgen dat je niet meer lijdt.</a:t>
                      </a:r>
                      <a:endParaRPr lang="nl-NL" sz="900">
                        <a:effectLst/>
                        <a:latin typeface="Calibri" panose="020F0502020204030204" pitchFamily="34" charset="0"/>
                        <a:ea typeface="Calibri" panose="020F0502020204030204" pitchFamily="34" charset="0"/>
                        <a:cs typeface="Times New Roman" panose="02020603050405020304" pitchFamily="18" charset="0"/>
                      </a:endParaRPr>
                    </a:p>
                  </a:txBody>
                  <a:tcPr marL="52108" marR="52108" marT="52108" marB="52108" anchor="ctr"/>
                </a:tc>
                <a:tc>
                  <a:txBody>
                    <a:bodyPr/>
                    <a:lstStyle/>
                    <a:p>
                      <a:pPr>
                        <a:lnSpc>
                          <a:spcPct val="107000"/>
                        </a:lnSpc>
                        <a:spcAft>
                          <a:spcPts val="800"/>
                        </a:spcAft>
                      </a:pPr>
                      <a:r>
                        <a:rPr lang="nl-NL" sz="1000" dirty="0">
                          <a:effectLst/>
                        </a:rPr>
                        <a:t>Jouw leven wordt beëindigd, omdat jij uitzichtloos en ondraaglijk lijdt en zelf om euthanasie hebt gevraagd. </a:t>
                      </a:r>
                      <a:endParaRPr lang="nl-NL"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2108" marR="52108" marT="52108" marB="52108" anchor="ctr"/>
                </a:tc>
                <a:extLst>
                  <a:ext uri="{0D108BD9-81ED-4DB2-BD59-A6C34878D82A}">
                    <a16:rowId xmlns:a16="http://schemas.microsoft.com/office/drawing/2014/main" val="305132966"/>
                  </a:ext>
                </a:extLst>
              </a:tr>
              <a:tr h="336497">
                <a:tc>
                  <a:txBody>
                    <a:bodyPr/>
                    <a:lstStyle/>
                    <a:p>
                      <a:pPr>
                        <a:lnSpc>
                          <a:spcPct val="107000"/>
                        </a:lnSpc>
                        <a:spcAft>
                          <a:spcPts val="800"/>
                        </a:spcAft>
                      </a:pPr>
                      <a:r>
                        <a:rPr lang="nl-NL" sz="1000">
                          <a:effectLst/>
                        </a:rPr>
                        <a:t>Mag alleen als je maximaal nog twee weken te leven hebt.</a:t>
                      </a:r>
                      <a:endParaRPr lang="nl-NL" sz="900">
                        <a:effectLst/>
                        <a:latin typeface="Calibri" panose="020F0502020204030204" pitchFamily="34" charset="0"/>
                        <a:ea typeface="Calibri" panose="020F0502020204030204" pitchFamily="34" charset="0"/>
                        <a:cs typeface="Times New Roman" panose="02020603050405020304" pitchFamily="18" charset="0"/>
                      </a:endParaRPr>
                    </a:p>
                  </a:txBody>
                  <a:tcPr marL="52108" marR="52108" marT="52108" marB="52108" anchor="ctr"/>
                </a:tc>
                <a:tc>
                  <a:txBody>
                    <a:bodyPr/>
                    <a:lstStyle/>
                    <a:p>
                      <a:pPr>
                        <a:lnSpc>
                          <a:spcPct val="107000"/>
                        </a:lnSpc>
                        <a:spcAft>
                          <a:spcPts val="800"/>
                        </a:spcAft>
                      </a:pPr>
                      <a:r>
                        <a:rPr lang="nl-NL" sz="1000">
                          <a:effectLst/>
                        </a:rPr>
                        <a:t>Mag ook als je nog niet stervende bent.</a:t>
                      </a:r>
                      <a:endParaRPr lang="nl-NL" sz="900">
                        <a:effectLst/>
                        <a:latin typeface="Calibri" panose="020F0502020204030204" pitchFamily="34" charset="0"/>
                        <a:ea typeface="Calibri" panose="020F0502020204030204" pitchFamily="34" charset="0"/>
                        <a:cs typeface="Times New Roman" panose="02020603050405020304" pitchFamily="18" charset="0"/>
                      </a:endParaRPr>
                    </a:p>
                  </a:txBody>
                  <a:tcPr marL="52108" marR="52108" marT="52108" marB="52108" anchor="ctr"/>
                </a:tc>
                <a:extLst>
                  <a:ext uri="{0D108BD9-81ED-4DB2-BD59-A6C34878D82A}">
                    <a16:rowId xmlns:a16="http://schemas.microsoft.com/office/drawing/2014/main" val="1813201092"/>
                  </a:ext>
                </a:extLst>
              </a:tr>
              <a:tr h="524076">
                <a:tc>
                  <a:txBody>
                    <a:bodyPr/>
                    <a:lstStyle/>
                    <a:p>
                      <a:pPr>
                        <a:lnSpc>
                          <a:spcPct val="107000"/>
                        </a:lnSpc>
                        <a:spcAft>
                          <a:spcPts val="800"/>
                        </a:spcAft>
                      </a:pPr>
                      <a:r>
                        <a:rPr lang="nl-NL" sz="1000" dirty="0">
                          <a:effectLst/>
                        </a:rPr>
                        <a:t>Wordt vaak door de arts geadviseerd. De beslissing wordt in overleg met jou en/of je naasten genomen.</a:t>
                      </a:r>
                      <a:endParaRPr lang="nl-NL"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2108" marR="52108" marT="52108" marB="52108" anchor="ctr"/>
                </a:tc>
                <a:tc>
                  <a:txBody>
                    <a:bodyPr/>
                    <a:lstStyle/>
                    <a:p>
                      <a:pPr>
                        <a:lnSpc>
                          <a:spcPct val="107000"/>
                        </a:lnSpc>
                        <a:spcAft>
                          <a:spcPts val="800"/>
                        </a:spcAft>
                      </a:pPr>
                      <a:r>
                        <a:rPr lang="nl-NL" sz="1000">
                          <a:effectLst/>
                        </a:rPr>
                        <a:t>Kan alleen op verzoek van jou. Niemand mag het aanraden.</a:t>
                      </a:r>
                      <a:endParaRPr lang="nl-NL" sz="900">
                        <a:effectLst/>
                        <a:latin typeface="Calibri" panose="020F0502020204030204" pitchFamily="34" charset="0"/>
                        <a:ea typeface="Calibri" panose="020F0502020204030204" pitchFamily="34" charset="0"/>
                        <a:cs typeface="Times New Roman" panose="02020603050405020304" pitchFamily="18" charset="0"/>
                      </a:endParaRPr>
                    </a:p>
                  </a:txBody>
                  <a:tcPr marL="52108" marR="52108" marT="52108" marB="52108" anchor="ctr"/>
                </a:tc>
                <a:extLst>
                  <a:ext uri="{0D108BD9-81ED-4DB2-BD59-A6C34878D82A}">
                    <a16:rowId xmlns:a16="http://schemas.microsoft.com/office/drawing/2014/main" val="2042300589"/>
                  </a:ext>
                </a:extLst>
              </a:tr>
              <a:tr h="524076">
                <a:tc>
                  <a:txBody>
                    <a:bodyPr/>
                    <a:lstStyle/>
                    <a:p>
                      <a:pPr>
                        <a:lnSpc>
                          <a:spcPct val="107000"/>
                        </a:lnSpc>
                        <a:spcAft>
                          <a:spcPts val="800"/>
                        </a:spcAft>
                      </a:pPr>
                      <a:r>
                        <a:rPr lang="nl-NL" sz="1000" dirty="0">
                          <a:effectLst/>
                        </a:rPr>
                        <a:t>Het is een normale medische handeling.</a:t>
                      </a:r>
                      <a:endParaRPr lang="nl-NL"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2108" marR="52108" marT="52108" marB="52108" anchor="ctr"/>
                </a:tc>
                <a:tc>
                  <a:txBody>
                    <a:bodyPr/>
                    <a:lstStyle/>
                    <a:p>
                      <a:pPr>
                        <a:lnSpc>
                          <a:spcPct val="107000"/>
                        </a:lnSpc>
                        <a:spcAft>
                          <a:spcPts val="800"/>
                        </a:spcAft>
                      </a:pPr>
                      <a:r>
                        <a:rPr lang="nl-NL" sz="1000" dirty="0">
                          <a:effectLst/>
                        </a:rPr>
                        <a:t>Het is geen normaal medisch handelen. </a:t>
                      </a:r>
                      <a:r>
                        <a:rPr lang="nl-NL" sz="1000">
                          <a:effectLst/>
                        </a:rPr>
                        <a:t>Een arts moet voldoen aan de eisen die de euthanasiewet stelt.</a:t>
                      </a:r>
                      <a:endParaRPr lang="nl-NL" sz="900">
                        <a:effectLst/>
                        <a:latin typeface="Calibri" panose="020F0502020204030204" pitchFamily="34" charset="0"/>
                        <a:ea typeface="Calibri" panose="020F0502020204030204" pitchFamily="34" charset="0"/>
                        <a:cs typeface="Times New Roman" panose="02020603050405020304" pitchFamily="18" charset="0"/>
                      </a:endParaRPr>
                    </a:p>
                  </a:txBody>
                  <a:tcPr marL="52108" marR="52108" marT="52108" marB="52108" anchor="ctr"/>
                </a:tc>
                <a:extLst>
                  <a:ext uri="{0D108BD9-81ED-4DB2-BD59-A6C34878D82A}">
                    <a16:rowId xmlns:a16="http://schemas.microsoft.com/office/drawing/2014/main" val="3782916041"/>
                  </a:ext>
                </a:extLst>
              </a:tr>
              <a:tr h="336497">
                <a:tc>
                  <a:txBody>
                    <a:bodyPr/>
                    <a:lstStyle/>
                    <a:p>
                      <a:pPr>
                        <a:lnSpc>
                          <a:spcPct val="107000"/>
                        </a:lnSpc>
                        <a:spcAft>
                          <a:spcPts val="800"/>
                        </a:spcAft>
                      </a:pPr>
                      <a:r>
                        <a:rPr lang="nl-NL" sz="1000" dirty="0">
                          <a:effectLst/>
                        </a:rPr>
                        <a:t>Een arts mag niet weigeren als aan alle voorwaarden wordt voldaan.</a:t>
                      </a:r>
                      <a:endParaRPr lang="nl-NL"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2108" marR="52108" marT="52108" marB="52108" anchor="ctr"/>
                </a:tc>
                <a:tc>
                  <a:txBody>
                    <a:bodyPr/>
                    <a:lstStyle/>
                    <a:p>
                      <a:pPr>
                        <a:lnSpc>
                          <a:spcPct val="107000"/>
                        </a:lnSpc>
                        <a:spcAft>
                          <a:spcPts val="800"/>
                        </a:spcAft>
                      </a:pPr>
                      <a:r>
                        <a:rPr lang="nl-NL" sz="1000">
                          <a:effectLst/>
                        </a:rPr>
                        <a:t>Een arts hoeft niet mee te werken. Je kunt dan een andere arts vragen.</a:t>
                      </a:r>
                      <a:endParaRPr lang="nl-NL" sz="900">
                        <a:effectLst/>
                        <a:latin typeface="Calibri" panose="020F0502020204030204" pitchFamily="34" charset="0"/>
                        <a:ea typeface="Calibri" panose="020F0502020204030204" pitchFamily="34" charset="0"/>
                        <a:cs typeface="Times New Roman" panose="02020603050405020304" pitchFamily="18" charset="0"/>
                      </a:endParaRPr>
                    </a:p>
                  </a:txBody>
                  <a:tcPr marL="52108" marR="52108" marT="52108" marB="52108" anchor="ctr"/>
                </a:tc>
                <a:extLst>
                  <a:ext uri="{0D108BD9-81ED-4DB2-BD59-A6C34878D82A}">
                    <a16:rowId xmlns:a16="http://schemas.microsoft.com/office/drawing/2014/main" val="2141148517"/>
                  </a:ext>
                </a:extLst>
              </a:tr>
              <a:tr h="524076">
                <a:tc>
                  <a:txBody>
                    <a:bodyPr/>
                    <a:lstStyle/>
                    <a:p>
                      <a:pPr>
                        <a:lnSpc>
                          <a:spcPct val="107000"/>
                        </a:lnSpc>
                        <a:spcAft>
                          <a:spcPts val="800"/>
                        </a:spcAft>
                      </a:pPr>
                      <a:r>
                        <a:rPr lang="nl-NL" sz="1000" dirty="0">
                          <a:effectLst/>
                        </a:rPr>
                        <a:t>Er is geen tweede arts nodig voor controle</a:t>
                      </a:r>
                      <a:endParaRPr lang="nl-NL"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2108" marR="52108" marT="52108" marB="52108" anchor="ctr"/>
                </a:tc>
                <a:tc>
                  <a:txBody>
                    <a:bodyPr/>
                    <a:lstStyle/>
                    <a:p>
                      <a:pPr>
                        <a:lnSpc>
                          <a:spcPct val="107000"/>
                        </a:lnSpc>
                        <a:spcAft>
                          <a:spcPts val="800"/>
                        </a:spcAft>
                      </a:pPr>
                      <a:r>
                        <a:rPr lang="nl-NL" sz="1000">
                          <a:effectLst/>
                        </a:rPr>
                        <a:t>Een tweede arts (een SCEN-arts) moet vooraf kijken of aan de voorwaarden is voldaan.</a:t>
                      </a:r>
                      <a:endParaRPr lang="nl-NL" sz="900">
                        <a:effectLst/>
                        <a:latin typeface="Calibri" panose="020F0502020204030204" pitchFamily="34" charset="0"/>
                        <a:ea typeface="Calibri" panose="020F0502020204030204" pitchFamily="34" charset="0"/>
                        <a:cs typeface="Times New Roman" panose="02020603050405020304" pitchFamily="18" charset="0"/>
                      </a:endParaRPr>
                    </a:p>
                  </a:txBody>
                  <a:tcPr marL="52108" marR="52108" marT="52108" marB="52108" anchor="ctr"/>
                </a:tc>
                <a:extLst>
                  <a:ext uri="{0D108BD9-81ED-4DB2-BD59-A6C34878D82A}">
                    <a16:rowId xmlns:a16="http://schemas.microsoft.com/office/drawing/2014/main" val="917036896"/>
                  </a:ext>
                </a:extLst>
              </a:tr>
              <a:tr h="336497">
                <a:tc>
                  <a:txBody>
                    <a:bodyPr/>
                    <a:lstStyle/>
                    <a:p>
                      <a:pPr>
                        <a:lnSpc>
                          <a:spcPct val="107000"/>
                        </a:lnSpc>
                        <a:spcAft>
                          <a:spcPts val="800"/>
                        </a:spcAft>
                      </a:pPr>
                      <a:r>
                        <a:rPr lang="nl-NL" sz="1000">
                          <a:effectLst/>
                        </a:rPr>
                        <a:t>Je krijgt medicijnen die je slaperig maken.</a:t>
                      </a:r>
                      <a:endParaRPr lang="nl-NL" sz="900">
                        <a:effectLst/>
                        <a:latin typeface="Calibri" panose="020F0502020204030204" pitchFamily="34" charset="0"/>
                        <a:ea typeface="Calibri" panose="020F0502020204030204" pitchFamily="34" charset="0"/>
                        <a:cs typeface="Times New Roman" panose="02020603050405020304" pitchFamily="18" charset="0"/>
                      </a:endParaRPr>
                    </a:p>
                  </a:txBody>
                  <a:tcPr marL="52108" marR="52108" marT="52108" marB="52108" anchor="ctr"/>
                </a:tc>
                <a:tc>
                  <a:txBody>
                    <a:bodyPr/>
                    <a:lstStyle/>
                    <a:p>
                      <a:pPr>
                        <a:lnSpc>
                          <a:spcPct val="107000"/>
                        </a:lnSpc>
                        <a:spcAft>
                          <a:spcPts val="800"/>
                        </a:spcAft>
                      </a:pPr>
                      <a:r>
                        <a:rPr lang="nl-NL" sz="1000">
                          <a:effectLst/>
                        </a:rPr>
                        <a:t>Je krijgt middelen waardoor je heel snel sterft.</a:t>
                      </a:r>
                      <a:endParaRPr lang="nl-NL" sz="900">
                        <a:effectLst/>
                        <a:latin typeface="Calibri" panose="020F0502020204030204" pitchFamily="34" charset="0"/>
                        <a:ea typeface="Calibri" panose="020F0502020204030204" pitchFamily="34" charset="0"/>
                        <a:cs typeface="Times New Roman" panose="02020603050405020304" pitchFamily="18" charset="0"/>
                      </a:endParaRPr>
                    </a:p>
                  </a:txBody>
                  <a:tcPr marL="52108" marR="52108" marT="52108" marB="52108" anchor="ctr"/>
                </a:tc>
                <a:extLst>
                  <a:ext uri="{0D108BD9-81ED-4DB2-BD59-A6C34878D82A}">
                    <a16:rowId xmlns:a16="http://schemas.microsoft.com/office/drawing/2014/main" val="2217109066"/>
                  </a:ext>
                </a:extLst>
              </a:tr>
              <a:tr h="524076">
                <a:tc>
                  <a:txBody>
                    <a:bodyPr/>
                    <a:lstStyle/>
                    <a:p>
                      <a:pPr>
                        <a:lnSpc>
                          <a:spcPct val="107000"/>
                        </a:lnSpc>
                        <a:spcAft>
                          <a:spcPts val="800"/>
                        </a:spcAft>
                      </a:pPr>
                      <a:r>
                        <a:rPr lang="nl-NL" sz="1000">
                          <a:effectLst/>
                        </a:rPr>
                        <a:t>De patiënt sterft een natuurlijke dood. De arts hoeft het overlijden niet te melden aan de lijkschouwer.</a:t>
                      </a:r>
                      <a:endParaRPr lang="nl-NL" sz="900">
                        <a:effectLst/>
                        <a:latin typeface="Calibri" panose="020F0502020204030204" pitchFamily="34" charset="0"/>
                        <a:ea typeface="Calibri" panose="020F0502020204030204" pitchFamily="34" charset="0"/>
                        <a:cs typeface="Times New Roman" panose="02020603050405020304" pitchFamily="18" charset="0"/>
                      </a:endParaRPr>
                    </a:p>
                  </a:txBody>
                  <a:tcPr marL="52108" marR="52108" marT="52108" marB="52108" anchor="ctr"/>
                </a:tc>
                <a:tc>
                  <a:txBody>
                    <a:bodyPr/>
                    <a:lstStyle/>
                    <a:p>
                      <a:pPr>
                        <a:lnSpc>
                          <a:spcPct val="107000"/>
                        </a:lnSpc>
                        <a:spcAft>
                          <a:spcPts val="800"/>
                        </a:spcAft>
                      </a:pPr>
                      <a:r>
                        <a:rPr lang="nl-NL" sz="1000">
                          <a:effectLst/>
                        </a:rPr>
                        <a:t>Het is een ‘onnatuurlijke dood’. De arts moet het overlijden melden aan de lijkschouwer.</a:t>
                      </a:r>
                      <a:endParaRPr lang="nl-NL" sz="900">
                        <a:effectLst/>
                        <a:latin typeface="Calibri" panose="020F0502020204030204" pitchFamily="34" charset="0"/>
                        <a:ea typeface="Calibri" panose="020F0502020204030204" pitchFamily="34" charset="0"/>
                        <a:cs typeface="Times New Roman" panose="02020603050405020304" pitchFamily="18" charset="0"/>
                      </a:endParaRPr>
                    </a:p>
                  </a:txBody>
                  <a:tcPr marL="52108" marR="52108" marT="52108" marB="52108" anchor="ctr"/>
                </a:tc>
                <a:extLst>
                  <a:ext uri="{0D108BD9-81ED-4DB2-BD59-A6C34878D82A}">
                    <a16:rowId xmlns:a16="http://schemas.microsoft.com/office/drawing/2014/main" val="254507190"/>
                  </a:ext>
                </a:extLst>
              </a:tr>
              <a:tr h="711655">
                <a:tc>
                  <a:txBody>
                    <a:bodyPr/>
                    <a:lstStyle/>
                    <a:p>
                      <a:pPr>
                        <a:lnSpc>
                          <a:spcPct val="107000"/>
                        </a:lnSpc>
                        <a:spcAft>
                          <a:spcPts val="800"/>
                        </a:spcAft>
                      </a:pPr>
                      <a:r>
                        <a:rPr lang="nl-NL" sz="1000" dirty="0">
                          <a:effectLst/>
                        </a:rPr>
                        <a:t>Het wordt niet standaard gecontroleerd. Alleen als iemand vermoedt dat er iets niet goed is gedaan, wordt gekeken of de arts wel goed gehandeld heeft.</a:t>
                      </a:r>
                      <a:endParaRPr lang="nl-NL"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2108" marR="52108" marT="52108" marB="52108" anchor="ctr"/>
                </a:tc>
                <a:tc>
                  <a:txBody>
                    <a:bodyPr/>
                    <a:lstStyle/>
                    <a:p>
                      <a:pPr>
                        <a:lnSpc>
                          <a:spcPct val="107000"/>
                        </a:lnSpc>
                        <a:spcAft>
                          <a:spcPts val="800"/>
                        </a:spcAft>
                      </a:pPr>
                      <a:r>
                        <a:rPr lang="nl-NL" sz="1000" dirty="0">
                          <a:effectLst/>
                        </a:rPr>
                        <a:t>Er wordt achteraf altijd gekeken of het volgens de regels is gegaan. Als dat niet zo is, kan de arts vervolgd worden.</a:t>
                      </a:r>
                      <a:endParaRPr lang="nl-NL"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2108" marR="52108" marT="52108" marB="52108" anchor="ctr"/>
                </a:tc>
                <a:extLst>
                  <a:ext uri="{0D108BD9-81ED-4DB2-BD59-A6C34878D82A}">
                    <a16:rowId xmlns:a16="http://schemas.microsoft.com/office/drawing/2014/main" val="3294670759"/>
                  </a:ext>
                </a:extLst>
              </a:tr>
            </a:tbl>
          </a:graphicData>
        </a:graphic>
      </p:graphicFrame>
    </p:spTree>
    <p:extLst>
      <p:ext uri="{BB962C8B-B14F-4D97-AF65-F5344CB8AC3E}">
        <p14:creationId xmlns:p14="http://schemas.microsoft.com/office/powerpoint/2010/main" val="847538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B32349-1C72-FC7E-B821-CA7C6A5A381C}"/>
              </a:ext>
            </a:extLst>
          </p:cNvPr>
          <p:cNvSpPr>
            <a:spLocks noGrp="1"/>
          </p:cNvSpPr>
          <p:nvPr>
            <p:ph type="title"/>
          </p:nvPr>
        </p:nvSpPr>
        <p:spPr>
          <a:xfrm>
            <a:off x="853753" y="5260996"/>
            <a:ext cx="10766044" cy="1325563"/>
          </a:xfrm>
        </p:spPr>
        <p:txBody>
          <a:bodyPr/>
          <a:lstStyle/>
          <a:p>
            <a:pPr algn="ctr"/>
            <a:r>
              <a:rPr lang="en-US" sz="4000" b="1" i="0" kern="1200" cap="all" baseline="0" dirty="0">
                <a:latin typeface="+mj-lt"/>
                <a:ea typeface="+mj-ea"/>
                <a:cs typeface="+mj-cs"/>
              </a:rPr>
              <a:t>‘Voor het </a:t>
            </a:r>
            <a:r>
              <a:rPr lang="en-US" sz="4000" b="1" i="0" kern="1200" cap="all" baseline="0" dirty="0" err="1">
                <a:latin typeface="+mj-lt"/>
                <a:ea typeface="+mj-ea"/>
                <a:cs typeface="+mj-cs"/>
              </a:rPr>
              <a:t>te</a:t>
            </a:r>
            <a:r>
              <a:rPr lang="en-US" sz="4000" b="1" i="0" kern="1200" cap="all" baseline="0" dirty="0">
                <a:latin typeface="+mj-lt"/>
                <a:ea typeface="+mj-ea"/>
                <a:cs typeface="+mj-cs"/>
              </a:rPr>
              <a:t> </a:t>
            </a:r>
            <a:r>
              <a:rPr lang="en-US" sz="4000" b="1" i="0" kern="1200" cap="all" baseline="0" dirty="0" err="1">
                <a:latin typeface="+mj-lt"/>
                <a:ea typeface="+mj-ea"/>
                <a:cs typeface="+mj-cs"/>
              </a:rPr>
              <a:t>laat</a:t>
            </a:r>
            <a:r>
              <a:rPr lang="en-US" sz="4000" b="1" i="0" kern="1200" cap="all" baseline="0" dirty="0">
                <a:latin typeface="+mj-lt"/>
                <a:ea typeface="+mj-ea"/>
                <a:cs typeface="+mj-cs"/>
              </a:rPr>
              <a:t> is’ </a:t>
            </a:r>
            <a:br>
              <a:rPr lang="en-US" sz="4000" b="1" i="0" kern="1200" cap="all" baseline="0" dirty="0">
                <a:latin typeface="+mj-lt"/>
                <a:ea typeface="+mj-ea"/>
                <a:cs typeface="+mj-cs"/>
              </a:rPr>
            </a:br>
            <a:r>
              <a:rPr lang="en-US" sz="2300" dirty="0">
                <a:hlinkClick r:id="rId3">
                  <a:extLst>
                    <a:ext uri="{A12FA001-AC4F-418D-AE19-62706E023703}">
                      <ahyp:hlinkClr xmlns:ahyp="http://schemas.microsoft.com/office/drawing/2018/hyperlinkcolor" val="tx"/>
                    </a:ext>
                  </a:extLst>
                </a:hlinkClick>
              </a:rPr>
              <a:t>Voor het </a:t>
            </a:r>
            <a:r>
              <a:rPr lang="en-US" sz="2300" dirty="0" err="1">
                <a:hlinkClick r:id="rId3">
                  <a:extLst>
                    <a:ext uri="{A12FA001-AC4F-418D-AE19-62706E023703}">
                      <ahyp:hlinkClr xmlns:ahyp="http://schemas.microsoft.com/office/drawing/2018/hyperlinkcolor" val="tx"/>
                    </a:ext>
                  </a:extLst>
                </a:hlinkClick>
              </a:rPr>
              <a:t>te</a:t>
            </a:r>
            <a:r>
              <a:rPr lang="en-US" sz="2300" dirty="0">
                <a:hlinkClick r:id="rId3">
                  <a:extLst>
                    <a:ext uri="{A12FA001-AC4F-418D-AE19-62706E023703}">
                      <ahyp:hlinkClr xmlns:ahyp="http://schemas.microsoft.com/office/drawing/2018/hyperlinkcolor" val="tx"/>
                    </a:ext>
                  </a:extLst>
                </a:hlinkClick>
              </a:rPr>
              <a:t> </a:t>
            </a:r>
            <a:r>
              <a:rPr lang="en-US" sz="2300" dirty="0" err="1">
                <a:hlinkClick r:id="rId3">
                  <a:extLst>
                    <a:ext uri="{A12FA001-AC4F-418D-AE19-62706E023703}">
                      <ahyp:hlinkClr xmlns:ahyp="http://schemas.microsoft.com/office/drawing/2018/hyperlinkcolor" val="tx"/>
                    </a:ext>
                  </a:extLst>
                </a:hlinkClick>
              </a:rPr>
              <a:t>laat</a:t>
            </a:r>
            <a:r>
              <a:rPr lang="en-US" sz="2300" dirty="0">
                <a:hlinkClick r:id="rId3">
                  <a:extLst>
                    <a:ext uri="{A12FA001-AC4F-418D-AE19-62706E023703}">
                      <ahyp:hlinkClr xmlns:ahyp="http://schemas.microsoft.com/office/drawing/2018/hyperlinkcolor" val="tx"/>
                    </a:ext>
                  </a:extLst>
                </a:hlinkClick>
              </a:rPr>
              <a:t> is </a:t>
            </a:r>
            <a:r>
              <a:rPr lang="en-US" sz="2300" dirty="0" err="1">
                <a:hlinkClick r:id="rId3">
                  <a:extLst>
                    <a:ext uri="{A12FA001-AC4F-418D-AE19-62706E023703}">
                      <ahyp:hlinkClr xmlns:ahyp="http://schemas.microsoft.com/office/drawing/2018/hyperlinkcolor" val="tx"/>
                    </a:ext>
                  </a:extLst>
                </a:hlinkClick>
              </a:rPr>
              <a:t>gemist</a:t>
            </a:r>
            <a:r>
              <a:rPr lang="en-US" sz="2300" dirty="0">
                <a:hlinkClick r:id="rId3">
                  <a:extLst>
                    <a:ext uri="{A12FA001-AC4F-418D-AE19-62706E023703}">
                      <ahyp:hlinkClr xmlns:ahyp="http://schemas.microsoft.com/office/drawing/2018/hyperlinkcolor" val="tx"/>
                    </a:ext>
                  </a:extLst>
                </a:hlinkClick>
              </a:rPr>
              <a:t>? Start met </a:t>
            </a:r>
            <a:r>
              <a:rPr lang="en-US" sz="2300" dirty="0" err="1">
                <a:hlinkClick r:id="rId3">
                  <a:extLst>
                    <a:ext uri="{A12FA001-AC4F-418D-AE19-62706E023703}">
                      <ahyp:hlinkClr xmlns:ahyp="http://schemas.microsoft.com/office/drawing/2018/hyperlinkcolor" val="tx"/>
                    </a:ext>
                  </a:extLst>
                </a:hlinkClick>
              </a:rPr>
              <a:t>kijken</a:t>
            </a:r>
            <a:r>
              <a:rPr lang="en-US" sz="2300" dirty="0">
                <a:hlinkClick r:id="rId3">
                  <a:extLst>
                    <a:ext uri="{A12FA001-AC4F-418D-AE19-62706E023703}">
                      <ahyp:hlinkClr xmlns:ahyp="http://schemas.microsoft.com/office/drawing/2018/hyperlinkcolor" val="tx"/>
                    </a:ext>
                  </a:extLst>
                </a:hlinkClick>
              </a:rPr>
              <a:t> op NPO Start</a:t>
            </a:r>
            <a:endParaRPr lang="nl-NL" sz="2300" dirty="0"/>
          </a:p>
        </p:txBody>
      </p:sp>
      <p:pic>
        <p:nvPicPr>
          <p:cNvPr id="5" name="Afbeelding 4" descr="Afbeelding met persoon, kleding, Menselijk gezicht, overdekt&#10;&#10;Automatisch gegenereerde beschrijving">
            <a:extLst>
              <a:ext uri="{FF2B5EF4-FFF2-40B4-BE49-F238E27FC236}">
                <a16:creationId xmlns:a16="http://schemas.microsoft.com/office/drawing/2014/main" id="{064FB912-6FF2-6638-71E0-A4C32538E34C}"/>
              </a:ext>
            </a:extLst>
          </p:cNvPr>
          <p:cNvPicPr>
            <a:picLocks noChangeAspect="1"/>
          </p:cNvPicPr>
          <p:nvPr/>
        </p:nvPicPr>
        <p:blipFill>
          <a:blip r:embed="rId4"/>
          <a:stretch>
            <a:fillRect/>
          </a:stretch>
        </p:blipFill>
        <p:spPr>
          <a:xfrm>
            <a:off x="2469856" y="886096"/>
            <a:ext cx="7252288" cy="4516996"/>
          </a:xfrm>
          <a:prstGeom prst="rect">
            <a:avLst/>
          </a:prstGeom>
        </p:spPr>
      </p:pic>
      <p:sp>
        <p:nvSpPr>
          <p:cNvPr id="3" name="Tekstvak 2">
            <a:extLst>
              <a:ext uri="{FF2B5EF4-FFF2-40B4-BE49-F238E27FC236}">
                <a16:creationId xmlns:a16="http://schemas.microsoft.com/office/drawing/2014/main" id="{E750BB89-BC2C-E5C9-F290-C4FF1541B304}"/>
              </a:ext>
            </a:extLst>
          </p:cNvPr>
          <p:cNvSpPr txBox="1"/>
          <p:nvPr/>
        </p:nvSpPr>
        <p:spPr>
          <a:xfrm>
            <a:off x="2351314" y="624486"/>
            <a:ext cx="2270234" cy="261610"/>
          </a:xfrm>
          <a:prstGeom prst="rect">
            <a:avLst/>
          </a:prstGeom>
          <a:noFill/>
        </p:spPr>
        <p:txBody>
          <a:bodyPr wrap="square" rtlCol="0">
            <a:spAutoFit/>
          </a:bodyPr>
          <a:lstStyle/>
          <a:p>
            <a:r>
              <a:rPr lang="nl-NL" sz="1050" dirty="0"/>
              <a:t>Bron</a:t>
            </a:r>
            <a:r>
              <a:rPr lang="nl-NL" sz="1100" dirty="0"/>
              <a:t>: </a:t>
            </a:r>
            <a:r>
              <a:rPr lang="nl-NL" sz="1050" dirty="0"/>
              <a:t>2Doc</a:t>
            </a:r>
            <a:endParaRPr lang="nl-NL" sz="1100" dirty="0"/>
          </a:p>
        </p:txBody>
      </p:sp>
    </p:spTree>
    <p:extLst>
      <p:ext uri="{BB962C8B-B14F-4D97-AF65-F5344CB8AC3E}">
        <p14:creationId xmlns:p14="http://schemas.microsoft.com/office/powerpoint/2010/main" val="2280346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97ED3C-A0E5-BF38-85F9-CA396D079EC6}"/>
              </a:ext>
            </a:extLst>
          </p:cNvPr>
          <p:cNvSpPr>
            <a:spLocks noGrp="1"/>
          </p:cNvSpPr>
          <p:nvPr>
            <p:ph type="title"/>
          </p:nvPr>
        </p:nvSpPr>
        <p:spPr>
          <a:xfrm>
            <a:off x="683796" y="669758"/>
            <a:ext cx="8596668" cy="1320800"/>
          </a:xfrm>
        </p:spPr>
        <p:txBody>
          <a:bodyPr>
            <a:normAutofit/>
          </a:bodyPr>
          <a:lstStyle/>
          <a:p>
            <a:r>
              <a:rPr lang="nl-NL" sz="4000" dirty="0">
                <a:solidFill>
                  <a:srgbClr val="009CB4"/>
                </a:solidFill>
              </a:rPr>
              <a:t>Aanvulling definitie</a:t>
            </a:r>
          </a:p>
        </p:txBody>
      </p:sp>
      <p:sp>
        <p:nvSpPr>
          <p:cNvPr id="3" name="Tijdelijke aanduiding voor inhoud 2">
            <a:extLst>
              <a:ext uri="{FF2B5EF4-FFF2-40B4-BE49-F238E27FC236}">
                <a16:creationId xmlns:a16="http://schemas.microsoft.com/office/drawing/2014/main" id="{D741B708-FC59-5FDA-4C3D-FD4984E8B4D9}"/>
              </a:ext>
            </a:extLst>
          </p:cNvPr>
          <p:cNvSpPr>
            <a:spLocks noGrp="1"/>
          </p:cNvSpPr>
          <p:nvPr>
            <p:ph idx="1"/>
          </p:nvPr>
        </p:nvSpPr>
        <p:spPr>
          <a:xfrm>
            <a:off x="683796" y="2136525"/>
            <a:ext cx="10397289" cy="3880773"/>
          </a:xfrm>
        </p:spPr>
        <p:txBody>
          <a:bodyPr>
            <a:normAutofit fontScale="25000" lnSpcReduction="20000"/>
          </a:bodyPr>
          <a:lstStyle/>
          <a:p>
            <a:pPr marL="0" indent="0">
              <a:lnSpc>
                <a:spcPct val="120000"/>
              </a:lnSpc>
              <a:buNone/>
            </a:pPr>
            <a:r>
              <a:rPr lang="nl-NL" sz="9200" dirty="0"/>
              <a:t>Palliatieve zorg is zorg die de </a:t>
            </a:r>
            <a:r>
              <a:rPr lang="nl-NL" sz="9200" b="1" dirty="0">
                <a:solidFill>
                  <a:schemeClr val="tx1"/>
                </a:solidFill>
              </a:rPr>
              <a:t>kwaliteit van het leven verbetert </a:t>
            </a:r>
            <a:r>
              <a:rPr lang="nl-NL" sz="9200" dirty="0"/>
              <a:t>van patiënten en hun naasten die te maken hebben met een </a:t>
            </a:r>
            <a:r>
              <a:rPr lang="nl-NL" sz="9200" b="1" dirty="0">
                <a:solidFill>
                  <a:schemeClr val="tx1"/>
                </a:solidFill>
              </a:rPr>
              <a:t>levensbedreigende</a:t>
            </a:r>
            <a:r>
              <a:rPr lang="nl-NL" sz="9200" dirty="0"/>
              <a:t> aandoening of </a:t>
            </a:r>
            <a:r>
              <a:rPr lang="nl-NL" sz="9200" b="1" dirty="0">
                <a:solidFill>
                  <a:schemeClr val="tx1"/>
                </a:solidFill>
              </a:rPr>
              <a:t>kwetsbaarheid</a:t>
            </a:r>
            <a:r>
              <a:rPr lang="nl-NL" sz="9200" dirty="0"/>
              <a:t>, door het voorkomen en verlichten van lijden, door middel van </a:t>
            </a:r>
            <a:r>
              <a:rPr lang="nl-NL" sz="9200" b="1" dirty="0">
                <a:solidFill>
                  <a:schemeClr val="tx1"/>
                </a:solidFill>
              </a:rPr>
              <a:t>vroegtijdige signalering </a:t>
            </a:r>
            <a:r>
              <a:rPr lang="nl-NL" sz="9200" dirty="0"/>
              <a:t>en zorgvuldige beoordeling en behandeling van problemen van </a:t>
            </a:r>
            <a:r>
              <a:rPr lang="nl-NL" sz="9200" b="1" dirty="0">
                <a:solidFill>
                  <a:schemeClr val="tx1"/>
                </a:solidFill>
              </a:rPr>
              <a:t>fysieke, psychische, sociale </a:t>
            </a:r>
            <a:r>
              <a:rPr lang="nl-NL" sz="9200" dirty="0"/>
              <a:t>en </a:t>
            </a:r>
            <a:r>
              <a:rPr lang="nl-NL" sz="9200" b="1" dirty="0">
                <a:solidFill>
                  <a:schemeClr val="tx1"/>
                </a:solidFill>
              </a:rPr>
              <a:t>spirituele</a:t>
            </a:r>
            <a:r>
              <a:rPr lang="nl-NL" sz="9200" dirty="0"/>
              <a:t> aard. Gedurende het beloop van de ziekte of kwetsbaarheid heeft palliatieve zorg oog voor het </a:t>
            </a:r>
            <a:r>
              <a:rPr lang="nl-NL" sz="9200" b="1" dirty="0">
                <a:solidFill>
                  <a:schemeClr val="tx1"/>
                </a:solidFill>
              </a:rPr>
              <a:t>behoud van autonomie, toegang tot informatie en keuzemogelijkheden</a:t>
            </a:r>
            <a:r>
              <a:rPr lang="nl-NL" sz="9200" b="1" dirty="0"/>
              <a:t>.</a:t>
            </a:r>
            <a:endParaRPr lang="nl-NL" sz="9200" b="1" dirty="0">
              <a:solidFill>
                <a:schemeClr val="tx1"/>
              </a:solidFill>
              <a:cs typeface="Arial"/>
            </a:endParaRPr>
          </a:p>
          <a:p>
            <a:pPr marL="0" indent="0">
              <a:buNone/>
            </a:pPr>
            <a:endParaRPr lang="nl-NL" sz="9200" dirty="0"/>
          </a:p>
          <a:p>
            <a:pPr marL="0" indent="0">
              <a:buNone/>
            </a:pPr>
            <a:endParaRPr lang="nl-NL" sz="9200" dirty="0"/>
          </a:p>
          <a:p>
            <a:pPr marL="0" indent="0">
              <a:buNone/>
            </a:pPr>
            <a:endParaRPr lang="nl-NL" sz="9200" dirty="0"/>
          </a:p>
          <a:p>
            <a:pPr marL="0" indent="0">
              <a:buNone/>
            </a:pPr>
            <a:r>
              <a:rPr lang="nl-NL" sz="5600" dirty="0"/>
              <a:t>Kwaliteitskader palliatieve zorg Nederland. IKNL/</a:t>
            </a:r>
            <a:r>
              <a:rPr lang="nl-NL" sz="5600" dirty="0" err="1"/>
              <a:t>Palliactief</a:t>
            </a:r>
            <a:r>
              <a:rPr lang="nl-NL" sz="5600" dirty="0"/>
              <a:t>; 2017.</a:t>
            </a:r>
            <a:endParaRPr lang="nl-NL" sz="5600" dirty="0">
              <a:cs typeface="Arial"/>
            </a:endParaRPr>
          </a:p>
          <a:p>
            <a:pPr marL="0" indent="0">
              <a:buNone/>
            </a:pPr>
            <a:endParaRPr lang="nl-NL" dirty="0"/>
          </a:p>
          <a:p>
            <a:pPr marL="0" indent="0">
              <a:buNone/>
            </a:pPr>
            <a:endParaRPr lang="nl-NL" dirty="0"/>
          </a:p>
          <a:p>
            <a:pPr marL="0" indent="0">
              <a:buNone/>
            </a:pPr>
            <a:endParaRPr lang="nl-NL" dirty="0"/>
          </a:p>
        </p:txBody>
      </p:sp>
    </p:spTree>
    <p:extLst>
      <p:ext uri="{BB962C8B-B14F-4D97-AF65-F5344CB8AC3E}">
        <p14:creationId xmlns:p14="http://schemas.microsoft.com/office/powerpoint/2010/main" val="372419589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8650A3-D16E-78C6-F59B-501B67130D3A}"/>
              </a:ext>
            </a:extLst>
          </p:cNvPr>
          <p:cNvSpPr>
            <a:spLocks noGrp="1"/>
          </p:cNvSpPr>
          <p:nvPr>
            <p:ph type="title"/>
          </p:nvPr>
        </p:nvSpPr>
        <p:spPr>
          <a:xfrm>
            <a:off x="5703043" y="1100092"/>
            <a:ext cx="6338902" cy="1325563"/>
          </a:xfrm>
        </p:spPr>
        <p:txBody>
          <a:bodyPr/>
          <a:lstStyle/>
          <a:p>
            <a:r>
              <a:rPr lang="nl-NL" sz="4000" dirty="0"/>
              <a:t>Ethische dilemma’s</a:t>
            </a:r>
            <a:endParaRPr lang="nl-NL" dirty="0"/>
          </a:p>
        </p:txBody>
      </p:sp>
      <p:sp>
        <p:nvSpPr>
          <p:cNvPr id="3" name="Tijdelijke aanduiding voor inhoud 2">
            <a:extLst>
              <a:ext uri="{FF2B5EF4-FFF2-40B4-BE49-F238E27FC236}">
                <a16:creationId xmlns:a16="http://schemas.microsoft.com/office/drawing/2014/main" id="{35BBBB6E-EA44-6A08-2DA3-32E02308E097}"/>
              </a:ext>
            </a:extLst>
          </p:cNvPr>
          <p:cNvSpPr>
            <a:spLocks noGrp="1"/>
          </p:cNvSpPr>
          <p:nvPr>
            <p:ph sz="half" idx="2"/>
          </p:nvPr>
        </p:nvSpPr>
        <p:spPr>
          <a:xfrm>
            <a:off x="5703043" y="2425655"/>
            <a:ext cx="6338902" cy="3751308"/>
          </a:xfrm>
        </p:spPr>
        <p:txBody>
          <a:bodyPr/>
          <a:lstStyle/>
          <a:p>
            <a:r>
              <a:rPr lang="nl-NL" sz="2400" dirty="0"/>
              <a:t>Ethisch: normen die over goed of slecht gaan. </a:t>
            </a:r>
          </a:p>
          <a:p>
            <a:r>
              <a:rPr lang="nl-NL" sz="2400" dirty="0"/>
              <a:t>Het betekent of iets moreel verantwoord is. </a:t>
            </a:r>
          </a:p>
          <a:p>
            <a:r>
              <a:rPr lang="nl-NL" sz="2400" dirty="0"/>
              <a:t>Bij ethiek denk je dus na of iets wel of niet goed is om te doen. </a:t>
            </a:r>
          </a:p>
          <a:p>
            <a:r>
              <a:rPr lang="nl-NL" sz="2400" dirty="0"/>
              <a:t>Bij ethiek in de zorg denk je vooral na over wat goede zorg is voor een zorgvrager.</a:t>
            </a:r>
            <a:endParaRPr lang="en-US" sz="2400" dirty="0"/>
          </a:p>
        </p:txBody>
      </p:sp>
      <p:pic>
        <p:nvPicPr>
          <p:cNvPr id="9" name="Afbeelding 8" descr="Afbeelding met tekenfilm, tekening, illustratie, kunst&#10;&#10;Door AI gegenereerde inhoud is mogelijk onjuist.">
            <a:extLst>
              <a:ext uri="{FF2B5EF4-FFF2-40B4-BE49-F238E27FC236}">
                <a16:creationId xmlns:a16="http://schemas.microsoft.com/office/drawing/2014/main" id="{CC235384-6EE4-77D1-EFC0-FA4484276CE1}"/>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52450" y="2057400"/>
            <a:ext cx="4522198" cy="3118757"/>
          </a:xfrm>
          <a:prstGeom prst="rect">
            <a:avLst/>
          </a:prstGeom>
        </p:spPr>
      </p:pic>
      <p:sp>
        <p:nvSpPr>
          <p:cNvPr id="10" name="Tekstvak 9">
            <a:extLst>
              <a:ext uri="{FF2B5EF4-FFF2-40B4-BE49-F238E27FC236}">
                <a16:creationId xmlns:a16="http://schemas.microsoft.com/office/drawing/2014/main" id="{FCC16C9A-0018-80DA-239A-D473D2028A89}"/>
              </a:ext>
            </a:extLst>
          </p:cNvPr>
          <p:cNvSpPr txBox="1"/>
          <p:nvPr/>
        </p:nvSpPr>
        <p:spPr>
          <a:xfrm>
            <a:off x="952092" y="4929936"/>
            <a:ext cx="1861457" cy="246221"/>
          </a:xfrm>
          <a:prstGeom prst="rect">
            <a:avLst/>
          </a:prstGeom>
          <a:noFill/>
        </p:spPr>
        <p:txBody>
          <a:bodyPr wrap="square" rtlCol="0">
            <a:spAutoFit/>
          </a:bodyPr>
          <a:lstStyle/>
          <a:p>
            <a:r>
              <a:rPr lang="nl-NL" sz="1000" dirty="0"/>
              <a:t>Bron: </a:t>
            </a:r>
            <a:r>
              <a:rPr lang="nl-NL" sz="1000" dirty="0" err="1"/>
              <a:t>Freepik</a:t>
            </a:r>
            <a:endParaRPr lang="nl-NL" sz="1000" dirty="0"/>
          </a:p>
        </p:txBody>
      </p:sp>
    </p:spTree>
    <p:extLst>
      <p:ext uri="{BB962C8B-B14F-4D97-AF65-F5344CB8AC3E}">
        <p14:creationId xmlns:p14="http://schemas.microsoft.com/office/powerpoint/2010/main" val="434946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38A6DD-8794-2CFC-8C37-0E604B897E59}"/>
              </a:ext>
            </a:extLst>
          </p:cNvPr>
          <p:cNvSpPr>
            <a:spLocks noGrp="1"/>
          </p:cNvSpPr>
          <p:nvPr>
            <p:ph type="title"/>
          </p:nvPr>
        </p:nvSpPr>
        <p:spPr>
          <a:xfrm>
            <a:off x="3111690" y="458648"/>
            <a:ext cx="8327454" cy="1325563"/>
          </a:xfrm>
        </p:spPr>
        <p:txBody>
          <a:bodyPr/>
          <a:lstStyle/>
          <a:p>
            <a:r>
              <a:rPr lang="nl-NL" dirty="0"/>
              <a:t>Casus:</a:t>
            </a:r>
          </a:p>
        </p:txBody>
      </p:sp>
      <p:sp>
        <p:nvSpPr>
          <p:cNvPr id="3" name="Tijdelijke aanduiding voor inhoud 2">
            <a:extLst>
              <a:ext uri="{FF2B5EF4-FFF2-40B4-BE49-F238E27FC236}">
                <a16:creationId xmlns:a16="http://schemas.microsoft.com/office/drawing/2014/main" id="{FBC64966-F084-07C1-CDEA-16A4BE246F64}"/>
              </a:ext>
            </a:extLst>
          </p:cNvPr>
          <p:cNvSpPr>
            <a:spLocks noGrp="1"/>
          </p:cNvSpPr>
          <p:nvPr>
            <p:ph sz="half" idx="2"/>
          </p:nvPr>
        </p:nvSpPr>
        <p:spPr>
          <a:xfrm>
            <a:off x="3207224" y="1418016"/>
            <a:ext cx="8327454" cy="3751308"/>
          </a:xfrm>
        </p:spPr>
        <p:txBody>
          <a:bodyPr/>
          <a:lstStyle/>
          <a:p>
            <a:pPr marL="0" indent="0">
              <a:buNone/>
            </a:pPr>
            <a:r>
              <a:rPr lang="nl-NL" sz="2100" dirty="0"/>
              <a:t>Mevrouw ter Veer is 92 jaar. Ze woont al enkele jaren op een somatische afdeling. De laatste weken gaat ze in hoog tempo achteruit. Ze is broodmager, slaapt de halve dag en is vaak suf. En het vervelendst is nog dat elke beweging haar pijn lijkt te doen. De dagelijkse verzorging is een kwelling, sinds drie dagen rollen de tranen over haar wangen en gilt ze. </a:t>
            </a:r>
            <a:br>
              <a:rPr lang="nl-NL" sz="2100" dirty="0"/>
            </a:br>
            <a:r>
              <a:rPr lang="nl-NL" sz="2100" dirty="0"/>
              <a:t>Dit kan zo niet langer, de zorgmedewerkers en de arts willen pijnbestrijding inzetten en snel ook! Maar de zoon en dochter van mevrouw Ter Veer willen dit absoluut niet. Dan wordt ze nog suffer, zo stellen zij. Als de zorgmedewerkers en de arts mevrouw Ter Veer ernaar vragen, schaart ze zich achter haar kinderen, zo lijkt het althans. Zij wil ook geen pijnbestrijding.</a:t>
            </a:r>
          </a:p>
          <a:p>
            <a:pPr marL="0" indent="0">
              <a:buNone/>
            </a:pPr>
            <a:endParaRPr lang="nl-NL" dirty="0"/>
          </a:p>
        </p:txBody>
      </p:sp>
      <p:pic>
        <p:nvPicPr>
          <p:cNvPr id="5" name="Picture 4">
            <a:extLst>
              <a:ext uri="{FF2B5EF4-FFF2-40B4-BE49-F238E27FC236}">
                <a16:creationId xmlns:a16="http://schemas.microsoft.com/office/drawing/2014/main" id="{248FAF74-1EAD-73DE-E804-5A38342F441F}"/>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20" y="10"/>
            <a:ext cx="2734036" cy="6867719"/>
          </a:xfrm>
          <a:custGeom>
            <a:avLst/>
            <a:gdLst/>
            <a:ahLst/>
            <a:cxnLst/>
            <a:rect l="l" t="t" r="r" b="b"/>
            <a:pathLst>
              <a:path w="2734056" h="6858000">
                <a:moveTo>
                  <a:pt x="0" y="0"/>
                </a:moveTo>
                <a:lnTo>
                  <a:pt x="1674254" y="0"/>
                </a:lnTo>
                <a:lnTo>
                  <a:pt x="2734056" y="6850199"/>
                </a:lnTo>
                <a:lnTo>
                  <a:pt x="2734056" y="6858000"/>
                </a:lnTo>
                <a:lnTo>
                  <a:pt x="461457" y="6858000"/>
                </a:lnTo>
                <a:lnTo>
                  <a:pt x="0" y="4134118"/>
                </a:lnTo>
                <a:close/>
              </a:path>
            </a:pathLst>
          </a:custGeom>
        </p:spPr>
      </p:pic>
      <p:sp>
        <p:nvSpPr>
          <p:cNvPr id="7" name="Tekstvak 6">
            <a:extLst>
              <a:ext uri="{FF2B5EF4-FFF2-40B4-BE49-F238E27FC236}">
                <a16:creationId xmlns:a16="http://schemas.microsoft.com/office/drawing/2014/main" id="{1DE495DA-78F7-1DC2-BF1B-7F9565F97875}"/>
              </a:ext>
            </a:extLst>
          </p:cNvPr>
          <p:cNvSpPr txBox="1"/>
          <p:nvPr/>
        </p:nvSpPr>
        <p:spPr>
          <a:xfrm>
            <a:off x="1803327" y="6604936"/>
            <a:ext cx="1861457" cy="246221"/>
          </a:xfrm>
          <a:prstGeom prst="rect">
            <a:avLst/>
          </a:prstGeom>
          <a:noFill/>
        </p:spPr>
        <p:txBody>
          <a:bodyPr wrap="square" rtlCol="0">
            <a:spAutoFit/>
          </a:bodyPr>
          <a:lstStyle/>
          <a:p>
            <a:r>
              <a:rPr lang="nl-NL" sz="1000" dirty="0"/>
              <a:t>Bron: </a:t>
            </a:r>
            <a:r>
              <a:rPr lang="nl-NL" sz="1000" dirty="0" err="1"/>
              <a:t>Freepik</a:t>
            </a:r>
            <a:endParaRPr lang="nl-NL" sz="1000" dirty="0"/>
          </a:p>
        </p:txBody>
      </p:sp>
    </p:spTree>
    <p:extLst>
      <p:ext uri="{BB962C8B-B14F-4D97-AF65-F5344CB8AC3E}">
        <p14:creationId xmlns:p14="http://schemas.microsoft.com/office/powerpoint/2010/main" val="2718569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51AA22-E649-980A-EF6A-D1BCDDAA820A}"/>
              </a:ext>
            </a:extLst>
          </p:cNvPr>
          <p:cNvSpPr>
            <a:spLocks noGrp="1"/>
          </p:cNvSpPr>
          <p:nvPr>
            <p:ph type="title"/>
          </p:nvPr>
        </p:nvSpPr>
        <p:spPr/>
        <p:txBody>
          <a:bodyPr/>
          <a:lstStyle/>
          <a:p>
            <a:r>
              <a:rPr lang="nl-NL" dirty="0"/>
              <a:t>Bewust stoppen met eten en drinken</a:t>
            </a:r>
          </a:p>
        </p:txBody>
      </p:sp>
      <p:pic>
        <p:nvPicPr>
          <p:cNvPr id="5" name="Onlinemedia 3" title="Bewust stoppen met eten en drinken">
            <a:hlinkClick r:id="" action="ppaction://media"/>
            <a:extLst>
              <a:ext uri="{FF2B5EF4-FFF2-40B4-BE49-F238E27FC236}">
                <a16:creationId xmlns:a16="http://schemas.microsoft.com/office/drawing/2014/main" id="{DDFF495A-49C8-00C6-5A02-DDE8497E7DCD}"/>
              </a:ext>
            </a:extLst>
          </p:cNvPr>
          <p:cNvPicPr>
            <a:picLocks noRot="1" noChangeAspect="1"/>
          </p:cNvPicPr>
          <p:nvPr>
            <a:videoFile r:link="rId1"/>
          </p:nvPr>
        </p:nvPicPr>
        <p:blipFill>
          <a:blip r:embed="rId4"/>
          <a:stretch>
            <a:fillRect/>
          </a:stretch>
        </p:blipFill>
        <p:spPr>
          <a:xfrm>
            <a:off x="2661444" y="2395183"/>
            <a:ext cx="6869112" cy="3881437"/>
          </a:xfrm>
          <a:prstGeom prst="rect">
            <a:avLst/>
          </a:prstGeom>
        </p:spPr>
      </p:pic>
      <p:sp>
        <p:nvSpPr>
          <p:cNvPr id="3" name="Tekstvak 2">
            <a:extLst>
              <a:ext uri="{FF2B5EF4-FFF2-40B4-BE49-F238E27FC236}">
                <a16:creationId xmlns:a16="http://schemas.microsoft.com/office/drawing/2014/main" id="{5C331A48-0A83-B7A1-9B8E-FF98C820BD90}"/>
              </a:ext>
            </a:extLst>
          </p:cNvPr>
          <p:cNvSpPr txBox="1"/>
          <p:nvPr/>
        </p:nvSpPr>
        <p:spPr>
          <a:xfrm>
            <a:off x="2661444" y="6276620"/>
            <a:ext cx="4321742" cy="261610"/>
          </a:xfrm>
          <a:prstGeom prst="rect">
            <a:avLst/>
          </a:prstGeom>
          <a:noFill/>
        </p:spPr>
        <p:txBody>
          <a:bodyPr wrap="square" rtlCol="0">
            <a:spAutoFit/>
          </a:bodyPr>
          <a:lstStyle/>
          <a:p>
            <a:r>
              <a:rPr lang="nl-NL" sz="1050" dirty="0"/>
              <a:t>Bron: Amsterdam UMC</a:t>
            </a:r>
          </a:p>
        </p:txBody>
      </p:sp>
    </p:spTree>
    <p:extLst>
      <p:ext uri="{BB962C8B-B14F-4D97-AF65-F5344CB8AC3E}">
        <p14:creationId xmlns:p14="http://schemas.microsoft.com/office/powerpoint/2010/main" val="1875372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A63DE8-9E95-B140-716D-3BF9BE32AC4C}"/>
              </a:ext>
            </a:extLst>
          </p:cNvPr>
          <p:cNvSpPr>
            <a:spLocks noGrp="1"/>
          </p:cNvSpPr>
          <p:nvPr>
            <p:ph type="title"/>
          </p:nvPr>
        </p:nvSpPr>
        <p:spPr>
          <a:xfrm>
            <a:off x="752856" y="611521"/>
            <a:ext cx="10248018" cy="1325563"/>
          </a:xfrm>
        </p:spPr>
        <p:txBody>
          <a:bodyPr/>
          <a:lstStyle/>
          <a:p>
            <a:r>
              <a:rPr lang="nl-NL" sz="4000" dirty="0"/>
              <a:t>Voorbereiden volgende bijeenkomst</a:t>
            </a:r>
            <a:endParaRPr lang="nl-NL" dirty="0"/>
          </a:p>
        </p:txBody>
      </p:sp>
      <p:sp>
        <p:nvSpPr>
          <p:cNvPr id="3" name="Tijdelijke aanduiding voor inhoud 2">
            <a:extLst>
              <a:ext uri="{FF2B5EF4-FFF2-40B4-BE49-F238E27FC236}">
                <a16:creationId xmlns:a16="http://schemas.microsoft.com/office/drawing/2014/main" id="{E038F5A3-6237-7BC2-9204-4E04FAB91FF6}"/>
              </a:ext>
            </a:extLst>
          </p:cNvPr>
          <p:cNvSpPr>
            <a:spLocks noGrp="1"/>
          </p:cNvSpPr>
          <p:nvPr>
            <p:ph sz="half" idx="2"/>
          </p:nvPr>
        </p:nvSpPr>
        <p:spPr>
          <a:xfrm>
            <a:off x="752856" y="1937084"/>
            <a:ext cx="11234607" cy="3751308"/>
          </a:xfrm>
        </p:spPr>
        <p:txBody>
          <a:bodyPr/>
          <a:lstStyle/>
          <a:p>
            <a:pPr marL="0" indent="0">
              <a:lnSpc>
                <a:spcPct val="120000"/>
              </a:lnSpc>
              <a:buNone/>
            </a:pPr>
            <a:r>
              <a:rPr lang="nl-NL" sz="2400" dirty="0"/>
              <a:t>Je gaat je voorbereiden op de zingeving in de laatste levensfase.</a:t>
            </a:r>
          </a:p>
          <a:p>
            <a:pPr marL="0" indent="0">
              <a:lnSpc>
                <a:spcPct val="120000"/>
              </a:lnSpc>
              <a:buNone/>
            </a:pPr>
            <a:endParaRPr lang="nl-NL" sz="2400" dirty="0"/>
          </a:p>
          <a:p>
            <a:pPr marL="0" indent="0">
              <a:lnSpc>
                <a:spcPct val="120000"/>
              </a:lnSpc>
              <a:buNone/>
            </a:pPr>
            <a:r>
              <a:rPr lang="nl-NL" sz="2400" dirty="0"/>
              <a:t>Beschrijf een zingevingsvraagstuk dat jij zelf hebt meegemaakt op de afdeling.</a:t>
            </a:r>
          </a:p>
          <a:p>
            <a:pPr marL="0" indent="0">
              <a:buNone/>
            </a:pPr>
            <a:endParaRPr lang="nl-NL" dirty="0"/>
          </a:p>
        </p:txBody>
      </p:sp>
      <p:pic>
        <p:nvPicPr>
          <p:cNvPr id="4" name="Afbeelding 3" descr="Afbeelding met tekenfilm, illustratie&#10;&#10;Door AI gegenereerde inhoud is mogelijk onjuist.">
            <a:extLst>
              <a:ext uri="{FF2B5EF4-FFF2-40B4-BE49-F238E27FC236}">
                <a16:creationId xmlns:a16="http://schemas.microsoft.com/office/drawing/2014/main" id="{C7B5525D-F632-F97B-ADE3-529E0CDE586E}"/>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149642" y="1274302"/>
            <a:ext cx="7892716" cy="7892716"/>
          </a:xfrm>
          <a:prstGeom prst="rect">
            <a:avLst/>
          </a:prstGeom>
        </p:spPr>
      </p:pic>
      <p:sp>
        <p:nvSpPr>
          <p:cNvPr id="5" name="Tekstvak 4">
            <a:extLst>
              <a:ext uri="{FF2B5EF4-FFF2-40B4-BE49-F238E27FC236}">
                <a16:creationId xmlns:a16="http://schemas.microsoft.com/office/drawing/2014/main" id="{1C958D6F-AE82-7A44-8682-D8BC6138A5F3}"/>
              </a:ext>
            </a:extLst>
          </p:cNvPr>
          <p:cNvSpPr txBox="1"/>
          <p:nvPr/>
        </p:nvSpPr>
        <p:spPr>
          <a:xfrm>
            <a:off x="3225277" y="3581906"/>
            <a:ext cx="6289764" cy="246221"/>
          </a:xfrm>
          <a:prstGeom prst="rect">
            <a:avLst/>
          </a:prstGeom>
          <a:noFill/>
        </p:spPr>
        <p:txBody>
          <a:bodyPr wrap="square">
            <a:spAutoFit/>
          </a:bodyPr>
          <a:lstStyle/>
          <a:p>
            <a:r>
              <a:rPr lang="nl-NL" sz="1000" b="0" dirty="0"/>
              <a:t>Bron</a:t>
            </a:r>
            <a:r>
              <a:rPr lang="nl-NL" sz="900" b="0" dirty="0"/>
              <a:t>: </a:t>
            </a:r>
            <a:r>
              <a:rPr lang="nl-NL" sz="1000" b="0" dirty="0"/>
              <a:t>UNO</a:t>
            </a:r>
            <a:r>
              <a:rPr lang="nl-NL" sz="900" b="0" dirty="0"/>
              <a:t> </a:t>
            </a:r>
            <a:r>
              <a:rPr lang="nl-NL" sz="1000" b="0" dirty="0"/>
              <a:t>Amsterdam</a:t>
            </a:r>
            <a:endParaRPr lang="nl-NL" sz="900" dirty="0"/>
          </a:p>
        </p:txBody>
      </p:sp>
    </p:spTree>
    <p:extLst>
      <p:ext uri="{BB962C8B-B14F-4D97-AF65-F5344CB8AC3E}">
        <p14:creationId xmlns:p14="http://schemas.microsoft.com/office/powerpoint/2010/main" val="3611163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8990C2B7-FBC2-3996-C9AF-E858BEF4F01E}"/>
              </a:ext>
            </a:extLst>
          </p:cNvPr>
          <p:cNvPicPr>
            <a:picLocks noChangeAspect="1"/>
          </p:cNvPicPr>
          <p:nvPr/>
        </p:nvPicPr>
        <p:blipFill>
          <a:blip r:embed="rId3"/>
          <a:stretch>
            <a:fillRect/>
          </a:stretch>
        </p:blipFill>
        <p:spPr>
          <a:xfrm>
            <a:off x="0" y="3423317"/>
            <a:ext cx="12192000" cy="3434683"/>
          </a:xfrm>
          <a:prstGeom prst="rect">
            <a:avLst/>
          </a:prstGeom>
        </p:spPr>
      </p:pic>
      <p:sp>
        <p:nvSpPr>
          <p:cNvPr id="2" name="Titel 1">
            <a:extLst>
              <a:ext uri="{FF2B5EF4-FFF2-40B4-BE49-F238E27FC236}">
                <a16:creationId xmlns:a16="http://schemas.microsoft.com/office/drawing/2014/main" id="{A3CD8EF8-A552-B529-4052-BCA078021244}"/>
              </a:ext>
            </a:extLst>
          </p:cNvPr>
          <p:cNvSpPr>
            <a:spLocks noGrp="1"/>
          </p:cNvSpPr>
          <p:nvPr>
            <p:ph type="ctrTitle"/>
          </p:nvPr>
        </p:nvSpPr>
        <p:spPr>
          <a:xfrm>
            <a:off x="120317" y="1478152"/>
            <a:ext cx="12356431" cy="1152751"/>
          </a:xfrm>
        </p:spPr>
        <p:txBody>
          <a:bodyPr>
            <a:noAutofit/>
          </a:bodyPr>
          <a:lstStyle/>
          <a:p>
            <a:r>
              <a:rPr lang="en-US" sz="5400" kern="1200" dirty="0" err="1">
                <a:latin typeface="+mj-lt"/>
                <a:ea typeface="+mj-ea"/>
                <a:cs typeface="+mj-cs"/>
              </a:rPr>
              <a:t>Zingeving</a:t>
            </a:r>
            <a:r>
              <a:rPr lang="en-US" sz="5400" kern="1200" dirty="0">
                <a:latin typeface="+mj-lt"/>
                <a:ea typeface="+mj-ea"/>
                <a:cs typeface="+mj-cs"/>
              </a:rPr>
              <a:t>, coping </a:t>
            </a:r>
            <a:r>
              <a:rPr lang="en-US" sz="5400" kern="1200" dirty="0" err="1">
                <a:latin typeface="+mj-lt"/>
                <a:ea typeface="+mj-ea"/>
                <a:cs typeface="+mj-cs"/>
              </a:rPr>
              <a:t>en</a:t>
            </a:r>
            <a:r>
              <a:rPr lang="en-US" sz="5400" kern="1200" dirty="0">
                <a:latin typeface="+mj-lt"/>
                <a:ea typeface="+mj-ea"/>
                <a:cs typeface="+mj-cs"/>
              </a:rPr>
              <a:t> </a:t>
            </a:r>
            <a:br>
              <a:rPr lang="en-US" sz="5400" kern="1200" dirty="0">
                <a:latin typeface="+mj-lt"/>
                <a:ea typeface="+mj-ea"/>
                <a:cs typeface="+mj-cs"/>
              </a:rPr>
            </a:br>
            <a:r>
              <a:rPr lang="en-US" sz="5400" kern="1200" dirty="0" err="1">
                <a:latin typeface="+mj-lt"/>
                <a:ea typeface="+mj-ea"/>
                <a:cs typeface="+mj-cs"/>
              </a:rPr>
              <a:t>rouwbegeleiding</a:t>
            </a:r>
            <a:endParaRPr lang="nl-NL" sz="5400" dirty="0"/>
          </a:p>
        </p:txBody>
      </p:sp>
      <p:sp>
        <p:nvSpPr>
          <p:cNvPr id="3" name="Ondertitel 2">
            <a:extLst>
              <a:ext uri="{FF2B5EF4-FFF2-40B4-BE49-F238E27FC236}">
                <a16:creationId xmlns:a16="http://schemas.microsoft.com/office/drawing/2014/main" id="{75C41C36-DF4D-2056-3F0A-FF2ACD4E6390}"/>
              </a:ext>
            </a:extLst>
          </p:cNvPr>
          <p:cNvSpPr>
            <a:spLocks noGrp="1"/>
          </p:cNvSpPr>
          <p:nvPr>
            <p:ph type="subTitle" idx="1"/>
          </p:nvPr>
        </p:nvSpPr>
        <p:spPr>
          <a:xfrm>
            <a:off x="276448" y="2770174"/>
            <a:ext cx="10776857" cy="653143"/>
          </a:xfrm>
        </p:spPr>
        <p:txBody>
          <a:bodyPr/>
          <a:lstStyle/>
          <a:p>
            <a:r>
              <a:rPr lang="en-US" sz="2300" dirty="0" err="1"/>
              <a:t>Lessenserie</a:t>
            </a:r>
            <a:r>
              <a:rPr lang="en-US" sz="2300" dirty="0"/>
              <a:t> </a:t>
            </a:r>
            <a:r>
              <a:rPr lang="en-US" sz="2300" dirty="0" err="1"/>
              <a:t>palliatieve</a:t>
            </a:r>
            <a:r>
              <a:rPr lang="en-US" sz="2300" dirty="0"/>
              <a:t> </a:t>
            </a:r>
            <a:r>
              <a:rPr lang="en-US" sz="2300" dirty="0" err="1"/>
              <a:t>zorg</a:t>
            </a:r>
            <a:r>
              <a:rPr lang="en-US" sz="2300" dirty="0"/>
              <a:t>, </a:t>
            </a:r>
            <a:r>
              <a:rPr lang="en-US" sz="2300" dirty="0" err="1"/>
              <a:t>deel</a:t>
            </a:r>
            <a:r>
              <a:rPr lang="en-US" sz="2300" dirty="0"/>
              <a:t> 5</a:t>
            </a:r>
          </a:p>
          <a:p>
            <a:endParaRPr lang="nl-NL" dirty="0"/>
          </a:p>
        </p:txBody>
      </p:sp>
      <p:pic>
        <p:nvPicPr>
          <p:cNvPr id="5" name="Picture 2" descr="Home - UNO Amsterdam">
            <a:extLst>
              <a:ext uri="{FF2B5EF4-FFF2-40B4-BE49-F238E27FC236}">
                <a16:creationId xmlns:a16="http://schemas.microsoft.com/office/drawing/2014/main" id="{FA858F8B-28B3-9051-50BE-E4606AF95147}"/>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0069745" y="5667375"/>
            <a:ext cx="1967120" cy="1190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6026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88DA5B-5C24-80F2-66EA-288CF2E8E00C}"/>
              </a:ext>
            </a:extLst>
          </p:cNvPr>
          <p:cNvSpPr>
            <a:spLocks noGrp="1"/>
          </p:cNvSpPr>
          <p:nvPr>
            <p:ph type="title"/>
          </p:nvPr>
        </p:nvSpPr>
        <p:spPr>
          <a:xfrm>
            <a:off x="673100" y="681037"/>
            <a:ext cx="10766044" cy="1325563"/>
          </a:xfrm>
        </p:spPr>
        <p:txBody>
          <a:bodyPr/>
          <a:lstStyle/>
          <a:p>
            <a:r>
              <a:rPr lang="nl-NL" dirty="0">
                <a:solidFill>
                  <a:srgbClr val="009CB4"/>
                </a:solidFill>
              </a:rPr>
              <a:t>Lesdoelen</a:t>
            </a:r>
          </a:p>
        </p:txBody>
      </p:sp>
      <p:sp>
        <p:nvSpPr>
          <p:cNvPr id="3" name="Tijdelijke aanduiding voor inhoud 2">
            <a:extLst>
              <a:ext uri="{FF2B5EF4-FFF2-40B4-BE49-F238E27FC236}">
                <a16:creationId xmlns:a16="http://schemas.microsoft.com/office/drawing/2014/main" id="{D52CDFBE-E940-8147-6E9D-F3AED763D36C}"/>
              </a:ext>
            </a:extLst>
          </p:cNvPr>
          <p:cNvSpPr>
            <a:spLocks noGrp="1"/>
          </p:cNvSpPr>
          <p:nvPr>
            <p:ph sz="half" idx="2"/>
          </p:nvPr>
        </p:nvSpPr>
        <p:spPr>
          <a:xfrm>
            <a:off x="752856" y="1715971"/>
            <a:ext cx="10744200" cy="3751308"/>
          </a:xfrm>
        </p:spPr>
        <p:txBody>
          <a:bodyPr/>
          <a:lstStyle/>
          <a:p>
            <a:pPr marL="0" indent="0">
              <a:buNone/>
            </a:pPr>
            <a:r>
              <a:rPr lang="nl-NL" sz="2100" dirty="0">
                <a:latin typeface="+mj-lt"/>
              </a:rPr>
              <a:t>Na deze les kun je : </a:t>
            </a:r>
          </a:p>
          <a:p>
            <a:pPr>
              <a:buFont typeface="Trebuchet MS" panose="020B0603020202020204" pitchFamily="34" charset="0"/>
              <a:buChar char="‐"/>
            </a:pPr>
            <a:r>
              <a:rPr lang="nl-NL" sz="2100" b="0" i="0" dirty="0">
                <a:solidFill>
                  <a:srgbClr val="000000"/>
                </a:solidFill>
                <a:effectLst/>
                <a:latin typeface="+mj-lt"/>
              </a:rPr>
              <a:t>zingevingsproblematiek herkennen bij de zorgvrager en naasten;</a:t>
            </a:r>
          </a:p>
          <a:p>
            <a:pPr>
              <a:buFont typeface="Trebuchet MS" panose="020B0603020202020204" pitchFamily="34" charset="0"/>
              <a:buChar char="‐"/>
            </a:pPr>
            <a:endParaRPr lang="nl-NL" sz="2100" b="0" i="0" dirty="0">
              <a:solidFill>
                <a:srgbClr val="000000"/>
              </a:solidFill>
              <a:effectLst/>
              <a:latin typeface="+mj-lt"/>
            </a:endParaRPr>
          </a:p>
          <a:p>
            <a:pPr>
              <a:buFont typeface="Trebuchet MS" panose="020B0603020202020204" pitchFamily="34" charset="0"/>
              <a:buChar char="‐"/>
            </a:pPr>
            <a:r>
              <a:rPr lang="nl-NL" sz="2100" b="0" i="0" dirty="0">
                <a:solidFill>
                  <a:srgbClr val="000000"/>
                </a:solidFill>
                <a:effectLst/>
                <a:latin typeface="+mj-lt"/>
              </a:rPr>
              <a:t>verschillende </a:t>
            </a:r>
            <a:r>
              <a:rPr lang="nl-NL" sz="2100" b="0" i="0" dirty="0" err="1">
                <a:solidFill>
                  <a:srgbClr val="000000"/>
                </a:solidFill>
                <a:effectLst/>
                <a:latin typeface="+mj-lt"/>
              </a:rPr>
              <a:t>copingstrategieën</a:t>
            </a:r>
            <a:r>
              <a:rPr lang="nl-NL" sz="2100" dirty="0">
                <a:solidFill>
                  <a:srgbClr val="000000"/>
                </a:solidFill>
                <a:latin typeface="+mj-lt"/>
              </a:rPr>
              <a:t> herkennen en hiermee omgaan; </a:t>
            </a:r>
          </a:p>
          <a:p>
            <a:pPr>
              <a:buFont typeface="Trebuchet MS" panose="020B0603020202020204" pitchFamily="34" charset="0"/>
              <a:buChar char="‐"/>
            </a:pPr>
            <a:endParaRPr lang="nl-NL" sz="2100" b="0" i="0" dirty="0">
              <a:solidFill>
                <a:srgbClr val="000000"/>
              </a:solidFill>
              <a:effectLst/>
              <a:latin typeface="+mj-lt"/>
            </a:endParaRPr>
          </a:p>
          <a:p>
            <a:pPr>
              <a:buFont typeface="Trebuchet MS" panose="020B0603020202020204" pitchFamily="34" charset="0"/>
              <a:buChar char="‐"/>
            </a:pPr>
            <a:r>
              <a:rPr lang="nl-NL" sz="2100" dirty="0">
                <a:solidFill>
                  <a:srgbClr val="000000"/>
                </a:solidFill>
                <a:latin typeface="+mj-lt"/>
              </a:rPr>
              <a:t>een instrument gebruiken om ethische vraagstukken rondom zingeving multidisciplinair te bespreken; </a:t>
            </a:r>
          </a:p>
          <a:p>
            <a:pPr>
              <a:buFont typeface="Trebuchet MS" panose="020B0603020202020204" pitchFamily="34" charset="0"/>
              <a:buChar char="‐"/>
            </a:pPr>
            <a:endParaRPr lang="nl-NL" sz="2100" dirty="0">
              <a:solidFill>
                <a:srgbClr val="000000"/>
              </a:solidFill>
              <a:latin typeface="+mj-lt"/>
            </a:endParaRPr>
          </a:p>
          <a:p>
            <a:pPr>
              <a:buFont typeface="Trebuchet MS" panose="020B0603020202020204" pitchFamily="34" charset="0"/>
              <a:buChar char="‐"/>
            </a:pPr>
            <a:r>
              <a:rPr lang="nl-NL" sz="2100" dirty="0">
                <a:solidFill>
                  <a:srgbClr val="000000"/>
                </a:solidFill>
                <a:latin typeface="+mj-lt"/>
              </a:rPr>
              <a:t>veelvoorkomende modellen van verlies- en rouwverwerking benoemen; </a:t>
            </a:r>
          </a:p>
          <a:p>
            <a:pPr>
              <a:buFont typeface="Trebuchet MS" panose="020B0603020202020204" pitchFamily="34" charset="0"/>
              <a:buChar char="‐"/>
            </a:pPr>
            <a:endParaRPr lang="nl-NL" sz="2100" b="0" i="0" dirty="0">
              <a:solidFill>
                <a:srgbClr val="000000"/>
              </a:solidFill>
              <a:effectLst/>
              <a:latin typeface="+mj-lt"/>
            </a:endParaRPr>
          </a:p>
          <a:p>
            <a:pPr>
              <a:buFont typeface="Trebuchet MS" panose="020B0603020202020204" pitchFamily="34" charset="0"/>
              <a:buChar char="‐"/>
            </a:pPr>
            <a:r>
              <a:rPr lang="nl-NL" sz="2100" b="0" i="0" dirty="0">
                <a:solidFill>
                  <a:srgbClr val="000000"/>
                </a:solidFill>
                <a:effectLst/>
                <a:latin typeface="+mj-lt"/>
              </a:rPr>
              <a:t>uitleggen hoe je de zorgvrager en naasten kunt ondersteunen bij rouw en verliesverwerking</a:t>
            </a:r>
            <a:endParaRPr lang="nl-NL" sz="2100" dirty="0">
              <a:solidFill>
                <a:srgbClr val="000000"/>
              </a:solidFill>
              <a:latin typeface="+mj-lt"/>
            </a:endParaRPr>
          </a:p>
          <a:p>
            <a:endParaRPr lang="nl-NL" dirty="0"/>
          </a:p>
        </p:txBody>
      </p:sp>
    </p:spTree>
    <p:extLst>
      <p:ext uri="{BB962C8B-B14F-4D97-AF65-F5344CB8AC3E}">
        <p14:creationId xmlns:p14="http://schemas.microsoft.com/office/powerpoint/2010/main" val="2123560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20DD25-F77A-3CB6-CAD4-F66BD428CD2D}"/>
              </a:ext>
            </a:extLst>
          </p:cNvPr>
          <p:cNvSpPr>
            <a:spLocks noGrp="1"/>
          </p:cNvSpPr>
          <p:nvPr>
            <p:ph type="title"/>
          </p:nvPr>
        </p:nvSpPr>
        <p:spPr/>
        <p:txBody>
          <a:bodyPr/>
          <a:lstStyle/>
          <a:p>
            <a:r>
              <a:rPr lang="nl-NL" dirty="0"/>
              <a:t>Wat is zingeving ook alweer?</a:t>
            </a:r>
          </a:p>
        </p:txBody>
      </p:sp>
      <p:sp>
        <p:nvSpPr>
          <p:cNvPr id="3" name="Tijdelijke aanduiding voor inhoud 2">
            <a:extLst>
              <a:ext uri="{FF2B5EF4-FFF2-40B4-BE49-F238E27FC236}">
                <a16:creationId xmlns:a16="http://schemas.microsoft.com/office/drawing/2014/main" id="{45FE6E0C-0393-390C-101B-166233F16697}"/>
              </a:ext>
            </a:extLst>
          </p:cNvPr>
          <p:cNvSpPr>
            <a:spLocks noGrp="1"/>
          </p:cNvSpPr>
          <p:nvPr>
            <p:ph sz="half" idx="2"/>
          </p:nvPr>
        </p:nvSpPr>
        <p:spPr/>
        <p:txBody>
          <a:bodyPr/>
          <a:lstStyle/>
          <a:p>
            <a:r>
              <a:rPr lang="nl-NL" dirty="0"/>
              <a:t>Denk hier 2 minuten zelf over na</a:t>
            </a:r>
          </a:p>
          <a:p>
            <a:endParaRPr lang="nl-NL" dirty="0"/>
          </a:p>
          <a:p>
            <a:r>
              <a:rPr lang="nl-NL" dirty="0"/>
              <a:t>Bespreek na in tweetallen</a:t>
            </a:r>
          </a:p>
          <a:p>
            <a:pPr marL="0" indent="0">
              <a:buNone/>
            </a:pPr>
            <a:endParaRPr lang="nl-NL" dirty="0"/>
          </a:p>
        </p:txBody>
      </p:sp>
    </p:spTree>
    <p:extLst>
      <p:ext uri="{BB962C8B-B14F-4D97-AF65-F5344CB8AC3E}">
        <p14:creationId xmlns:p14="http://schemas.microsoft.com/office/powerpoint/2010/main" val="467619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4CA0C1-8965-127D-8F72-2AF007ED2AA9}"/>
              </a:ext>
            </a:extLst>
          </p:cNvPr>
          <p:cNvSpPr>
            <a:spLocks noGrp="1"/>
          </p:cNvSpPr>
          <p:nvPr>
            <p:ph type="title"/>
          </p:nvPr>
        </p:nvSpPr>
        <p:spPr/>
        <p:txBody>
          <a:bodyPr/>
          <a:lstStyle/>
          <a:p>
            <a:r>
              <a:rPr lang="nl-NL" dirty="0"/>
              <a:t>Wat is zingeving ook alweer?</a:t>
            </a:r>
          </a:p>
        </p:txBody>
      </p:sp>
      <p:sp>
        <p:nvSpPr>
          <p:cNvPr id="3" name="Tijdelijke aanduiding voor inhoud 2">
            <a:extLst>
              <a:ext uri="{FF2B5EF4-FFF2-40B4-BE49-F238E27FC236}">
                <a16:creationId xmlns:a16="http://schemas.microsoft.com/office/drawing/2014/main" id="{4C3EE132-9D94-D2B3-FAD1-16ABD7DAE592}"/>
              </a:ext>
            </a:extLst>
          </p:cNvPr>
          <p:cNvSpPr>
            <a:spLocks noGrp="1"/>
          </p:cNvSpPr>
          <p:nvPr>
            <p:ph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"Zingeving gaat over wat het leven betekenisvol maakt voor iemand. Dit kan te maken hebben met iemands gevoelens, relaties, geloof, herinneringen of wat iemand belangrijk vindt in het leven. In de zorg betekent dit dat je oog hebt voor wat een cliënt troost geeft, wat hem of haar gelukkig maakt en hoe iemand omgaat met moeilijke situaties.”</a:t>
            </a:r>
            <a:endParaRPr lang="nl-NL" b="0" i="0" dirty="0">
              <a:solidFill>
                <a:srgbClr val="006D8C"/>
              </a:solidFill>
              <a:effectLst/>
              <a:latin typeface="Poppins" panose="00000500000000000000" pitchFamily="2" charset="0"/>
            </a:endParaRPr>
          </a:p>
          <a:p>
            <a:endParaRPr lang="nl-NL" dirty="0"/>
          </a:p>
          <a:p>
            <a:pPr marL="0" indent="0">
              <a:buNone/>
            </a:pPr>
            <a:r>
              <a:rPr lang="nl-NL" dirty="0"/>
              <a:t>Zingeving en spiritualiteit worden vaak gebruikt als synoniemen.</a:t>
            </a:r>
          </a:p>
          <a:p>
            <a:pPr marL="0" indent="0">
              <a:buNone/>
            </a:pPr>
            <a:endParaRPr lang="nl-NL" dirty="0"/>
          </a:p>
        </p:txBody>
      </p:sp>
    </p:spTree>
    <p:extLst>
      <p:ext uri="{BB962C8B-B14F-4D97-AF65-F5344CB8AC3E}">
        <p14:creationId xmlns:p14="http://schemas.microsoft.com/office/powerpoint/2010/main" val="584718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7C47C0-DB43-1870-CB5B-7C820FE1EE22}"/>
              </a:ext>
            </a:extLst>
          </p:cNvPr>
          <p:cNvSpPr>
            <a:spLocks noGrp="1"/>
          </p:cNvSpPr>
          <p:nvPr>
            <p:ph type="title"/>
          </p:nvPr>
        </p:nvSpPr>
        <p:spPr>
          <a:xfrm>
            <a:off x="5431808" y="977261"/>
            <a:ext cx="6946689" cy="1325563"/>
          </a:xfrm>
        </p:spPr>
        <p:txBody>
          <a:bodyPr/>
          <a:lstStyle/>
          <a:p>
            <a:r>
              <a:rPr lang="nl-NL" sz="4000" dirty="0"/>
              <a:t>In gesprek over levensvragen, het diamantmodel</a:t>
            </a:r>
            <a:endParaRPr lang="nl-NL" dirty="0"/>
          </a:p>
        </p:txBody>
      </p:sp>
      <p:sp>
        <p:nvSpPr>
          <p:cNvPr id="3" name="Tijdelijke aanduiding voor inhoud 2">
            <a:extLst>
              <a:ext uri="{FF2B5EF4-FFF2-40B4-BE49-F238E27FC236}">
                <a16:creationId xmlns:a16="http://schemas.microsoft.com/office/drawing/2014/main" id="{FE108460-6C84-B820-73FD-95B854227977}"/>
              </a:ext>
            </a:extLst>
          </p:cNvPr>
          <p:cNvSpPr>
            <a:spLocks noGrp="1"/>
          </p:cNvSpPr>
          <p:nvPr>
            <p:ph sz="half" idx="2"/>
          </p:nvPr>
        </p:nvSpPr>
        <p:spPr>
          <a:xfrm>
            <a:off x="5787789" y="2630442"/>
            <a:ext cx="6007336" cy="3751308"/>
          </a:xfrm>
        </p:spPr>
        <p:txBody>
          <a:bodyPr/>
          <a:lstStyle/>
          <a:p>
            <a:r>
              <a:rPr lang="en-US" sz="2100" dirty="0" err="1"/>
              <a:t>Helpt</a:t>
            </a:r>
            <a:r>
              <a:rPr lang="en-US" sz="2100" dirty="0"/>
              <a:t> de </a:t>
            </a:r>
            <a:r>
              <a:rPr lang="en-US" sz="2100" dirty="0" err="1"/>
              <a:t>zorgvrager</a:t>
            </a:r>
            <a:r>
              <a:rPr lang="en-US" sz="2100" dirty="0"/>
              <a:t> </a:t>
            </a:r>
            <a:r>
              <a:rPr lang="en-US" sz="2100" dirty="0" err="1"/>
              <a:t>en</a:t>
            </a:r>
            <a:r>
              <a:rPr lang="en-US" sz="2100" dirty="0"/>
              <a:t>/of </a:t>
            </a:r>
            <a:r>
              <a:rPr lang="en-US" sz="2100" dirty="0" err="1"/>
              <a:t>naasten</a:t>
            </a:r>
            <a:r>
              <a:rPr lang="en-US" sz="2100" dirty="0"/>
              <a:t> om </a:t>
            </a:r>
            <a:r>
              <a:rPr lang="en-US" sz="2100" dirty="0" err="1"/>
              <a:t>na</a:t>
            </a:r>
            <a:r>
              <a:rPr lang="en-US" sz="2100" dirty="0"/>
              <a:t> </a:t>
            </a:r>
            <a:r>
              <a:rPr lang="en-US" sz="2100" dirty="0" err="1"/>
              <a:t>te</a:t>
            </a:r>
            <a:r>
              <a:rPr lang="en-US" sz="2100" dirty="0"/>
              <a:t> </a:t>
            </a:r>
            <a:r>
              <a:rPr lang="en-US" sz="2100" dirty="0" err="1"/>
              <a:t>denken</a:t>
            </a:r>
            <a:r>
              <a:rPr lang="en-US" sz="2100" dirty="0"/>
              <a:t> </a:t>
            </a:r>
            <a:r>
              <a:rPr lang="en-US" sz="2100" dirty="0" err="1"/>
              <a:t>en</a:t>
            </a:r>
            <a:r>
              <a:rPr lang="en-US" sz="2100" dirty="0"/>
              <a:t> </a:t>
            </a:r>
            <a:r>
              <a:rPr lang="en-US" sz="2100" dirty="0" err="1"/>
              <a:t>te</a:t>
            </a:r>
            <a:r>
              <a:rPr lang="en-US" sz="2100" dirty="0"/>
              <a:t> </a:t>
            </a:r>
            <a:r>
              <a:rPr lang="en-US" sz="2100" dirty="0" err="1"/>
              <a:t>praten</a:t>
            </a:r>
            <a:r>
              <a:rPr lang="en-US" sz="2100" dirty="0"/>
              <a:t> over </a:t>
            </a:r>
            <a:r>
              <a:rPr lang="en-US" sz="2100" dirty="0" err="1"/>
              <a:t>levensvragen</a:t>
            </a:r>
            <a:r>
              <a:rPr lang="en-US" sz="2100" dirty="0"/>
              <a:t> (</a:t>
            </a:r>
            <a:r>
              <a:rPr lang="en-US" sz="2100" dirty="0" err="1"/>
              <a:t>zingevingsvragen</a:t>
            </a:r>
            <a:r>
              <a:rPr lang="en-US" sz="2100" dirty="0"/>
              <a:t>)</a:t>
            </a:r>
          </a:p>
          <a:p>
            <a:endParaRPr lang="en-US" sz="2100" dirty="0"/>
          </a:p>
          <a:p>
            <a:r>
              <a:rPr lang="en-US" sz="2100" dirty="0" err="1"/>
              <a:t>Geeft</a:t>
            </a:r>
            <a:r>
              <a:rPr lang="en-US" sz="2100" dirty="0"/>
              <a:t> </a:t>
            </a:r>
            <a:r>
              <a:rPr lang="en-US" sz="2100" dirty="0" err="1"/>
              <a:t>handvatten</a:t>
            </a:r>
            <a:r>
              <a:rPr lang="en-US" sz="2100" dirty="0"/>
              <a:t> </a:t>
            </a:r>
            <a:r>
              <a:rPr lang="en-US" sz="2100" dirty="0" err="1"/>
              <a:t>aan</a:t>
            </a:r>
            <a:r>
              <a:rPr lang="en-US" sz="2100" dirty="0"/>
              <a:t> </a:t>
            </a:r>
            <a:r>
              <a:rPr lang="en-US" sz="2100" dirty="0" err="1"/>
              <a:t>een</a:t>
            </a:r>
            <a:r>
              <a:rPr lang="en-US" sz="2100" dirty="0"/>
              <a:t> </a:t>
            </a:r>
            <a:r>
              <a:rPr lang="en-US" sz="2100" dirty="0" err="1"/>
              <a:t>gesprek</a:t>
            </a:r>
            <a:r>
              <a:rPr lang="en-US" sz="2100" dirty="0"/>
              <a:t> over </a:t>
            </a:r>
            <a:r>
              <a:rPr lang="en-US" sz="2100" dirty="0" err="1"/>
              <a:t>levensvragen</a:t>
            </a:r>
            <a:r>
              <a:rPr lang="en-US" sz="2100" dirty="0"/>
              <a:t> </a:t>
            </a:r>
            <a:r>
              <a:rPr lang="en-US" sz="2100" dirty="0" err="1"/>
              <a:t>en</a:t>
            </a:r>
            <a:r>
              <a:rPr lang="en-US" sz="2100" dirty="0"/>
              <a:t> wat </a:t>
            </a:r>
            <a:r>
              <a:rPr lang="en-US" sz="2100" dirty="0" err="1"/>
              <a:t>voor</a:t>
            </a:r>
            <a:r>
              <a:rPr lang="en-US" sz="2100" dirty="0"/>
              <a:t> </a:t>
            </a:r>
            <a:r>
              <a:rPr lang="en-US" sz="2100" dirty="0" err="1"/>
              <a:t>iemand</a:t>
            </a:r>
            <a:r>
              <a:rPr lang="en-US" sz="2100" dirty="0"/>
              <a:t> </a:t>
            </a:r>
            <a:r>
              <a:rPr lang="en-US" sz="2100" dirty="0" err="1"/>
              <a:t>belangrijk</a:t>
            </a:r>
            <a:r>
              <a:rPr lang="en-US" sz="2100" dirty="0"/>
              <a:t> is</a:t>
            </a:r>
            <a:endParaRPr lang="en-US" sz="2100" dirty="0">
              <a:hlinkClick r:id="" action="ppaction://noaction"/>
            </a:endParaRPr>
          </a:p>
          <a:p>
            <a:pPr marL="0" indent="0">
              <a:buNone/>
            </a:pPr>
            <a:endParaRPr lang="en-US" sz="2100" dirty="0">
              <a:hlinkClick r:id="" action="ppaction://noaction"/>
            </a:endParaRPr>
          </a:p>
          <a:p>
            <a:pPr marL="0" indent="0">
              <a:buNone/>
            </a:pPr>
            <a:r>
              <a:rPr lang="nl-NL" sz="2100" dirty="0">
                <a:hlinkClick r:id="rId3"/>
              </a:rPr>
              <a:t>Boekje 'In gesprek over levensvragen’</a:t>
            </a:r>
            <a:r>
              <a:rPr lang="nl-NL" sz="2100" dirty="0"/>
              <a:t> </a:t>
            </a:r>
          </a:p>
          <a:p>
            <a:pPr marL="0" indent="0">
              <a:buNone/>
            </a:pPr>
            <a:r>
              <a:rPr lang="nl-NL" sz="2100" dirty="0"/>
              <a:t>(Bron: Universiteit voor Humanistiek, 2022)</a:t>
            </a:r>
            <a:endParaRPr lang="en-US" sz="2100" dirty="0"/>
          </a:p>
          <a:p>
            <a:endParaRPr lang="nl-NL" dirty="0"/>
          </a:p>
        </p:txBody>
      </p:sp>
      <p:sp>
        <p:nvSpPr>
          <p:cNvPr id="4" name="Tijdelijke aanduiding voor voettekst 3">
            <a:extLst>
              <a:ext uri="{FF2B5EF4-FFF2-40B4-BE49-F238E27FC236}">
                <a16:creationId xmlns:a16="http://schemas.microsoft.com/office/drawing/2014/main" id="{4357DF7E-90CA-66BF-D67A-F39F2D51D0B2}"/>
              </a:ext>
            </a:extLst>
          </p:cNvPr>
          <p:cNvSpPr>
            <a:spLocks noGrp="1"/>
          </p:cNvSpPr>
          <p:nvPr>
            <p:ph type="ftr" sz="quarter" idx="11"/>
          </p:nvPr>
        </p:nvSpPr>
        <p:spPr/>
        <p:txBody>
          <a:bodyPr/>
          <a:lstStyle/>
          <a:p>
            <a:r>
              <a:rPr lang="nl-NL"/>
              <a:t>Voorbeeld voettekst | </a:t>
            </a:r>
            <a:fld id="{9C150A2E-50C5-B044-AC69-E50F3A48D57A}" type="datetime1">
              <a:rPr lang="nl-NL" smtClean="0"/>
              <a:pPr/>
              <a:t>6-2-2026</a:t>
            </a:fld>
            <a:endParaRPr lang="nl-NL" dirty="0"/>
          </a:p>
        </p:txBody>
      </p:sp>
      <p:pic>
        <p:nvPicPr>
          <p:cNvPr id="5" name="Picture 2" descr="Gesprekken over levensvragen met patiënten met dementie of een mi">
            <a:extLst>
              <a:ext uri="{FF2B5EF4-FFF2-40B4-BE49-F238E27FC236}">
                <a16:creationId xmlns:a16="http://schemas.microsoft.com/office/drawing/2014/main" id="{F68B0135-A6E0-3681-010E-4519BC864D1D}"/>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8331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077064-4AA0-1ADA-4448-799F017CF883}"/>
              </a:ext>
            </a:extLst>
          </p:cNvPr>
          <p:cNvSpPr>
            <a:spLocks noGrp="1"/>
          </p:cNvSpPr>
          <p:nvPr>
            <p:ph type="title"/>
          </p:nvPr>
        </p:nvSpPr>
        <p:spPr/>
        <p:txBody>
          <a:bodyPr/>
          <a:lstStyle/>
          <a:p>
            <a:r>
              <a:rPr lang="nl-NL" dirty="0"/>
              <a:t>CURA Stappenplan</a:t>
            </a:r>
          </a:p>
        </p:txBody>
      </p:sp>
      <p:sp>
        <p:nvSpPr>
          <p:cNvPr id="3" name="Tijdelijke aanduiding voor inhoud 2">
            <a:extLst>
              <a:ext uri="{FF2B5EF4-FFF2-40B4-BE49-F238E27FC236}">
                <a16:creationId xmlns:a16="http://schemas.microsoft.com/office/drawing/2014/main" id="{D31C2E23-2685-C5E7-50C4-F9FF7C1FF13C}"/>
              </a:ext>
            </a:extLst>
          </p:cNvPr>
          <p:cNvSpPr>
            <a:spLocks noGrp="1"/>
          </p:cNvSpPr>
          <p:nvPr>
            <p:ph sz="half" idx="2"/>
          </p:nvPr>
        </p:nvSpPr>
        <p:spPr/>
        <p:txBody>
          <a:bodyPr/>
          <a:lstStyle/>
          <a:p>
            <a:r>
              <a:rPr lang="nl-NL" b="0" i="0" dirty="0">
                <a:solidFill>
                  <a:srgbClr val="333333"/>
                </a:solidFill>
                <a:effectLst/>
                <a:latin typeface="+mj-lt"/>
              </a:rPr>
              <a:t>Methode die kan helpen bij situaties waarin:</a:t>
            </a:r>
          </a:p>
          <a:p>
            <a:pPr lvl="1"/>
            <a:r>
              <a:rPr lang="nl-NL" b="0" i="0" dirty="0">
                <a:solidFill>
                  <a:srgbClr val="333333"/>
                </a:solidFill>
                <a:effectLst/>
                <a:latin typeface="+mj-lt"/>
              </a:rPr>
              <a:t>niet duidelijk is wat het juiste is om te doen</a:t>
            </a:r>
          </a:p>
          <a:p>
            <a:pPr lvl="1"/>
            <a:r>
              <a:rPr lang="nl-NL" dirty="0">
                <a:solidFill>
                  <a:srgbClr val="333333"/>
                </a:solidFill>
                <a:latin typeface="+mj-lt"/>
              </a:rPr>
              <a:t>je sterk het gevoel hebt dat de keuzes die door anderen worden gemaakt niet bijdragen aan goede palliatieve zorg</a:t>
            </a:r>
          </a:p>
          <a:p>
            <a:pPr algn="l">
              <a:buFont typeface="Arial" panose="020B0604020202020204" pitchFamily="34" charset="0"/>
              <a:buChar char="•"/>
            </a:pPr>
            <a:endParaRPr lang="nl-NL" b="0" i="0" dirty="0">
              <a:solidFill>
                <a:srgbClr val="333333"/>
              </a:solidFill>
              <a:effectLst/>
              <a:latin typeface="+mj-lt"/>
            </a:endParaRPr>
          </a:p>
          <a:p>
            <a:pPr algn="l">
              <a:buFont typeface="Arial" panose="020B0604020202020204" pitchFamily="34" charset="0"/>
              <a:buChar char="•"/>
            </a:pPr>
            <a:endParaRPr lang="nl-NL" dirty="0">
              <a:solidFill>
                <a:srgbClr val="333333"/>
              </a:solidFill>
              <a:latin typeface="+mj-lt"/>
            </a:endParaRPr>
          </a:p>
          <a:p>
            <a:pPr marL="0" indent="0" algn="l">
              <a:buNone/>
            </a:pPr>
            <a:r>
              <a:rPr lang="nl-NL" b="0" i="0" dirty="0">
                <a:solidFill>
                  <a:srgbClr val="333333"/>
                </a:solidFill>
                <a:effectLst/>
                <a:latin typeface="+mj-lt"/>
              </a:rPr>
              <a:t>CURA kan helpen om te reflecteren op een situatie, zowel alleen of met een team. </a:t>
            </a:r>
          </a:p>
          <a:p>
            <a:pPr marL="0" indent="0">
              <a:buNone/>
            </a:pPr>
            <a:endParaRPr lang="nl-NL" dirty="0">
              <a:latin typeface="+mj-lt"/>
            </a:endParaRPr>
          </a:p>
        </p:txBody>
      </p:sp>
    </p:spTree>
    <p:extLst>
      <p:ext uri="{BB962C8B-B14F-4D97-AF65-F5344CB8AC3E}">
        <p14:creationId xmlns:p14="http://schemas.microsoft.com/office/powerpoint/2010/main" val="2043365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61E9A1-ADBA-888F-AC96-F9541EA4B9EA}"/>
              </a:ext>
            </a:extLst>
          </p:cNvPr>
          <p:cNvSpPr>
            <a:spLocks noGrp="1"/>
          </p:cNvSpPr>
          <p:nvPr>
            <p:ph type="title"/>
          </p:nvPr>
        </p:nvSpPr>
        <p:spPr>
          <a:xfrm>
            <a:off x="2786047" y="609600"/>
            <a:ext cx="6487955" cy="1320800"/>
          </a:xfrm>
        </p:spPr>
        <p:txBody>
          <a:bodyPr>
            <a:normAutofit/>
          </a:bodyPr>
          <a:lstStyle/>
          <a:p>
            <a:r>
              <a:rPr lang="nl-NL" sz="4000" dirty="0">
                <a:solidFill>
                  <a:srgbClr val="009CB4"/>
                </a:solidFill>
              </a:rPr>
              <a:t>Wat is palliatieve zorg?</a:t>
            </a:r>
          </a:p>
        </p:txBody>
      </p:sp>
      <p:sp>
        <p:nvSpPr>
          <p:cNvPr id="3" name="Tijdelijke aanduiding voor inhoud 2">
            <a:extLst>
              <a:ext uri="{FF2B5EF4-FFF2-40B4-BE49-F238E27FC236}">
                <a16:creationId xmlns:a16="http://schemas.microsoft.com/office/drawing/2014/main" id="{D7CDBF03-1B41-25C6-A7AA-DF0E578BCF31}"/>
              </a:ext>
            </a:extLst>
          </p:cNvPr>
          <p:cNvSpPr>
            <a:spLocks noGrp="1"/>
          </p:cNvSpPr>
          <p:nvPr>
            <p:ph idx="1"/>
          </p:nvPr>
        </p:nvSpPr>
        <p:spPr>
          <a:xfrm>
            <a:off x="2917998" y="1727453"/>
            <a:ext cx="7900150" cy="4281154"/>
          </a:xfrm>
        </p:spPr>
        <p:txBody>
          <a:bodyPr vert="horz" lIns="91440" tIns="45720" rIns="91440" bIns="45720" rtlCol="0" anchor="t">
            <a:noAutofit/>
          </a:bodyPr>
          <a:lstStyle/>
          <a:p>
            <a:r>
              <a:rPr lang="nl-NL" sz="2300" dirty="0"/>
              <a:t>Palliatieve zorg is </a:t>
            </a:r>
            <a:r>
              <a:rPr lang="nl-NL" sz="2300" b="1" u="sng" dirty="0"/>
              <a:t>veel breder dan</a:t>
            </a:r>
            <a:r>
              <a:rPr lang="nl-NL" sz="2300" dirty="0"/>
              <a:t> terminale zorg!</a:t>
            </a:r>
          </a:p>
          <a:p>
            <a:r>
              <a:rPr lang="nl-NL" sz="2300" dirty="0"/>
              <a:t>Gericht op het voorkomen en verlichten van lijden, niet (meer) op genezing</a:t>
            </a:r>
          </a:p>
          <a:p>
            <a:r>
              <a:rPr lang="nl-NL" sz="2300" dirty="0"/>
              <a:t>De zorg kan gelijktijdig met ziektegerichte behandeling verleend worden</a:t>
            </a:r>
          </a:p>
          <a:p>
            <a:r>
              <a:rPr lang="nl-NL" sz="2300" dirty="0"/>
              <a:t>Zorgverleners en vrijwilligers werken samen als interdisciplinair team, met de zorgvrager en diens naasten</a:t>
            </a:r>
          </a:p>
          <a:p>
            <a:r>
              <a:rPr lang="nl-NL" sz="2300" dirty="0"/>
              <a:t>Zorgverleners stemmen de behandeling af op de door de waarden, wensen en behoeften van de zorgvrager. Dit geeft de zorgvrager zolang mogelijk de eigen regie.</a:t>
            </a:r>
          </a:p>
          <a:p>
            <a:r>
              <a:rPr lang="nl-NL" sz="2300" dirty="0"/>
              <a:t>Eén zorgverlener coördineert de zorg ten behoeve van de continuïteit</a:t>
            </a:r>
          </a:p>
        </p:txBody>
      </p:sp>
      <p:pic>
        <p:nvPicPr>
          <p:cNvPr id="5" name="Picture 4" descr="Kleurrijke strengen die samen worden geweven">
            <a:extLst>
              <a:ext uri="{FF2B5EF4-FFF2-40B4-BE49-F238E27FC236}">
                <a16:creationId xmlns:a16="http://schemas.microsoft.com/office/drawing/2014/main" id="{0ABE04F8-C08D-29F9-BA0E-EE3D95DEDFC0}"/>
              </a:ext>
            </a:extLst>
          </p:cNvPr>
          <p:cNvPicPr>
            <a:picLocks noChangeAspect="1"/>
          </p:cNvPicPr>
          <p:nvPr/>
        </p:nvPicPr>
        <p:blipFill rotWithShape="1">
          <a:blip r:embed="rId3">
            <a:duotone>
              <a:prstClr val="black"/>
              <a:schemeClr val="tx2">
                <a:tint val="45000"/>
                <a:satMod val="400000"/>
              </a:schemeClr>
            </a:duotone>
          </a:blip>
          <a:srcRect l="46432" r="27028" b="1"/>
          <a:stretch/>
        </p:blipFill>
        <p:spPr>
          <a:xfrm>
            <a:off x="20" y="10"/>
            <a:ext cx="2734036" cy="6876278"/>
          </a:xfrm>
          <a:custGeom>
            <a:avLst/>
            <a:gdLst/>
            <a:ahLst/>
            <a:cxnLst/>
            <a:rect l="l" t="t" r="r" b="b"/>
            <a:pathLst>
              <a:path w="2734056" h="6858000">
                <a:moveTo>
                  <a:pt x="0" y="0"/>
                </a:moveTo>
                <a:lnTo>
                  <a:pt x="1674254" y="0"/>
                </a:lnTo>
                <a:lnTo>
                  <a:pt x="2734056" y="6850199"/>
                </a:lnTo>
                <a:lnTo>
                  <a:pt x="2734056" y="6858000"/>
                </a:lnTo>
                <a:lnTo>
                  <a:pt x="842596" y="6858000"/>
                </a:lnTo>
                <a:lnTo>
                  <a:pt x="0" y="1191846"/>
                </a:lnTo>
                <a:close/>
              </a:path>
            </a:pathLst>
          </a:custGeom>
        </p:spPr>
      </p:pic>
    </p:spTree>
    <p:extLst>
      <p:ext uri="{BB962C8B-B14F-4D97-AF65-F5344CB8AC3E}">
        <p14:creationId xmlns:p14="http://schemas.microsoft.com/office/powerpoint/2010/main" val="33873791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6A2E1B-15D5-DBA7-4864-AC98E99669F4}"/>
              </a:ext>
            </a:extLst>
          </p:cNvPr>
          <p:cNvSpPr>
            <a:spLocks noGrp="1"/>
          </p:cNvSpPr>
          <p:nvPr>
            <p:ph type="title"/>
          </p:nvPr>
        </p:nvSpPr>
        <p:spPr>
          <a:xfrm>
            <a:off x="965102" y="5974865"/>
            <a:ext cx="10766044" cy="883136"/>
          </a:xfrm>
        </p:spPr>
        <p:txBody>
          <a:bodyPr/>
          <a:lstStyle/>
          <a:p>
            <a:r>
              <a:rPr lang="nl-NL" sz="2800" dirty="0">
                <a:hlinkClick r:id="rId3">
                  <a:extLst>
                    <a:ext uri="{A12FA001-AC4F-418D-AE19-62706E023703}">
                      <ahyp:hlinkClr xmlns:ahyp="http://schemas.microsoft.com/office/drawing/2018/hyperlinkcolor" val="tx"/>
                    </a:ext>
                  </a:extLst>
                </a:hlinkClick>
              </a:rPr>
              <a:t>CURA: stappenplan bij lastige situaties | Bron: V&amp;VN (venvn.nl)</a:t>
            </a:r>
            <a:endParaRPr lang="nl-NL" dirty="0"/>
          </a:p>
        </p:txBody>
      </p:sp>
      <p:pic>
        <p:nvPicPr>
          <p:cNvPr id="5" name="Afbeelding 4">
            <a:extLst>
              <a:ext uri="{FF2B5EF4-FFF2-40B4-BE49-F238E27FC236}">
                <a16:creationId xmlns:a16="http://schemas.microsoft.com/office/drawing/2014/main" id="{6C55A635-3E28-C550-E242-CD93C5FD3DB6}"/>
              </a:ext>
            </a:extLst>
          </p:cNvPr>
          <p:cNvPicPr>
            <a:picLocks noChangeAspect="1"/>
          </p:cNvPicPr>
          <p:nvPr/>
        </p:nvPicPr>
        <p:blipFill>
          <a:blip r:embed="rId4"/>
          <a:stretch>
            <a:fillRect/>
          </a:stretch>
        </p:blipFill>
        <p:spPr>
          <a:xfrm>
            <a:off x="3925467" y="765768"/>
            <a:ext cx="4341066" cy="5326463"/>
          </a:xfrm>
          <a:prstGeom prst="rect">
            <a:avLst/>
          </a:prstGeom>
        </p:spPr>
      </p:pic>
    </p:spTree>
    <p:extLst>
      <p:ext uri="{BB962C8B-B14F-4D97-AF65-F5344CB8AC3E}">
        <p14:creationId xmlns:p14="http://schemas.microsoft.com/office/powerpoint/2010/main" val="2600461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F2E0C2-2A0E-47AB-0FA5-175902CCDE72}"/>
              </a:ext>
            </a:extLst>
          </p:cNvPr>
          <p:cNvSpPr>
            <a:spLocks noGrp="1"/>
          </p:cNvSpPr>
          <p:nvPr>
            <p:ph type="title"/>
          </p:nvPr>
        </p:nvSpPr>
        <p:spPr/>
        <p:txBody>
          <a:bodyPr/>
          <a:lstStyle/>
          <a:p>
            <a:r>
              <a:rPr lang="nl-NL" sz="4000" dirty="0"/>
              <a:t>Casus: zingevingsproblematiek</a:t>
            </a:r>
            <a:endParaRPr lang="nl-NL" dirty="0"/>
          </a:p>
        </p:txBody>
      </p:sp>
      <p:sp>
        <p:nvSpPr>
          <p:cNvPr id="3" name="Tijdelijke aanduiding voor inhoud 2">
            <a:extLst>
              <a:ext uri="{FF2B5EF4-FFF2-40B4-BE49-F238E27FC236}">
                <a16:creationId xmlns:a16="http://schemas.microsoft.com/office/drawing/2014/main" id="{EEF942E6-041A-BC75-4BB7-68295E6225F5}"/>
              </a:ext>
            </a:extLst>
          </p:cNvPr>
          <p:cNvSpPr>
            <a:spLocks noGrp="1"/>
          </p:cNvSpPr>
          <p:nvPr>
            <p:ph sz="half" idx="2"/>
          </p:nvPr>
        </p:nvSpPr>
        <p:spPr>
          <a:xfrm>
            <a:off x="694944" y="2425655"/>
            <a:ext cx="4927934" cy="3751308"/>
          </a:xfrm>
        </p:spPr>
        <p:txBody>
          <a:bodyPr/>
          <a:lstStyle/>
          <a:p>
            <a:r>
              <a:rPr lang="nl-NL" dirty="0"/>
              <a:t>Heb jij wel eens een zorgvrager gehad die met zingevingsvragen worstelde?</a:t>
            </a:r>
          </a:p>
          <a:p>
            <a:endParaRPr lang="nl-NL" dirty="0"/>
          </a:p>
        </p:txBody>
      </p:sp>
      <p:pic>
        <p:nvPicPr>
          <p:cNvPr id="4" name="Afbeelding 3" descr="Afbeelding met clipart, logo, Graphics, symbool&#10;&#10;Door AI gegenereerde inhoud is mogelijk onjuist.">
            <a:extLst>
              <a:ext uri="{FF2B5EF4-FFF2-40B4-BE49-F238E27FC236}">
                <a16:creationId xmlns:a16="http://schemas.microsoft.com/office/drawing/2014/main" id="{AA6A0A78-A075-67B2-A1C4-0AD847A094C4}"/>
              </a:ext>
            </a:extLst>
          </p:cNvPr>
          <p:cNvPicPr>
            <a:picLocks noChangeAspect="1"/>
          </p:cNvPicPr>
          <p:nvPr/>
        </p:nvPicPr>
        <p:blipFill>
          <a:blip r:embed="rId3" cstate="email">
            <a:extLst>
              <a:ext uri="{28A0092B-C50C-407E-A947-70E740481C1C}">
                <a14:useLocalDpi xmlns:a14="http://schemas.microsoft.com/office/drawing/2010/main" val="0"/>
              </a:ext>
            </a:extLst>
          </a:blip>
          <a:srcRect t="-2718" r="-26989"/>
          <a:stretch/>
        </p:blipFill>
        <p:spPr>
          <a:xfrm>
            <a:off x="8642350" y="1522458"/>
            <a:ext cx="4486275" cy="4486275"/>
          </a:xfrm>
          <a:prstGeom prst="rect">
            <a:avLst/>
          </a:prstGeom>
        </p:spPr>
      </p:pic>
      <p:sp>
        <p:nvSpPr>
          <p:cNvPr id="6" name="Tekstvak 5">
            <a:extLst>
              <a:ext uri="{FF2B5EF4-FFF2-40B4-BE49-F238E27FC236}">
                <a16:creationId xmlns:a16="http://schemas.microsoft.com/office/drawing/2014/main" id="{1FA2BCBB-3F57-23B4-646D-9DEC4123A16C}"/>
              </a:ext>
            </a:extLst>
          </p:cNvPr>
          <p:cNvSpPr txBox="1"/>
          <p:nvPr/>
        </p:nvSpPr>
        <p:spPr>
          <a:xfrm>
            <a:off x="11056883" y="6596390"/>
            <a:ext cx="2270234" cy="261610"/>
          </a:xfrm>
          <a:prstGeom prst="rect">
            <a:avLst/>
          </a:prstGeom>
          <a:noFill/>
        </p:spPr>
        <p:txBody>
          <a:bodyPr wrap="square" rtlCol="0">
            <a:spAutoFit/>
          </a:bodyPr>
          <a:lstStyle/>
          <a:p>
            <a:r>
              <a:rPr lang="nl-NL" sz="1100" dirty="0"/>
              <a:t>Bron: </a:t>
            </a:r>
            <a:r>
              <a:rPr lang="nl-NL" sz="1100" dirty="0" err="1"/>
              <a:t>Freepik</a:t>
            </a:r>
            <a:endParaRPr lang="nl-NL" sz="1100" dirty="0"/>
          </a:p>
        </p:txBody>
      </p:sp>
    </p:spTree>
    <p:extLst>
      <p:ext uri="{BB962C8B-B14F-4D97-AF65-F5344CB8AC3E}">
        <p14:creationId xmlns:p14="http://schemas.microsoft.com/office/powerpoint/2010/main" val="943938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52B70F-0948-A4E9-FE09-C621519D1EA7}"/>
              </a:ext>
            </a:extLst>
          </p:cNvPr>
          <p:cNvSpPr>
            <a:spLocks noGrp="1"/>
          </p:cNvSpPr>
          <p:nvPr>
            <p:ph type="title"/>
          </p:nvPr>
        </p:nvSpPr>
        <p:spPr>
          <a:xfrm>
            <a:off x="684022" y="540534"/>
            <a:ext cx="10766044" cy="1325563"/>
          </a:xfrm>
        </p:spPr>
        <p:txBody>
          <a:bodyPr/>
          <a:lstStyle/>
          <a:p>
            <a:r>
              <a:rPr lang="nl-NL" dirty="0"/>
              <a:t>Coping</a:t>
            </a:r>
          </a:p>
        </p:txBody>
      </p:sp>
      <p:sp>
        <p:nvSpPr>
          <p:cNvPr id="3" name="Tijdelijke aanduiding voor inhoud 2">
            <a:extLst>
              <a:ext uri="{FF2B5EF4-FFF2-40B4-BE49-F238E27FC236}">
                <a16:creationId xmlns:a16="http://schemas.microsoft.com/office/drawing/2014/main" id="{3043D3E3-6C2E-C07D-7514-98EDEBFA3922}"/>
              </a:ext>
            </a:extLst>
          </p:cNvPr>
          <p:cNvSpPr>
            <a:spLocks noGrp="1"/>
          </p:cNvSpPr>
          <p:nvPr>
            <p:ph sz="half" idx="2"/>
          </p:nvPr>
        </p:nvSpPr>
        <p:spPr>
          <a:xfrm>
            <a:off x="763778" y="1553346"/>
            <a:ext cx="10744200" cy="3751308"/>
          </a:xfrm>
        </p:spPr>
        <p:txBody>
          <a:bodyPr/>
          <a:lstStyle/>
          <a:p>
            <a:pPr marL="0" indent="0">
              <a:buNone/>
            </a:pPr>
            <a:r>
              <a:rPr lang="nl-NL" sz="2100" dirty="0"/>
              <a:t>Coping: Hoe ga je met een situatie om? Hoe ben je tegen een situatie opgewassen? </a:t>
            </a:r>
          </a:p>
          <a:p>
            <a:pPr marL="0" indent="0">
              <a:buNone/>
            </a:pPr>
            <a:endParaRPr lang="nl-NL" sz="2100" dirty="0"/>
          </a:p>
          <a:p>
            <a:pPr>
              <a:buFont typeface="Wingdings" panose="05000000000000000000" pitchFamily="2" charset="2"/>
              <a:buChar char="v"/>
            </a:pPr>
            <a:r>
              <a:rPr lang="nl-NL" sz="2100" b="1" dirty="0"/>
              <a:t>Emotiegerichte coping</a:t>
            </a:r>
          </a:p>
          <a:p>
            <a:pPr marL="0" indent="0">
              <a:buNone/>
            </a:pPr>
            <a:r>
              <a:rPr lang="nl-NL" sz="2100" dirty="0"/>
              <a:t>De emotionele reactie wordt onder controle gehouden door er bv. met anderen over te praten. Zo wordt de ‘lading’ minder zwaar.</a:t>
            </a:r>
          </a:p>
          <a:p>
            <a:pPr marL="457200" indent="-457200">
              <a:buAutoNum type="arabicPeriod"/>
            </a:pPr>
            <a:endParaRPr lang="nl-NL" sz="2100" dirty="0"/>
          </a:p>
          <a:p>
            <a:pPr>
              <a:buFont typeface="Wingdings" panose="05000000000000000000" pitchFamily="2" charset="2"/>
              <a:buChar char="v"/>
            </a:pPr>
            <a:r>
              <a:rPr lang="nl-NL" sz="2100" b="1" dirty="0"/>
              <a:t>Probleemgerichte coping</a:t>
            </a:r>
          </a:p>
          <a:p>
            <a:pPr marL="0" indent="0">
              <a:buNone/>
            </a:pPr>
            <a:r>
              <a:rPr lang="nl-NL" sz="2100" dirty="0"/>
              <a:t>Er wordt actief gezocht naar een oplossing voor het probleem.</a:t>
            </a:r>
          </a:p>
          <a:p>
            <a:pPr marL="0" indent="0">
              <a:buNone/>
            </a:pPr>
            <a:endParaRPr lang="nl-NL" sz="2100" dirty="0"/>
          </a:p>
          <a:p>
            <a:pPr>
              <a:buFont typeface="Wingdings" panose="05000000000000000000" pitchFamily="2" charset="2"/>
              <a:buChar char="v"/>
            </a:pPr>
            <a:r>
              <a:rPr lang="nl-NL" sz="2100" b="1" dirty="0"/>
              <a:t>Vermijdende coping</a:t>
            </a:r>
          </a:p>
          <a:p>
            <a:pPr marL="0" indent="0">
              <a:buNone/>
            </a:pPr>
            <a:r>
              <a:rPr lang="nl-NL" sz="2100" dirty="0"/>
              <a:t>Iemand vermijd bewust het probleem, laat het zich overkomen. </a:t>
            </a:r>
          </a:p>
          <a:p>
            <a:pPr marL="0" indent="0">
              <a:buNone/>
            </a:pPr>
            <a:r>
              <a:rPr lang="nl-NL" sz="2100" dirty="0"/>
              <a:t>‘Als ik er niet over na denk, is het er ook niet’</a:t>
            </a:r>
          </a:p>
          <a:p>
            <a:pPr marL="0" indent="0">
              <a:buNone/>
            </a:pPr>
            <a:endParaRPr lang="nl-NL" dirty="0"/>
          </a:p>
        </p:txBody>
      </p:sp>
    </p:spTree>
    <p:extLst>
      <p:ext uri="{BB962C8B-B14F-4D97-AF65-F5344CB8AC3E}">
        <p14:creationId xmlns:p14="http://schemas.microsoft.com/office/powerpoint/2010/main" val="607955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C3B3CA-E724-A7A2-F3F3-289EC526BCED}"/>
              </a:ext>
            </a:extLst>
          </p:cNvPr>
          <p:cNvSpPr>
            <a:spLocks noGrp="1"/>
          </p:cNvSpPr>
          <p:nvPr>
            <p:ph type="title"/>
          </p:nvPr>
        </p:nvSpPr>
        <p:spPr>
          <a:xfrm>
            <a:off x="694944" y="334917"/>
            <a:ext cx="10766044" cy="1325563"/>
          </a:xfrm>
        </p:spPr>
        <p:txBody>
          <a:bodyPr/>
          <a:lstStyle/>
          <a:p>
            <a:r>
              <a:rPr lang="nl-NL" dirty="0" err="1"/>
              <a:t>Copingstrategieën</a:t>
            </a:r>
            <a:endParaRPr lang="nl-NL" dirty="0"/>
          </a:p>
        </p:txBody>
      </p:sp>
      <p:sp>
        <p:nvSpPr>
          <p:cNvPr id="3" name="Tijdelijke aanduiding voor inhoud 2">
            <a:extLst>
              <a:ext uri="{FF2B5EF4-FFF2-40B4-BE49-F238E27FC236}">
                <a16:creationId xmlns:a16="http://schemas.microsoft.com/office/drawing/2014/main" id="{3ECE7B54-3C1F-31E3-2163-62C10E5560E3}"/>
              </a:ext>
            </a:extLst>
          </p:cNvPr>
          <p:cNvSpPr>
            <a:spLocks noGrp="1"/>
          </p:cNvSpPr>
          <p:nvPr>
            <p:ph sz="half" idx="2"/>
          </p:nvPr>
        </p:nvSpPr>
        <p:spPr>
          <a:xfrm>
            <a:off x="731012" y="1444503"/>
            <a:ext cx="4846047" cy="3751308"/>
          </a:xfrm>
        </p:spPr>
        <p:txBody>
          <a:bodyPr/>
          <a:lstStyle/>
          <a:p>
            <a:pPr marL="0" indent="0">
              <a:buFont typeface="Wingdings 3" charset="2"/>
              <a:buNone/>
            </a:pPr>
            <a:r>
              <a:rPr lang="nl-NL" sz="1800" b="1" dirty="0">
                <a:latin typeface="Roboto-Light"/>
              </a:rPr>
              <a:t>Coping stijlen (Utrechtse Coping Lijst)</a:t>
            </a:r>
          </a:p>
          <a:p>
            <a:pPr marL="0" indent="0">
              <a:buFont typeface="Wingdings 3" charset="2"/>
              <a:buNone/>
            </a:pPr>
            <a:r>
              <a:rPr lang="nl-NL" sz="1600" b="1" dirty="0">
                <a:latin typeface="Roboto-Light"/>
              </a:rPr>
              <a:t>1. Gedrag</a:t>
            </a:r>
          </a:p>
          <a:p>
            <a:pPr>
              <a:buAutoNum type="alphaLcPeriod"/>
            </a:pPr>
            <a:r>
              <a:rPr lang="nl-NL" sz="1600" dirty="0">
                <a:latin typeface="Roboto-Light"/>
              </a:rPr>
              <a:t>Actief aanpakken; het probleem wordt geanalyseerd en opgelost</a:t>
            </a:r>
          </a:p>
          <a:p>
            <a:pPr>
              <a:buAutoNum type="alphaLcPeriod"/>
            </a:pPr>
            <a:r>
              <a:rPr lang="nl-NL" sz="1600" dirty="0">
                <a:latin typeface="Roboto-Light"/>
              </a:rPr>
              <a:t>Palliatieve reactie: symptoom- en pijnbestrijding</a:t>
            </a:r>
          </a:p>
          <a:p>
            <a:pPr>
              <a:buAutoNum type="alphaLcPeriod"/>
            </a:pPr>
            <a:r>
              <a:rPr lang="nl-NL" sz="1600" dirty="0">
                <a:latin typeface="Roboto-Light"/>
              </a:rPr>
              <a:t>Vermoeden: ontkenning en vermijding</a:t>
            </a:r>
          </a:p>
          <a:p>
            <a:pPr>
              <a:buAutoNum type="alphaLcPeriod"/>
            </a:pPr>
            <a:r>
              <a:rPr lang="nl-NL" sz="1600" dirty="0">
                <a:latin typeface="Roboto-Light"/>
              </a:rPr>
              <a:t>Sociale steun: troost en grip zoeken </a:t>
            </a:r>
          </a:p>
          <a:p>
            <a:pPr marL="0" indent="0">
              <a:buNone/>
            </a:pPr>
            <a:r>
              <a:rPr lang="nl-NL" sz="1600" b="1" dirty="0">
                <a:latin typeface="Roboto-Light"/>
              </a:rPr>
              <a:t>2. Cognitief</a:t>
            </a:r>
          </a:p>
          <a:p>
            <a:pPr>
              <a:buAutoNum type="alphaLcPeriod"/>
            </a:pPr>
            <a:r>
              <a:rPr lang="nl-NL" sz="1600" dirty="0">
                <a:latin typeface="Roboto-Light"/>
              </a:rPr>
              <a:t>Passief reactiepatroon, piekeren, zichzelf de schuld geven, twijfel aan zichzelf (verontrustende gedachten)</a:t>
            </a:r>
          </a:p>
          <a:p>
            <a:pPr>
              <a:buAutoNum type="alphaLcPeriod"/>
            </a:pPr>
            <a:r>
              <a:rPr lang="nl-NL" sz="1600" dirty="0">
                <a:latin typeface="Roboto-Light"/>
              </a:rPr>
              <a:t> Geruststellende gedachten/optimisme: komt vanzelf goed</a:t>
            </a:r>
          </a:p>
          <a:p>
            <a:pPr marL="0" indent="0">
              <a:buNone/>
            </a:pPr>
            <a:r>
              <a:rPr lang="nl-NL" sz="1600" b="1" dirty="0">
                <a:latin typeface="Roboto-Light"/>
              </a:rPr>
              <a:t>3. Emoties</a:t>
            </a:r>
          </a:p>
          <a:p>
            <a:pPr marL="400050" indent="-400050">
              <a:buFont typeface="+mj-lt"/>
              <a:buAutoNum type="alphaLcPeriod"/>
            </a:pPr>
            <a:r>
              <a:rPr lang="nl-NL" sz="1600" dirty="0">
                <a:latin typeface="Roboto-Light"/>
              </a:rPr>
              <a:t>Expressie geven aan emoties: boosheid, verdriet, angst, dankbaarheid </a:t>
            </a:r>
          </a:p>
          <a:p>
            <a:pPr marL="0" indent="0">
              <a:buNone/>
            </a:pPr>
            <a:endParaRPr lang="nl-NL" sz="2000" dirty="0"/>
          </a:p>
        </p:txBody>
      </p:sp>
      <p:sp>
        <p:nvSpPr>
          <p:cNvPr id="6" name="Tekstvak 5">
            <a:extLst>
              <a:ext uri="{FF2B5EF4-FFF2-40B4-BE49-F238E27FC236}">
                <a16:creationId xmlns:a16="http://schemas.microsoft.com/office/drawing/2014/main" id="{C69616E6-06DE-18D9-9CE0-968F490361DF}"/>
              </a:ext>
            </a:extLst>
          </p:cNvPr>
          <p:cNvSpPr txBox="1"/>
          <p:nvPr/>
        </p:nvSpPr>
        <p:spPr>
          <a:xfrm>
            <a:off x="6077966" y="1553346"/>
            <a:ext cx="6093724" cy="2308324"/>
          </a:xfrm>
          <a:prstGeom prst="rect">
            <a:avLst/>
          </a:prstGeom>
          <a:noFill/>
        </p:spPr>
        <p:txBody>
          <a:bodyPr wrap="square">
            <a:spAutoFit/>
          </a:bodyPr>
          <a:lstStyle/>
          <a:p>
            <a:pPr marL="0" indent="0">
              <a:buNone/>
            </a:pPr>
            <a:r>
              <a:rPr lang="nl-NL" sz="1600" b="1" i="0" dirty="0">
                <a:effectLst/>
                <a:latin typeface="Roboto-Light"/>
              </a:rPr>
              <a:t>De meest gebruikte coping strategieën zijn:</a:t>
            </a:r>
          </a:p>
          <a:p>
            <a:pPr marL="0" indent="0">
              <a:buNone/>
            </a:pPr>
            <a:endParaRPr lang="nl-NL" sz="1600" b="0" i="0" dirty="0">
              <a:effectLst/>
              <a:latin typeface="Roboto-Light"/>
            </a:endParaRPr>
          </a:p>
          <a:p>
            <a:pPr marL="342900" indent="-342900">
              <a:buFont typeface="+mj-lt"/>
              <a:buAutoNum type="arabicPeriod"/>
            </a:pPr>
            <a:r>
              <a:rPr lang="nl-NL" sz="1600" b="0" i="0" dirty="0">
                <a:effectLst/>
                <a:latin typeface="Roboto-Light"/>
              </a:rPr>
              <a:t>het probleem actief aanpakken</a:t>
            </a:r>
          </a:p>
          <a:p>
            <a:pPr marL="342900" indent="-342900">
              <a:buFont typeface="+mj-lt"/>
              <a:buAutoNum type="arabicPeriod"/>
            </a:pPr>
            <a:r>
              <a:rPr lang="nl-NL" sz="1600" b="0" i="0" dirty="0">
                <a:effectLst/>
                <a:latin typeface="Roboto-Light"/>
              </a:rPr>
              <a:t>sociale steun zoeken</a:t>
            </a:r>
          </a:p>
          <a:p>
            <a:pPr marL="342900" indent="-342900">
              <a:buFont typeface="+mj-lt"/>
              <a:buAutoNum type="arabicPeriod"/>
            </a:pPr>
            <a:r>
              <a:rPr lang="nl-NL" sz="1600" b="0" i="0" dirty="0">
                <a:effectLst/>
                <a:latin typeface="Roboto-Light"/>
              </a:rPr>
              <a:t>vermijden en afwachten</a:t>
            </a:r>
          </a:p>
          <a:p>
            <a:pPr marL="342900" indent="-342900">
              <a:buFont typeface="+mj-lt"/>
              <a:buAutoNum type="arabicPeriod"/>
            </a:pPr>
            <a:r>
              <a:rPr lang="nl-NL" sz="1600" b="0" i="0" dirty="0">
                <a:effectLst/>
                <a:latin typeface="Roboto-Light"/>
              </a:rPr>
              <a:t>afleiding zoeken</a:t>
            </a:r>
          </a:p>
          <a:p>
            <a:pPr marL="342900" indent="-342900">
              <a:buFont typeface="+mj-lt"/>
              <a:buAutoNum type="arabicPeriod"/>
            </a:pPr>
            <a:r>
              <a:rPr lang="nl-NL" sz="1600" b="0" i="0" dirty="0">
                <a:effectLst/>
                <a:latin typeface="Roboto-Light"/>
              </a:rPr>
              <a:t>depressief reageren</a:t>
            </a:r>
          </a:p>
          <a:p>
            <a:pPr marL="342900" indent="-342900">
              <a:buFont typeface="+mj-lt"/>
              <a:buAutoNum type="arabicPeriod"/>
            </a:pPr>
            <a:r>
              <a:rPr lang="nl-NL" sz="1600" b="0" i="0" dirty="0">
                <a:effectLst/>
                <a:latin typeface="Roboto-Light"/>
              </a:rPr>
              <a:t>emoties uiten</a:t>
            </a:r>
          </a:p>
          <a:p>
            <a:pPr marL="342900" indent="-342900">
              <a:buFont typeface="+mj-lt"/>
              <a:buAutoNum type="arabicPeriod"/>
            </a:pPr>
            <a:r>
              <a:rPr lang="nl-NL" sz="1600" b="0" i="0" dirty="0">
                <a:effectLst/>
                <a:latin typeface="Roboto-Light"/>
              </a:rPr>
              <a:t>geruststellende gedachten hanteren.</a:t>
            </a:r>
          </a:p>
        </p:txBody>
      </p:sp>
    </p:spTree>
    <p:extLst>
      <p:ext uri="{BB962C8B-B14F-4D97-AF65-F5344CB8AC3E}">
        <p14:creationId xmlns:p14="http://schemas.microsoft.com/office/powerpoint/2010/main" val="2731230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8FFC0E-BFF6-073B-DA4D-D22393CCB2FC}"/>
              </a:ext>
            </a:extLst>
          </p:cNvPr>
          <p:cNvSpPr>
            <a:spLocks noGrp="1"/>
          </p:cNvSpPr>
          <p:nvPr>
            <p:ph type="title"/>
          </p:nvPr>
        </p:nvSpPr>
        <p:spPr/>
        <p:txBody>
          <a:bodyPr/>
          <a:lstStyle/>
          <a:p>
            <a:r>
              <a:rPr lang="nl-NL" sz="4000" dirty="0"/>
              <a:t>Rouw</a:t>
            </a:r>
            <a:endParaRPr lang="nl-NL" dirty="0"/>
          </a:p>
        </p:txBody>
      </p:sp>
      <p:sp>
        <p:nvSpPr>
          <p:cNvPr id="3" name="Tijdelijke aanduiding voor inhoud 2">
            <a:extLst>
              <a:ext uri="{FF2B5EF4-FFF2-40B4-BE49-F238E27FC236}">
                <a16:creationId xmlns:a16="http://schemas.microsoft.com/office/drawing/2014/main" id="{EABAEEA4-56FE-DE66-52B6-1215DF150FB9}"/>
              </a:ext>
            </a:extLst>
          </p:cNvPr>
          <p:cNvSpPr>
            <a:spLocks noGrp="1"/>
          </p:cNvSpPr>
          <p:nvPr>
            <p:ph sz="half" idx="2"/>
          </p:nvPr>
        </p:nvSpPr>
        <p:spPr>
          <a:xfrm>
            <a:off x="694944" y="2425655"/>
            <a:ext cx="7097928" cy="3751308"/>
          </a:xfrm>
        </p:spPr>
        <p:txBody>
          <a:bodyPr/>
          <a:lstStyle/>
          <a:p>
            <a:pPr marL="0" indent="0">
              <a:buNone/>
            </a:pPr>
            <a:r>
              <a:rPr lang="nl-NL" b="0" i="1" dirty="0">
                <a:solidFill>
                  <a:schemeClr val="tx1"/>
                </a:solidFill>
                <a:effectLst/>
              </a:rPr>
              <a:t>“Rouw is het geheel van fysieke, emotionele, cognitieve, sociale, gedragsmatige en spirituele reacties ten gevolge van het verlies van een betekenisvol iets of iemand.”</a:t>
            </a:r>
          </a:p>
          <a:p>
            <a:pPr marL="0" indent="0">
              <a:buNone/>
            </a:pPr>
            <a:endParaRPr lang="nl-NL" dirty="0">
              <a:solidFill>
                <a:schemeClr val="tx1"/>
              </a:solidFill>
            </a:endParaRPr>
          </a:p>
          <a:p>
            <a:pPr marL="0" indent="0">
              <a:buNone/>
            </a:pPr>
            <a:r>
              <a:rPr lang="nl-NL" b="0" i="0" dirty="0">
                <a:solidFill>
                  <a:schemeClr val="tx1"/>
                </a:solidFill>
                <a:effectLst/>
              </a:rPr>
              <a:t>Definitie uit: </a:t>
            </a:r>
            <a:endParaRPr lang="nl-NL" dirty="0">
              <a:solidFill>
                <a:schemeClr val="tx1"/>
              </a:solidFill>
            </a:endParaRPr>
          </a:p>
          <a:p>
            <a:pPr marL="0" indent="0">
              <a:buNone/>
            </a:pPr>
            <a:r>
              <a:rPr lang="nl-NL" dirty="0"/>
              <a:t>IKNL. Richtlijn Rouw in de Palliatieve fase. 2022. </a:t>
            </a:r>
            <a:r>
              <a:rPr lang="nl-NL" dirty="0">
                <a:hlinkClick r:id="rId3"/>
              </a:rPr>
              <a:t>Rouw - Richtlijnen Palliatieve zorg</a:t>
            </a:r>
            <a:endParaRPr lang="nl-NL" b="0" i="0" dirty="0">
              <a:solidFill>
                <a:schemeClr val="tx1"/>
              </a:solidFill>
              <a:effectLst/>
            </a:endParaRPr>
          </a:p>
          <a:p>
            <a:pPr marL="0" indent="0">
              <a:buNone/>
            </a:pPr>
            <a:r>
              <a:rPr lang="nl-NL" b="0" i="0" dirty="0">
                <a:solidFill>
                  <a:schemeClr val="tx1"/>
                </a:solidFill>
                <a:effectLst/>
                <a:latin typeface="century-gothic"/>
              </a:rPr>
              <a:t> </a:t>
            </a:r>
            <a:endParaRPr lang="nl-NL" sz="2400" dirty="0">
              <a:solidFill>
                <a:schemeClr val="tx1"/>
              </a:solidFill>
            </a:endParaRPr>
          </a:p>
          <a:p>
            <a:endParaRPr lang="nl-NL" dirty="0"/>
          </a:p>
        </p:txBody>
      </p:sp>
      <p:pic>
        <p:nvPicPr>
          <p:cNvPr id="4" name="Afbeelding 3" descr="Afbeelding met clipart, Graphics, illustratie, grafische vormgeving&#10;&#10;Door AI gegenereerde inhoud is mogelijk onjuist.">
            <a:extLst>
              <a:ext uri="{FF2B5EF4-FFF2-40B4-BE49-F238E27FC236}">
                <a16:creationId xmlns:a16="http://schemas.microsoft.com/office/drawing/2014/main" id="{E7EA667B-B810-8272-103A-AF91EDECF2BF}"/>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871289" y="3627632"/>
            <a:ext cx="4356807" cy="4356807"/>
          </a:xfrm>
          <a:prstGeom prst="rect">
            <a:avLst/>
          </a:prstGeom>
        </p:spPr>
      </p:pic>
      <p:sp>
        <p:nvSpPr>
          <p:cNvPr id="5" name="Tekstvak 4">
            <a:extLst>
              <a:ext uri="{FF2B5EF4-FFF2-40B4-BE49-F238E27FC236}">
                <a16:creationId xmlns:a16="http://schemas.microsoft.com/office/drawing/2014/main" id="{B6122D54-5AC9-575F-0D94-9F94441D696C}"/>
              </a:ext>
            </a:extLst>
          </p:cNvPr>
          <p:cNvSpPr txBox="1"/>
          <p:nvPr/>
        </p:nvSpPr>
        <p:spPr>
          <a:xfrm>
            <a:off x="10049692" y="6627168"/>
            <a:ext cx="6289764" cy="230832"/>
          </a:xfrm>
          <a:prstGeom prst="rect">
            <a:avLst/>
          </a:prstGeom>
          <a:noFill/>
        </p:spPr>
        <p:txBody>
          <a:bodyPr wrap="square">
            <a:spAutoFit/>
          </a:bodyPr>
          <a:lstStyle/>
          <a:p>
            <a:r>
              <a:rPr lang="nl-NL" sz="900" b="0" dirty="0"/>
              <a:t>Bron: UNO Amsterdam</a:t>
            </a:r>
            <a:endParaRPr lang="nl-NL" sz="900" dirty="0"/>
          </a:p>
        </p:txBody>
      </p:sp>
    </p:spTree>
    <p:extLst>
      <p:ext uri="{BB962C8B-B14F-4D97-AF65-F5344CB8AC3E}">
        <p14:creationId xmlns:p14="http://schemas.microsoft.com/office/powerpoint/2010/main" val="1865822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DA6411-C90D-C277-4469-D24F9EEF8A80}"/>
              </a:ext>
            </a:extLst>
          </p:cNvPr>
          <p:cNvSpPr>
            <a:spLocks noGrp="1"/>
          </p:cNvSpPr>
          <p:nvPr>
            <p:ph type="title"/>
          </p:nvPr>
        </p:nvSpPr>
        <p:spPr/>
        <p:txBody>
          <a:bodyPr/>
          <a:lstStyle/>
          <a:p>
            <a:r>
              <a:rPr lang="nl-NL" sz="4000" dirty="0"/>
              <a:t>Uitingen van rouw</a:t>
            </a:r>
            <a:endParaRPr lang="nl-NL" dirty="0"/>
          </a:p>
        </p:txBody>
      </p:sp>
      <p:sp>
        <p:nvSpPr>
          <p:cNvPr id="3" name="Tijdelijke aanduiding voor inhoud 2">
            <a:extLst>
              <a:ext uri="{FF2B5EF4-FFF2-40B4-BE49-F238E27FC236}">
                <a16:creationId xmlns:a16="http://schemas.microsoft.com/office/drawing/2014/main" id="{2C9D4B2D-7306-C134-A6EF-04F490944B2C}"/>
              </a:ext>
            </a:extLst>
          </p:cNvPr>
          <p:cNvSpPr>
            <a:spLocks noGrp="1"/>
          </p:cNvSpPr>
          <p:nvPr>
            <p:ph sz="half" idx="2"/>
          </p:nvPr>
        </p:nvSpPr>
        <p:spPr/>
        <p:txBody>
          <a:bodyPr/>
          <a:lstStyle/>
          <a:p>
            <a:pPr marL="0" indent="0">
              <a:buNone/>
            </a:pPr>
            <a:r>
              <a:rPr lang="nl-NL" sz="2400" b="1" u="sng" dirty="0"/>
              <a:t>Verschillende reacties op verlies:</a:t>
            </a:r>
          </a:p>
          <a:p>
            <a:pPr marL="0" indent="0">
              <a:buNone/>
            </a:pPr>
            <a:r>
              <a:rPr lang="nl-NL" sz="2400" u="sng" dirty="0"/>
              <a:t>Emotioneel</a:t>
            </a:r>
            <a:r>
              <a:rPr lang="nl-NL" sz="2400" dirty="0"/>
              <a:t>: Verdriet of boosheid</a:t>
            </a:r>
          </a:p>
          <a:p>
            <a:pPr marL="0" indent="0">
              <a:buNone/>
            </a:pPr>
            <a:r>
              <a:rPr lang="nl-NL" sz="2400" u="sng" dirty="0"/>
              <a:t>Lichamelijk</a:t>
            </a:r>
            <a:r>
              <a:rPr lang="nl-NL" sz="2400" dirty="0"/>
              <a:t>: hoofdpijn of buikpijn</a:t>
            </a:r>
          </a:p>
          <a:p>
            <a:pPr marL="0" indent="0">
              <a:buNone/>
            </a:pPr>
            <a:r>
              <a:rPr lang="nl-NL" sz="2400" u="sng" dirty="0"/>
              <a:t>Psychosociaal</a:t>
            </a:r>
            <a:r>
              <a:rPr lang="nl-NL" sz="2400" dirty="0"/>
              <a:t>: depressie </a:t>
            </a:r>
          </a:p>
          <a:p>
            <a:pPr marL="0" indent="0">
              <a:buNone/>
            </a:pPr>
            <a:endParaRPr lang="nl-NL" dirty="0"/>
          </a:p>
        </p:txBody>
      </p:sp>
      <p:pic>
        <p:nvPicPr>
          <p:cNvPr id="8" name="Afbeelding 7" descr="Afbeelding met clipart, Graphics, illustratie, grafische vormgeving&#10;&#10;Door AI gegenereerde inhoud is mogelijk onjuist.">
            <a:extLst>
              <a:ext uri="{FF2B5EF4-FFF2-40B4-BE49-F238E27FC236}">
                <a16:creationId xmlns:a16="http://schemas.microsoft.com/office/drawing/2014/main" id="{548BA789-4FB2-93E9-FE90-29FEF7725716}"/>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871289" y="3627632"/>
            <a:ext cx="4356807" cy="4356807"/>
          </a:xfrm>
          <a:prstGeom prst="rect">
            <a:avLst/>
          </a:prstGeom>
        </p:spPr>
      </p:pic>
      <p:sp>
        <p:nvSpPr>
          <p:cNvPr id="4" name="Tekstvak 3">
            <a:extLst>
              <a:ext uri="{FF2B5EF4-FFF2-40B4-BE49-F238E27FC236}">
                <a16:creationId xmlns:a16="http://schemas.microsoft.com/office/drawing/2014/main" id="{4BACB0E7-2E15-1D1C-44B1-7BD87C5F1C67}"/>
              </a:ext>
            </a:extLst>
          </p:cNvPr>
          <p:cNvSpPr txBox="1"/>
          <p:nvPr/>
        </p:nvSpPr>
        <p:spPr>
          <a:xfrm>
            <a:off x="10049692" y="6627168"/>
            <a:ext cx="6289764" cy="230832"/>
          </a:xfrm>
          <a:prstGeom prst="rect">
            <a:avLst/>
          </a:prstGeom>
          <a:noFill/>
        </p:spPr>
        <p:txBody>
          <a:bodyPr wrap="square">
            <a:spAutoFit/>
          </a:bodyPr>
          <a:lstStyle/>
          <a:p>
            <a:r>
              <a:rPr lang="nl-NL" sz="900" b="0" dirty="0"/>
              <a:t>Bron: UNO Amsterdam</a:t>
            </a:r>
            <a:endParaRPr lang="nl-NL" sz="900" dirty="0"/>
          </a:p>
        </p:txBody>
      </p:sp>
    </p:spTree>
    <p:extLst>
      <p:ext uri="{BB962C8B-B14F-4D97-AF65-F5344CB8AC3E}">
        <p14:creationId xmlns:p14="http://schemas.microsoft.com/office/powerpoint/2010/main" val="3170656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EB6B7A-F790-8EC9-9093-E536C08973D7}"/>
              </a:ext>
            </a:extLst>
          </p:cNvPr>
          <p:cNvSpPr>
            <a:spLocks noGrp="1"/>
          </p:cNvSpPr>
          <p:nvPr>
            <p:ph type="title"/>
          </p:nvPr>
        </p:nvSpPr>
        <p:spPr/>
        <p:txBody>
          <a:bodyPr/>
          <a:lstStyle/>
          <a:p>
            <a:r>
              <a:rPr lang="nl-NL" dirty="0"/>
              <a:t>Signalen van rouw</a:t>
            </a:r>
          </a:p>
        </p:txBody>
      </p:sp>
      <p:sp>
        <p:nvSpPr>
          <p:cNvPr id="3" name="Tijdelijke aanduiding voor inhoud 2">
            <a:extLst>
              <a:ext uri="{FF2B5EF4-FFF2-40B4-BE49-F238E27FC236}">
                <a16:creationId xmlns:a16="http://schemas.microsoft.com/office/drawing/2014/main" id="{A18B5505-203B-26B4-C776-C1E1CD7CC2C2}"/>
              </a:ext>
            </a:extLst>
          </p:cNvPr>
          <p:cNvSpPr>
            <a:spLocks noGrp="1"/>
          </p:cNvSpPr>
          <p:nvPr>
            <p:ph sz="half" idx="2"/>
          </p:nvPr>
        </p:nvSpPr>
        <p:spPr/>
        <p:txBody>
          <a:bodyPr/>
          <a:lstStyle/>
          <a:p>
            <a:r>
              <a:rPr lang="nl-NL" dirty="0"/>
              <a:t>Rouw kan zich op verschillende manier uiten</a:t>
            </a:r>
          </a:p>
          <a:p>
            <a:r>
              <a:rPr lang="nl-NL" dirty="0"/>
              <a:t>Signalen kunnen al voor het overlijden optreden (anticiperende rouw)</a:t>
            </a:r>
          </a:p>
          <a:p>
            <a:r>
              <a:rPr lang="nl-NL" dirty="0"/>
              <a:t>Signalen zijn cultuurafhankelijk</a:t>
            </a:r>
          </a:p>
          <a:p>
            <a:r>
              <a:rPr lang="nl-NL" dirty="0"/>
              <a:t>Verschillende groepen uiten rouw op specifieke wijze (bv. Kinderen, mensen met een psychiatrische of verstandelijke beperking</a:t>
            </a:r>
          </a:p>
          <a:p>
            <a:r>
              <a:rPr lang="nl-NL" dirty="0"/>
              <a:t>Ieder rouwproces is uniek</a:t>
            </a:r>
          </a:p>
          <a:p>
            <a:r>
              <a:rPr lang="nl-NL" dirty="0"/>
              <a:t>Wees bedacht op complexe rouw</a:t>
            </a:r>
          </a:p>
          <a:p>
            <a:endParaRPr lang="nl-NL" dirty="0"/>
          </a:p>
          <a:p>
            <a:pPr marL="0" indent="0">
              <a:buNone/>
            </a:pPr>
            <a:r>
              <a:rPr lang="nl-NL" sz="1200" dirty="0"/>
              <a:t>IKNL. Richtlijn Rouw in de Palliatieve fase. 2022. </a:t>
            </a:r>
            <a:r>
              <a:rPr lang="nl-NL" sz="1200" dirty="0">
                <a:hlinkClick r:id="rId3"/>
              </a:rPr>
              <a:t>Rouw - Richtlijnen Palliatieve zorg</a:t>
            </a:r>
            <a:endParaRPr lang="nl-NL" sz="1200" b="0" i="0" dirty="0">
              <a:solidFill>
                <a:schemeClr val="tx1"/>
              </a:solidFill>
              <a:effectLst/>
              <a:latin typeface="century-gothic"/>
            </a:endParaRPr>
          </a:p>
          <a:p>
            <a:endParaRPr lang="nl-NL" dirty="0"/>
          </a:p>
        </p:txBody>
      </p:sp>
    </p:spTree>
    <p:extLst>
      <p:ext uri="{BB962C8B-B14F-4D97-AF65-F5344CB8AC3E}">
        <p14:creationId xmlns:p14="http://schemas.microsoft.com/office/powerpoint/2010/main" val="1998827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53656F-9320-C210-D497-4044A0D0DA6C}"/>
              </a:ext>
            </a:extLst>
          </p:cNvPr>
          <p:cNvSpPr>
            <a:spLocks noGrp="1"/>
          </p:cNvSpPr>
          <p:nvPr>
            <p:ph type="title"/>
          </p:nvPr>
        </p:nvSpPr>
        <p:spPr/>
        <p:txBody>
          <a:bodyPr/>
          <a:lstStyle/>
          <a:p>
            <a:r>
              <a:rPr lang="nl-NL" dirty="0"/>
              <a:t>Modellen van rouw</a:t>
            </a:r>
          </a:p>
        </p:txBody>
      </p:sp>
      <p:sp>
        <p:nvSpPr>
          <p:cNvPr id="3" name="Tijdelijke aanduiding voor inhoud 2">
            <a:extLst>
              <a:ext uri="{FF2B5EF4-FFF2-40B4-BE49-F238E27FC236}">
                <a16:creationId xmlns:a16="http://schemas.microsoft.com/office/drawing/2014/main" id="{EA9A8CF9-8073-F9E8-34B1-9C5DAA4D4B2F}"/>
              </a:ext>
            </a:extLst>
          </p:cNvPr>
          <p:cNvSpPr>
            <a:spLocks noGrp="1"/>
          </p:cNvSpPr>
          <p:nvPr>
            <p:ph sz="half" idx="2"/>
          </p:nvPr>
        </p:nvSpPr>
        <p:spPr/>
        <p:txBody>
          <a:bodyPr/>
          <a:lstStyle/>
          <a:p>
            <a:r>
              <a:rPr lang="nl-NL" dirty="0" err="1"/>
              <a:t>Kübler</a:t>
            </a:r>
            <a:r>
              <a:rPr lang="nl-NL" dirty="0"/>
              <a:t>-Ross</a:t>
            </a:r>
          </a:p>
          <a:p>
            <a:r>
              <a:rPr lang="nl-NL" dirty="0"/>
              <a:t>William Worden</a:t>
            </a:r>
          </a:p>
          <a:p>
            <a:r>
              <a:rPr lang="nl-NL" dirty="0" err="1"/>
              <a:t>Stroebe</a:t>
            </a:r>
            <a:r>
              <a:rPr lang="nl-NL" dirty="0"/>
              <a:t> en Schut</a:t>
            </a:r>
          </a:p>
          <a:p>
            <a:pPr marL="0" indent="0">
              <a:buNone/>
            </a:pPr>
            <a:endParaRPr lang="nl-NL" dirty="0"/>
          </a:p>
        </p:txBody>
      </p:sp>
    </p:spTree>
    <p:extLst>
      <p:ext uri="{BB962C8B-B14F-4D97-AF65-F5344CB8AC3E}">
        <p14:creationId xmlns:p14="http://schemas.microsoft.com/office/powerpoint/2010/main" val="2348064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994B22-E27B-9D8C-189E-2D12DB4D7ADE}"/>
              </a:ext>
            </a:extLst>
          </p:cNvPr>
          <p:cNvSpPr>
            <a:spLocks noGrp="1"/>
          </p:cNvSpPr>
          <p:nvPr>
            <p:ph type="title"/>
          </p:nvPr>
        </p:nvSpPr>
        <p:spPr/>
        <p:txBody>
          <a:bodyPr/>
          <a:lstStyle/>
          <a:p>
            <a:r>
              <a:rPr lang="nl-NL" dirty="0" err="1"/>
              <a:t>Kübler</a:t>
            </a:r>
            <a:r>
              <a:rPr lang="nl-NL" dirty="0"/>
              <a:t>-Ross</a:t>
            </a:r>
          </a:p>
        </p:txBody>
      </p:sp>
      <p:sp>
        <p:nvSpPr>
          <p:cNvPr id="3" name="Tijdelijke aanduiding voor inhoud 2">
            <a:extLst>
              <a:ext uri="{FF2B5EF4-FFF2-40B4-BE49-F238E27FC236}">
                <a16:creationId xmlns:a16="http://schemas.microsoft.com/office/drawing/2014/main" id="{57E30499-26E0-B1ED-4A68-2C38BEEA9509}"/>
              </a:ext>
            </a:extLst>
          </p:cNvPr>
          <p:cNvSpPr>
            <a:spLocks noGrp="1"/>
          </p:cNvSpPr>
          <p:nvPr>
            <p:ph sz="half" idx="2"/>
          </p:nvPr>
        </p:nvSpPr>
        <p:spPr/>
        <p:txBody>
          <a:bodyPr/>
          <a:lstStyle/>
          <a:p>
            <a:pPr marL="0" indent="0">
              <a:buNone/>
            </a:pPr>
            <a:r>
              <a:rPr lang="nl-NL" dirty="0"/>
              <a:t>Onderscheid vijf opeenvolgende fases van rouw: </a:t>
            </a:r>
          </a:p>
          <a:p>
            <a:endParaRPr lang="nl-NL" dirty="0"/>
          </a:p>
          <a:p>
            <a:pPr marL="342900" indent="-342900">
              <a:buAutoNum type="arabicPeriod"/>
            </a:pPr>
            <a:r>
              <a:rPr lang="nl-NL" dirty="0"/>
              <a:t>Ontkenning</a:t>
            </a:r>
          </a:p>
          <a:p>
            <a:pPr marL="342900" indent="-342900">
              <a:buAutoNum type="arabicPeriod"/>
            </a:pPr>
            <a:r>
              <a:rPr lang="nl-NL" dirty="0"/>
              <a:t>Woede</a:t>
            </a:r>
          </a:p>
          <a:p>
            <a:pPr marL="342900" indent="-342900">
              <a:buAutoNum type="arabicPeriod"/>
            </a:pPr>
            <a:r>
              <a:rPr lang="nl-NL" dirty="0"/>
              <a:t>Onderhandelen/vechten</a:t>
            </a:r>
          </a:p>
          <a:p>
            <a:pPr marL="342900" indent="-342900">
              <a:buAutoNum type="arabicPeriod"/>
            </a:pPr>
            <a:r>
              <a:rPr lang="nl-NL" dirty="0"/>
              <a:t>Depressie</a:t>
            </a:r>
          </a:p>
          <a:p>
            <a:pPr marL="342900" indent="-342900">
              <a:buAutoNum type="arabicPeriod"/>
            </a:pPr>
            <a:r>
              <a:rPr lang="nl-NL" dirty="0"/>
              <a:t>Aanvaarding</a:t>
            </a:r>
          </a:p>
        </p:txBody>
      </p:sp>
      <p:sp>
        <p:nvSpPr>
          <p:cNvPr id="4" name="Tijdelijke aanduiding voor voettekst 3">
            <a:extLst>
              <a:ext uri="{FF2B5EF4-FFF2-40B4-BE49-F238E27FC236}">
                <a16:creationId xmlns:a16="http://schemas.microsoft.com/office/drawing/2014/main" id="{5EDFA19F-8C96-0EA4-F707-99C2A8415479}"/>
              </a:ext>
            </a:extLst>
          </p:cNvPr>
          <p:cNvSpPr>
            <a:spLocks noGrp="1"/>
          </p:cNvSpPr>
          <p:nvPr>
            <p:ph type="ftr" sz="quarter" idx="11"/>
          </p:nvPr>
        </p:nvSpPr>
        <p:spPr>
          <a:xfrm>
            <a:off x="752856" y="5994400"/>
            <a:ext cx="4114800" cy="365125"/>
          </a:xfrm>
        </p:spPr>
        <p:txBody>
          <a:bodyPr/>
          <a:lstStyle/>
          <a:p>
            <a:r>
              <a:rPr lang="nl-NL" dirty="0">
                <a:hlinkClick r:id="rId3"/>
              </a:rPr>
              <a:t>PZNL. Theoretische modellen over rouw</a:t>
            </a:r>
            <a:endParaRPr lang="nl-NL" dirty="0"/>
          </a:p>
        </p:txBody>
      </p:sp>
    </p:spTree>
    <p:extLst>
      <p:ext uri="{BB962C8B-B14F-4D97-AF65-F5344CB8AC3E}">
        <p14:creationId xmlns:p14="http://schemas.microsoft.com/office/powerpoint/2010/main" val="2863915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3F1569-41A0-7991-3C55-BF1EFD441924}"/>
              </a:ext>
            </a:extLst>
          </p:cNvPr>
          <p:cNvSpPr>
            <a:spLocks noGrp="1"/>
          </p:cNvSpPr>
          <p:nvPr>
            <p:ph type="title"/>
          </p:nvPr>
        </p:nvSpPr>
        <p:spPr/>
        <p:txBody>
          <a:bodyPr/>
          <a:lstStyle/>
          <a:p>
            <a:r>
              <a:rPr lang="nl-NL" dirty="0"/>
              <a:t>William Worden</a:t>
            </a:r>
          </a:p>
        </p:txBody>
      </p:sp>
      <p:sp>
        <p:nvSpPr>
          <p:cNvPr id="3" name="Tijdelijke aanduiding voor inhoud 2">
            <a:extLst>
              <a:ext uri="{FF2B5EF4-FFF2-40B4-BE49-F238E27FC236}">
                <a16:creationId xmlns:a16="http://schemas.microsoft.com/office/drawing/2014/main" id="{9535DD0F-9CD7-64F9-13DF-9047E43D1F60}"/>
              </a:ext>
            </a:extLst>
          </p:cNvPr>
          <p:cNvSpPr>
            <a:spLocks noGrp="1"/>
          </p:cNvSpPr>
          <p:nvPr>
            <p:ph sz="half" idx="2"/>
          </p:nvPr>
        </p:nvSpPr>
        <p:spPr/>
        <p:txBody>
          <a:bodyPr/>
          <a:lstStyle/>
          <a:p>
            <a:r>
              <a:rPr lang="nl-NL" dirty="0"/>
              <a:t>Taak 1: de werkelijkheid onder ogen zien</a:t>
            </a:r>
          </a:p>
          <a:p>
            <a:pPr marL="0" indent="0">
              <a:buNone/>
            </a:pPr>
            <a:endParaRPr lang="nl-NL" dirty="0"/>
          </a:p>
          <a:p>
            <a:r>
              <a:rPr lang="nl-NL" dirty="0"/>
              <a:t>Taak 2: de pijn van het verlies ervaren</a:t>
            </a:r>
          </a:p>
          <a:p>
            <a:pPr marL="0" indent="0">
              <a:buNone/>
            </a:pPr>
            <a:endParaRPr lang="nl-NL" dirty="0"/>
          </a:p>
          <a:p>
            <a:r>
              <a:rPr lang="nl-NL" dirty="0"/>
              <a:t>Taak 3: aanpassen aan het leven zonder de overledene</a:t>
            </a:r>
          </a:p>
          <a:p>
            <a:pPr marL="0" indent="0">
              <a:buNone/>
            </a:pPr>
            <a:endParaRPr lang="nl-NL" dirty="0"/>
          </a:p>
          <a:p>
            <a:r>
              <a:rPr lang="nl-NL" dirty="0"/>
              <a:t>Taak 4: de draad weer oppakken</a:t>
            </a:r>
          </a:p>
          <a:p>
            <a:endParaRPr lang="nl-NL" dirty="0"/>
          </a:p>
        </p:txBody>
      </p:sp>
    </p:spTree>
    <p:extLst>
      <p:ext uri="{BB962C8B-B14F-4D97-AF65-F5344CB8AC3E}">
        <p14:creationId xmlns:p14="http://schemas.microsoft.com/office/powerpoint/2010/main" val="2533594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msterdam UMC">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fdeling Ouderengeneeskunde en secties BASIS" id="{B257F238-F7F6-47CE-9AA3-358A35746830}" vid="{344F7451-1250-42C6-9BC5-CBAF4D87D21F}"/>
    </a:ext>
  </a:extLst>
</a:theme>
</file>

<file path=ppt/theme/theme2.xml><?xml version="1.0" encoding="utf-8"?>
<a:theme xmlns:a="http://schemas.openxmlformats.org/drawingml/2006/main" name="sjabloon PPT Afdeling Ouderengeneeskunde en secties BASI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msterdam UMC">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jabloon PPT Afdeling Ouderengeneeskunde en secties BASIS" id="{C7A4AA71-4897-4E89-946F-BE04D83043F6}" vid="{8D5B758F-72EB-4AFA-BC06-0CE72DE43FF5}"/>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sjabloon PPT Afdeling Ouderengeneeskunde en secties BASIS</Template>
  <TotalTime>1902</TotalTime>
  <Words>21068</Words>
  <Application>Microsoft Office PowerPoint</Application>
  <PresentationFormat>Breedbeeld</PresentationFormat>
  <Paragraphs>1577</Paragraphs>
  <Slides>115</Slides>
  <Notes>110</Notes>
  <HiddenSlides>0</HiddenSlides>
  <MMClips>11</MMClips>
  <ScaleCrop>false</ScaleCrop>
  <HeadingPairs>
    <vt:vector size="6" baseType="variant">
      <vt:variant>
        <vt:lpstr>Gebruikte lettertypen</vt:lpstr>
      </vt:variant>
      <vt:variant>
        <vt:i4>27</vt:i4>
      </vt:variant>
      <vt:variant>
        <vt:lpstr>Thema</vt:lpstr>
      </vt:variant>
      <vt:variant>
        <vt:i4>2</vt:i4>
      </vt:variant>
      <vt:variant>
        <vt:lpstr>Diatitels</vt:lpstr>
      </vt:variant>
      <vt:variant>
        <vt:i4>115</vt:i4>
      </vt:variant>
    </vt:vector>
  </HeadingPairs>
  <TitlesOfParts>
    <vt:vector size="144" baseType="lpstr">
      <vt:lpstr>Arial</vt:lpstr>
      <vt:lpstr>Arial</vt:lpstr>
      <vt:lpstr>Calibri</vt:lpstr>
      <vt:lpstr>century-gothic</vt:lpstr>
      <vt:lpstr>Courier New</vt:lpstr>
      <vt:lpstr>DinPro</vt:lpstr>
      <vt:lpstr>DINPro-Bold</vt:lpstr>
      <vt:lpstr>DINPro-Regular</vt:lpstr>
      <vt:lpstr>Geneva</vt:lpstr>
      <vt:lpstr>Gill Sans MT</vt:lpstr>
      <vt:lpstr>HKGrotesk</vt:lpstr>
      <vt:lpstr>inherit</vt:lpstr>
      <vt:lpstr>Lato</vt:lpstr>
      <vt:lpstr>NPO Sans</vt:lpstr>
      <vt:lpstr>NPOSans-Regular</vt:lpstr>
      <vt:lpstr>Open Sans</vt:lpstr>
      <vt:lpstr>Poppins</vt:lpstr>
      <vt:lpstr>Raleway</vt:lpstr>
      <vt:lpstr>Roboto</vt:lpstr>
      <vt:lpstr>Roboto-Bold</vt:lpstr>
      <vt:lpstr>Roboto-Light</vt:lpstr>
      <vt:lpstr>Times New Roman</vt:lpstr>
      <vt:lpstr>Trebuchet MS</vt:lpstr>
      <vt:lpstr>Ubuntu</vt:lpstr>
      <vt:lpstr>Vivaldi</vt:lpstr>
      <vt:lpstr>Wingdings</vt:lpstr>
      <vt:lpstr>Wingdings 3</vt:lpstr>
      <vt:lpstr>Kantoorthema</vt:lpstr>
      <vt:lpstr>sjabloon PPT Afdeling Ouderengeneeskunde en secties BASIS</vt:lpstr>
      <vt:lpstr>Lessenserie palliatieve zorg </vt:lpstr>
      <vt:lpstr>Lesopbouw</vt:lpstr>
      <vt:lpstr>Wat is palliatieve zorg? </vt:lpstr>
      <vt:lpstr>Leerdoelen</vt:lpstr>
      <vt:lpstr>Opdracht</vt:lpstr>
      <vt:lpstr>Wat is Palliatieve zorg?</vt:lpstr>
      <vt:lpstr>De definitie van palliatieve zorg</vt:lpstr>
      <vt:lpstr>Aanvulling definitie</vt:lpstr>
      <vt:lpstr>Wat is palliatieve zorg?</vt:lpstr>
      <vt:lpstr>Waar kan palliatieve zorg uit bestaan?</vt:lpstr>
      <vt:lpstr>Fasen van palliatieve zorg: vroeger en nu</vt:lpstr>
      <vt:lpstr>4 fasen in de palliatieve zorg</vt:lpstr>
      <vt:lpstr>Zorg en behandeling gericht op de ziekte</vt:lpstr>
      <vt:lpstr>Zorg en behandeling gericht  op de klachten</vt:lpstr>
      <vt:lpstr>Zorg en behandeling in de terminale fase</vt:lpstr>
      <vt:lpstr>Nazorg</vt:lpstr>
      <vt:lpstr>Welke palliatieve symptomen herken jij?</vt:lpstr>
      <vt:lpstr>Welke palliatieve symptomen herken jij?</vt:lpstr>
      <vt:lpstr>PowerPoint-presentatie</vt:lpstr>
      <vt:lpstr>Voorbereidingsopdracht</vt:lpstr>
      <vt:lpstr>Proactieve zorgplanning </vt:lpstr>
      <vt:lpstr>Lesdoelen</vt:lpstr>
      <vt:lpstr>Nabespreken Voorbereidingsopdracht </vt:lpstr>
      <vt:lpstr>PowerPoint-presentatie</vt:lpstr>
      <vt:lpstr>Definitieve Proactieve zorgplanning</vt:lpstr>
      <vt:lpstr>Proactieve zorgplanning</vt:lpstr>
      <vt:lpstr>Proces van proactieve zorgplanning</vt:lpstr>
      <vt:lpstr>Stap 1: Markering van de palliatieve fase</vt:lpstr>
      <vt:lpstr>Wanneer begint de palliatieve fase?</vt:lpstr>
      <vt:lpstr>Markering van de palliatieve fase</vt:lpstr>
      <vt:lpstr>Wanneer begint de palliatieve fase?</vt:lpstr>
      <vt:lpstr>PowerPoint-presentatie</vt:lpstr>
      <vt:lpstr>SPICT</vt:lpstr>
      <vt:lpstr>Proces van proactieve zorgplanning</vt:lpstr>
      <vt:lpstr>PowerPoint-presentatie</vt:lpstr>
      <vt:lpstr>Hulpmiddelen voor gespreksvoering</vt:lpstr>
      <vt:lpstr>Wensenboekje en stappenplan voor zorgverleners</vt:lpstr>
      <vt:lpstr>Gesprekskaarten</vt:lpstr>
      <vt:lpstr>PowerPoint-presentatie</vt:lpstr>
      <vt:lpstr>Wensen en doelen van de patiënt en diens naasten   (1 van 2) </vt:lpstr>
      <vt:lpstr>Wensen en doelen van de patiënt en  diens naasten (2 van 2) </vt:lpstr>
      <vt:lpstr>PowerPoint-presentatie</vt:lpstr>
      <vt:lpstr>Proces van  proactieve zorgplanning</vt:lpstr>
      <vt:lpstr>Continueren, evalueren en herzien</vt:lpstr>
      <vt:lpstr>Voorbereidingsopdracht:</vt:lpstr>
      <vt:lpstr>Samenwerken</vt:lpstr>
      <vt:lpstr>Lesdoelen</vt:lpstr>
      <vt:lpstr>Hoe zat het ook alweer? (1)</vt:lpstr>
      <vt:lpstr>Hoe zat het ook alweer? (2)</vt:lpstr>
      <vt:lpstr>Nabespreken voorbereidingsopdracht</vt:lpstr>
      <vt:lpstr>Wie zijn betrokken bij palliatieve zorg?</vt:lpstr>
      <vt:lpstr>Wie is betrokken bij palliatieve zorg?</vt:lpstr>
      <vt:lpstr>Rollen en verantwoordelijkheden</vt:lpstr>
      <vt:lpstr>Rol van verpleegkundigen en verzorgenden</vt:lpstr>
      <vt:lpstr>Multidisciplinaire (palliatieve) zorg</vt:lpstr>
      <vt:lpstr>Rol van naasten</vt:lpstr>
      <vt:lpstr>Het sociale netwerk van de zorgvrager</vt:lpstr>
      <vt:lpstr>Opdracht: het sociale netwerk van jouw zorgvrager</vt:lpstr>
      <vt:lpstr>Ik blijf een poosje bij je zitten https//youtu.be/T9JW7QWMISE </vt:lpstr>
      <vt:lpstr>Meer weten over mantelzorg in de palliatieve fase?  </vt:lpstr>
      <vt:lpstr>Voorbereidingsopdracht les 4</vt:lpstr>
      <vt:lpstr>Klinische les </vt:lpstr>
      <vt:lpstr>Klinische les</vt:lpstr>
      <vt:lpstr>Terminale zorg en wetgeving </vt:lpstr>
      <vt:lpstr>Lesdoelen</vt:lpstr>
      <vt:lpstr>PowerPoint-presentatie</vt:lpstr>
      <vt:lpstr>Nabespreken voorbereidingsopdracht</vt:lpstr>
      <vt:lpstr>Lichamelijke kenmerken in de terminale fase</vt:lpstr>
      <vt:lpstr>Zorgpad stervensfase </vt:lpstr>
      <vt:lpstr>Zoek op!</vt:lpstr>
      <vt:lpstr>Zorgpad stervensfase</vt:lpstr>
      <vt:lpstr>PowerPoint-presentatie</vt:lpstr>
      <vt:lpstr>Palliatief redeneren</vt:lpstr>
      <vt:lpstr>De 4 dimensies </vt:lpstr>
      <vt:lpstr>Zoek op!</vt:lpstr>
      <vt:lpstr>Relevante wet- en regelgeving</vt:lpstr>
      <vt:lpstr>Relevante wet- en regelgeving</vt:lpstr>
      <vt:lpstr>Feiten en fabels</vt:lpstr>
      <vt:lpstr>‘Voor het te laat is’  Voor het te laat is gemist? Start met kijken op NPO Start</vt:lpstr>
      <vt:lpstr>Ethische dilemma’s</vt:lpstr>
      <vt:lpstr>Casus:</vt:lpstr>
      <vt:lpstr>Bewust stoppen met eten en drinken</vt:lpstr>
      <vt:lpstr>Voorbereiden volgende bijeenkomst</vt:lpstr>
      <vt:lpstr>Zingeving, coping en  rouwbegeleiding</vt:lpstr>
      <vt:lpstr>Lesdoelen</vt:lpstr>
      <vt:lpstr>Wat is zingeving ook alweer?</vt:lpstr>
      <vt:lpstr>Wat is zingeving ook alweer?</vt:lpstr>
      <vt:lpstr>In gesprek over levensvragen, het diamantmodel</vt:lpstr>
      <vt:lpstr>CURA Stappenplan</vt:lpstr>
      <vt:lpstr>CURA: stappenplan bij lastige situaties | Bron: V&amp;VN (venvn.nl)</vt:lpstr>
      <vt:lpstr>Casus: zingevingsproblematiek</vt:lpstr>
      <vt:lpstr>Coping</vt:lpstr>
      <vt:lpstr>Copingstrategieën</vt:lpstr>
      <vt:lpstr>Rouw</vt:lpstr>
      <vt:lpstr>Uitingen van rouw</vt:lpstr>
      <vt:lpstr>Signalen van rouw</vt:lpstr>
      <vt:lpstr>Modellen van rouw</vt:lpstr>
      <vt:lpstr>Kübler-Ross</vt:lpstr>
      <vt:lpstr>William Worden</vt:lpstr>
      <vt:lpstr>PowerPoint-presentatie</vt:lpstr>
      <vt:lpstr>Wat doe je wel?</vt:lpstr>
      <vt:lpstr>Wat doe je niet?</vt:lpstr>
      <vt:lpstr>“Hoe kun je een rouwende vriend helpen?”</vt:lpstr>
      <vt:lpstr>Manu Keirse; Bestaat er een medicijn tegen verdriet?</vt:lpstr>
      <vt:lpstr>Meer weten over rouw bij volwassenen?</vt:lpstr>
      <vt:lpstr>Zorg voor een zorgvrager met migratieachtergrond</vt:lpstr>
      <vt:lpstr>Lesdoelen</vt:lpstr>
      <vt:lpstr>PowerPoint-presentatie</vt:lpstr>
      <vt:lpstr>Opdracht, interview</vt:lpstr>
      <vt:lpstr>Casus</vt:lpstr>
      <vt:lpstr>Vragen, klassikaal bespreken </vt:lpstr>
      <vt:lpstr>Bespreek in groepjes:</vt:lpstr>
      <vt:lpstr>Religie en geloofsbeoefening</vt:lpstr>
      <vt:lpstr>Wat als de situatie verslechterd?</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Post, J. (Joy)</dc:creator>
  <cp:lastModifiedBy>Jepma, P. (Patricia)</cp:lastModifiedBy>
  <cp:revision>45</cp:revision>
  <dcterms:created xsi:type="dcterms:W3CDTF">2025-04-09T14:02:17Z</dcterms:created>
  <dcterms:modified xsi:type="dcterms:W3CDTF">2026-02-06T13:28:39Z</dcterms:modified>
</cp:coreProperties>
</file>