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65" r:id="rId5"/>
    <p:sldId id="295" r:id="rId6"/>
    <p:sldId id="300" r:id="rId7"/>
    <p:sldId id="301" r:id="rId8"/>
    <p:sldId id="302" r:id="rId9"/>
    <p:sldId id="303" r:id="rId10"/>
    <p:sldId id="304" r:id="rId11"/>
    <p:sldId id="461" r:id="rId12"/>
    <p:sldId id="305" r:id="rId13"/>
    <p:sldId id="291" r:id="rId14"/>
    <p:sldId id="459"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014134-D369-F03E-759E-87CCD3E863B8}" name="Jepma, P. (Patricia)" initials="PJ" userId="S::p.jepma@amsterdamumc.nl::1691d382-6d3d-444a-a055-fdace7ff99e9" providerId="AD"/>
  <p188:author id="{950F8D90-4B1E-31E9-6B58-2211FF6F2DB1}" name="Koop, P.M.C. (Paulien)" initials="PK" userId="S::p.m.c.koop@amsterdamumc.nl::ac67a0b8-b2eb-4fbf-a87d-0ed2d6071e56" providerId="AD"/>
  <p188:author id="{4E69D9DD-6010-6C09-CCA5-C2DC6CD1474B}" name="Dam, E.A.S. van (Emma)" initials="D(" userId="S::e.a.vandam@amsterdamumc.nl::315257de-6758-447e-8431-73c4e5ddebf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B4"/>
    <a:srgbClr val="694893"/>
    <a:srgbClr val="EF7875"/>
    <a:srgbClr val="D3D800"/>
    <a:srgbClr val="FFDF2C"/>
    <a:srgbClr val="CE8ABB"/>
    <a:srgbClr val="003741"/>
    <a:srgbClr val="6AB650"/>
    <a:srgbClr val="F07814"/>
    <a:srgbClr val="E89E00"/>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0B3990-58B9-4B44-A1DC-B274BD7A8423}" v="4" dt="2025-03-13T13:48:05.37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42" autoAdjust="0"/>
    <p:restoredTop sz="79506" autoAdjust="0"/>
  </p:normalViewPr>
  <p:slideViewPr>
    <p:cSldViewPr snapToGrid="0">
      <p:cViewPr varScale="1">
        <p:scale>
          <a:sx n="85" d="100"/>
          <a:sy n="85" d="100"/>
        </p:scale>
        <p:origin x="142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31-3-2025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OeUhw4yXaVI"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www.youtube.com/watch?v=V5XeKkbVzxc" TargetMode="External"/><Relationship Id="rId4" Type="http://schemas.openxmlformats.org/officeDocument/2006/relationships/hyperlink" Target="https://www.venvn.nl/thema-s/beter-laten/beter-laten-2-0-per-sector/"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OeUhw4yXaVI"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youtube.com/watch?v=V5XeKkbVzxc"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venvn.nl/media/zkuhkwrf/actieplan-leeg_v4.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sz="1200" dirty="0">
                <a:ea typeface="Geneva"/>
                <a:cs typeface="Geneva"/>
              </a:rPr>
              <a:t>Welkom bij deze PowerPoint met praktijkopdrachten voor het mbo die gaan over Beter Laten in het verpleeghuis. Deze praktijkopdrachten zijn ontwikkeld voor opleiders (zoals docenten, opleidingsadviseurs, leercoaches en praktijkopleiders) die studenten </a:t>
            </a:r>
            <a:r>
              <a:rPr lang="nl-NL" altLang="nl-NL" sz="1200" dirty="0" err="1">
                <a:ea typeface="Geneva"/>
                <a:cs typeface="Geneva"/>
              </a:rPr>
              <a:t>helpenden</a:t>
            </a:r>
            <a:r>
              <a:rPr lang="nl-NL" altLang="nl-NL" sz="1200" dirty="0">
                <a:ea typeface="Geneva"/>
                <a:cs typeface="Geneva"/>
              </a:rPr>
              <a:t> (mbo-2), verzorgenden IG (mbo-3) en verpleegkundigen (mbo-4) begeleiden in de praktijk, bijvoorbeeld voor opdrachten die aansluiten bij het thema Kwaliteit van Zorg. Voor </a:t>
            </a:r>
            <a:r>
              <a:rPr lang="nl-NL" altLang="nl-NL" sz="1200" dirty="0" err="1">
                <a:ea typeface="Geneva"/>
                <a:cs typeface="Geneva"/>
              </a:rPr>
              <a:t>helpenden</a:t>
            </a:r>
            <a:r>
              <a:rPr lang="nl-NL" altLang="nl-NL" sz="1200" dirty="0">
                <a:ea typeface="Geneva"/>
                <a:cs typeface="Geneva"/>
              </a:rPr>
              <a:t> kan deze praktijkopdracht gekoppeld worden aan lessen over methodisch werken of over de beroepshouding.</a:t>
            </a:r>
          </a:p>
          <a:p>
            <a:endParaRPr lang="nl-NL" altLang="nl-NL" sz="1200" dirty="0">
              <a:ea typeface="Geneva"/>
              <a:cs typeface="Gene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1200" dirty="0">
                <a:ea typeface="Geneva"/>
                <a:cs typeface="Geneva"/>
              </a:rPr>
              <a:t>Ter voorbereiding kan ook de les over Beter Laten worden gegeven. Deze is te vinden via de website van UNO Amsterdam. https://unoamsterdam.nl/thema/toolkit-beter-laten/</a:t>
            </a:r>
          </a:p>
          <a:p>
            <a:endParaRPr lang="nl-NL" altLang="nl-NL" sz="1200" dirty="0">
              <a:ea typeface="Geneva"/>
              <a:cs typeface="Geneva"/>
            </a:endParaRPr>
          </a:p>
          <a:p>
            <a:r>
              <a:rPr lang="nl-NL" altLang="nl-NL" sz="1200" dirty="0">
                <a:ea typeface="Geneva"/>
                <a:cs typeface="Geneva"/>
              </a:rPr>
              <a:t>Versie: april 2025. </a:t>
            </a:r>
          </a:p>
          <a:p>
            <a:r>
              <a:rPr lang="nl-NL" altLang="nl-NL" sz="1200" b="0" dirty="0">
                <a:ea typeface="Geneva"/>
                <a:cs typeface="Geneva"/>
              </a:rPr>
              <a:t>Bij vragen over deze PowerPoint kun je contact opnemen met uno@amsterdamumc.nl  </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a:t>
            </a:fld>
            <a:endParaRPr lang="nl-NL"/>
          </a:p>
        </p:txBody>
      </p:sp>
    </p:spTree>
    <p:extLst>
      <p:ext uri="{BB962C8B-B14F-4D97-AF65-F5344CB8AC3E}">
        <p14:creationId xmlns:p14="http://schemas.microsoft.com/office/powerpoint/2010/main" val="992783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10</a:t>
            </a:fld>
            <a:endParaRPr lang="nl-NL"/>
          </a:p>
        </p:txBody>
      </p:sp>
    </p:spTree>
    <p:extLst>
      <p:ext uri="{BB962C8B-B14F-4D97-AF65-F5344CB8AC3E}">
        <p14:creationId xmlns:p14="http://schemas.microsoft.com/office/powerpoint/2010/main" val="1564616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11</a:t>
            </a:fld>
            <a:endParaRPr lang="nl-NL"/>
          </a:p>
        </p:txBody>
      </p:sp>
    </p:spTree>
    <p:extLst>
      <p:ext uri="{BB962C8B-B14F-4D97-AF65-F5344CB8AC3E}">
        <p14:creationId xmlns:p14="http://schemas.microsoft.com/office/powerpoint/2010/main" val="2916474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effectLst/>
                <a:latin typeface="Segoe UI" panose="020B0502040204020203" pitchFamily="34" charset="0"/>
              </a:rPr>
              <a:t>Hierna volgen een aantal praktische lesactiviteiten. De opleider kan kiezen: studenten één of meerdere activiteiten aanbieden, afhankelijk van het vak, doel en de tijd die past bij de uit te voeren praktijkopdracht. De activiteiten zijn los van elkaar te volgen en nemen toe in complexiteit. Als de opleider niet alle activiteiten wil óf kan invoegen, dan kan het noodzakelijk zijn om enkele aanpassingen te doen. Bijvoorbeeld: indien er niet wordt ingegaan op lesactiviteit 1, dan is het handig om als opleider bij lesactiviteit 2, 3 en 4 zelf al een handeling voor te leggen waarmee studenten vervolgens in de praktijk aan de slag gaan.</a:t>
            </a:r>
          </a:p>
          <a:p>
            <a:endParaRPr lang="nl-NL" sz="1200" dirty="0">
              <a:effectLst/>
              <a:latin typeface="Segoe UI" panose="020B0502040204020203" pitchFamily="34" charset="0"/>
            </a:endParaRPr>
          </a:p>
          <a:p>
            <a:r>
              <a:rPr lang="nl-NL" sz="1200" dirty="0">
                <a:effectLst/>
                <a:latin typeface="Segoe UI" panose="020B0502040204020203" pitchFamily="34" charset="0"/>
              </a:rPr>
              <a:t>Voor </a:t>
            </a:r>
            <a:r>
              <a:rPr lang="nl-NL" sz="1200" dirty="0" err="1">
                <a:effectLst/>
                <a:latin typeface="Segoe UI" panose="020B0502040204020203" pitchFamily="34" charset="0"/>
              </a:rPr>
              <a:t>helpenden</a:t>
            </a:r>
            <a:r>
              <a:rPr lang="nl-NL" sz="1200" dirty="0">
                <a:effectLst/>
                <a:latin typeface="Segoe UI" panose="020B0502040204020203" pitchFamily="34" charset="0"/>
              </a:rPr>
              <a:t> (mbo-2) kan activiteit 1 over het signaleren van Beter Laten-handelingen worden gebruikt.</a:t>
            </a:r>
          </a:p>
          <a:p>
            <a:endParaRPr lang="nl-NL" sz="1200" dirty="0">
              <a:effectLst/>
              <a:latin typeface="Segoe UI" panose="020B0502040204020203" pitchFamily="34" charset="0"/>
            </a:endParaRP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a:t>
            </a:fld>
            <a:endParaRPr lang="nl-NL"/>
          </a:p>
        </p:txBody>
      </p:sp>
    </p:spTree>
    <p:extLst>
      <p:ext uri="{BB962C8B-B14F-4D97-AF65-F5344CB8AC3E}">
        <p14:creationId xmlns:p14="http://schemas.microsoft.com/office/powerpoint/2010/main" val="1994794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Hyperlinks uit de slide: </a:t>
            </a:r>
          </a:p>
          <a:p>
            <a:r>
              <a:rPr lang="nl-NL" sz="1200" dirty="0"/>
              <a:t>UNO Amsterdam. Beter Laten in de verpleeghuiszorg. 14 maart 2025. </a:t>
            </a:r>
            <a:r>
              <a:rPr lang="nl-NL" sz="1200" dirty="0">
                <a:hlinkClick r:id="rId3"/>
              </a:rPr>
              <a:t>Beter Laten in de verpleeghuiszorg</a:t>
            </a: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Verpleegkundigen &amp; Verzorgenden Nederland (V&amp;VN). Beter Laten 2.0 per sector. Utrecht: V&amp;VN; 2025. : </a:t>
            </a:r>
            <a:r>
              <a:rPr lang="nl-NL" dirty="0">
                <a:hlinkClick r:id="rId4"/>
              </a:rPr>
              <a:t>Beter Laten 2.0 per sector | Voor verpleegkundigen en verzorgenden | V&amp;VN</a:t>
            </a:r>
            <a:endParaRPr lang="nl-NL" dirty="0"/>
          </a:p>
          <a:p>
            <a:endParaRPr lang="nl-NL" sz="1200" dirty="0">
              <a:hlinkClick r:id="rId5"/>
            </a:endParaRP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3</a:t>
            </a:fld>
            <a:endParaRPr lang="nl-NL"/>
          </a:p>
        </p:txBody>
      </p:sp>
    </p:spTree>
    <p:extLst>
      <p:ext uri="{BB962C8B-B14F-4D97-AF65-F5344CB8AC3E}">
        <p14:creationId xmlns:p14="http://schemas.microsoft.com/office/powerpoint/2010/main" val="2674063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4</a:t>
            </a:fld>
            <a:endParaRPr lang="nl-NL"/>
          </a:p>
        </p:txBody>
      </p:sp>
    </p:spTree>
    <p:extLst>
      <p:ext uri="{BB962C8B-B14F-4D97-AF65-F5344CB8AC3E}">
        <p14:creationId xmlns:p14="http://schemas.microsoft.com/office/powerpoint/2010/main" val="1841840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5</a:t>
            </a:fld>
            <a:endParaRPr lang="nl-NL"/>
          </a:p>
        </p:txBody>
      </p:sp>
    </p:spTree>
    <p:extLst>
      <p:ext uri="{BB962C8B-B14F-4D97-AF65-F5344CB8AC3E}">
        <p14:creationId xmlns:p14="http://schemas.microsoft.com/office/powerpoint/2010/main" val="3272014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6</a:t>
            </a:fld>
            <a:endParaRPr lang="nl-NL"/>
          </a:p>
        </p:txBody>
      </p:sp>
    </p:spTree>
    <p:extLst>
      <p:ext uri="{BB962C8B-B14F-4D97-AF65-F5344CB8AC3E}">
        <p14:creationId xmlns:p14="http://schemas.microsoft.com/office/powerpoint/2010/main" val="2869746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effectLst/>
                <a:latin typeface="Aptos" panose="020B0004020202020204" pitchFamily="34" charset="0"/>
                <a:ea typeface="Aptos" panose="020B0004020202020204" pitchFamily="34" charset="0"/>
                <a:cs typeface="Aptos" panose="020B0004020202020204" pitchFamily="34" charset="0"/>
              </a:rPr>
              <a:t>Deze activiteit kan nog worden afgestemd op het niveau en jaar van de groep. </a:t>
            </a:r>
          </a:p>
          <a:p>
            <a:r>
              <a:rPr lang="nl-NL" sz="1200" dirty="0">
                <a:effectLst/>
                <a:latin typeface="Aptos" panose="020B0004020202020204" pitchFamily="34" charset="0"/>
                <a:ea typeface="Aptos" panose="020B0004020202020204" pitchFamily="34" charset="0"/>
                <a:cs typeface="Aptos" panose="020B0004020202020204" pitchFamily="34" charset="0"/>
              </a:rPr>
              <a:t>Aanvullingen: </a:t>
            </a:r>
          </a:p>
          <a:p>
            <a:pPr marL="171450" indent="-171450">
              <a:buFontTx/>
              <a:buChar char="-"/>
            </a:pPr>
            <a:r>
              <a:rPr lang="nl-NL" sz="1200" dirty="0">
                <a:effectLst/>
                <a:latin typeface="Aptos" panose="020B0004020202020204" pitchFamily="34" charset="0"/>
                <a:ea typeface="Aptos" panose="020B0004020202020204" pitchFamily="34" charset="0"/>
                <a:cs typeface="Aptos" panose="020B0004020202020204" pitchFamily="34" charset="0"/>
              </a:rPr>
              <a:t>Voor verzorgenden IG kan gevraagd worden hoe zij dit in zouden brengen in een werkoverleg en wat hun rol is bij de implementatie</a:t>
            </a:r>
          </a:p>
          <a:p>
            <a:pPr marL="171450" indent="-171450">
              <a:buFontTx/>
              <a:buChar char="-"/>
            </a:pPr>
            <a:r>
              <a:rPr lang="nl-NL" sz="1200" dirty="0">
                <a:effectLst/>
                <a:latin typeface="Aptos" panose="020B0004020202020204" pitchFamily="34" charset="0"/>
                <a:ea typeface="Aptos" panose="020B0004020202020204" pitchFamily="34" charset="0"/>
                <a:cs typeface="Aptos" panose="020B0004020202020204" pitchFamily="34" charset="0"/>
              </a:rPr>
              <a:t>Voor verpleegkundigen kan deze opdracht deel uitmaken van een methodisch implementatieplan als onderdeel van een kwaliteitsverbetering voor de afdeling. Daarbij kan specifiek ook gevraagd worden bij naar de rol van verpleegkundigen bij de implementatie en op welke manier zij daarin een kartrekker (</a:t>
            </a:r>
            <a:r>
              <a:rPr lang="nl-NL" sz="1200" dirty="0" err="1">
                <a:effectLst/>
                <a:latin typeface="Aptos" panose="020B0004020202020204" pitchFamily="34" charset="0"/>
                <a:ea typeface="Aptos" panose="020B0004020202020204" pitchFamily="34" charset="0"/>
                <a:cs typeface="Aptos" panose="020B0004020202020204" pitchFamily="34" charset="0"/>
              </a:rPr>
              <a:t>aandachtsvelder</a:t>
            </a:r>
            <a:r>
              <a:rPr lang="nl-NL" sz="1200" dirty="0">
                <a:effectLst/>
                <a:latin typeface="Aptos" panose="020B0004020202020204" pitchFamily="34" charset="0"/>
                <a:ea typeface="Aptos" panose="020B0004020202020204" pitchFamily="34" charset="0"/>
                <a:cs typeface="Aptos" panose="020B0004020202020204" pitchFamily="34" charset="0"/>
              </a:rPr>
              <a:t>) kunnen zijn. </a:t>
            </a:r>
          </a:p>
          <a:p>
            <a:pPr marL="0" indent="0">
              <a:buFontTx/>
              <a:buNone/>
            </a:pPr>
            <a:endParaRPr lang="nl-NL" sz="1200" dirty="0">
              <a:effectLst/>
              <a:latin typeface="Aptos" panose="020B0004020202020204" pitchFamily="34" charset="0"/>
              <a:ea typeface="Aptos" panose="020B0004020202020204" pitchFamily="34" charset="0"/>
              <a:cs typeface="Aptos" panose="020B0004020202020204" pitchFamily="34" charset="0"/>
            </a:endParaRPr>
          </a:p>
          <a:p>
            <a:r>
              <a:rPr lang="nl-NL" sz="1200" dirty="0">
                <a:effectLst/>
                <a:latin typeface="Aptos" panose="020B0004020202020204" pitchFamily="34" charset="0"/>
                <a:ea typeface="Aptos" panose="020B0004020202020204" pitchFamily="34" charset="0"/>
                <a:cs typeface="Aptos" panose="020B0004020202020204" pitchFamily="34" charset="0"/>
              </a:rPr>
              <a:t>Zie de volgende slide voor een voorbeeld van een actieplan/plan van aanpak dat in het kader van Beter Laten project.</a:t>
            </a:r>
            <a:endParaRPr lang="nl-NL" dirty="0"/>
          </a:p>
          <a:p>
            <a:endParaRPr lang="nl-NL" dirty="0"/>
          </a:p>
          <a:p>
            <a:r>
              <a:rPr lang="nl-NL" dirty="0"/>
              <a:t>Hyperlink uit de slide: </a:t>
            </a:r>
          </a:p>
          <a:p>
            <a:r>
              <a:rPr lang="nl-NL" sz="1200" dirty="0"/>
              <a:t>UNO Amsterdam. Beter Laten in de verpleeghuiszorg. 14 maart 2025. </a:t>
            </a:r>
            <a:r>
              <a:rPr lang="nl-NL" sz="1200" dirty="0">
                <a:hlinkClick r:id="rId3"/>
              </a:rPr>
              <a:t>Beter Laten in de verpleeghuiszorg</a:t>
            </a:r>
            <a:endParaRPr lang="nl-NL" sz="1200" dirty="0">
              <a:hlinkClick r:id="rId4"/>
            </a:endParaRP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7</a:t>
            </a:fld>
            <a:endParaRPr lang="nl-NL"/>
          </a:p>
        </p:txBody>
      </p:sp>
    </p:spTree>
    <p:extLst>
      <p:ext uri="{BB962C8B-B14F-4D97-AF65-F5344CB8AC3E}">
        <p14:creationId xmlns:p14="http://schemas.microsoft.com/office/powerpoint/2010/main" val="3222140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Dit actieplan is van het project RENEW (gericht op de wijkverpleging).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Radboud UMC, </a:t>
            </a:r>
            <a:r>
              <a:rPr lang="nl-NL" dirty="0" err="1"/>
              <a:t>Vilans</a:t>
            </a:r>
            <a:r>
              <a:rPr lang="nl-NL" dirty="0"/>
              <a:t> &amp; V&amp;VN. Actieplan. 2024; V&amp;VN: Utrecht. </a:t>
            </a:r>
            <a:r>
              <a:rPr lang="nl-NL" dirty="0">
                <a:hlinkClick r:id="rId3"/>
              </a:rPr>
              <a:t>actieplan-leeg_v4.pdf</a:t>
            </a:r>
            <a:r>
              <a:rPr lang="nl-NL" dirty="0"/>
              <a:t> (geraadpleegd op 13 maart 2025)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r>
              <a:rPr lang="nl-NL" dirty="0"/>
              <a:t>Dit actieplan kan ter inspiratie worden gebruikt of worden gekoppeld aan lesactiviteit 4 over het doen van een aanbeveling voor het verminderen van Beter Laten-handeling(en). Het actieplan kan o.a. worden gebruikt om concreet een doel te formuleren, te bedenken wie daarbij betrokken moeten worden en welke acties daarvoor ondernomen moeten worden.</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8</a:t>
            </a:fld>
            <a:endParaRPr lang="nl-NL"/>
          </a:p>
        </p:txBody>
      </p:sp>
    </p:spTree>
    <p:extLst>
      <p:ext uri="{BB962C8B-B14F-4D97-AF65-F5344CB8AC3E}">
        <p14:creationId xmlns:p14="http://schemas.microsoft.com/office/powerpoint/2010/main" val="2234429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9</a:t>
            </a:fld>
            <a:endParaRPr lang="nl-NL"/>
          </a:p>
        </p:txBody>
      </p:sp>
    </p:spTree>
    <p:extLst>
      <p:ext uri="{BB962C8B-B14F-4D97-AF65-F5344CB8AC3E}">
        <p14:creationId xmlns:p14="http://schemas.microsoft.com/office/powerpoint/2010/main" val="12191001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5" name="Graphic 4">
            <a:extLst>
              <a:ext uri="{FF2B5EF4-FFF2-40B4-BE49-F238E27FC236}">
                <a16:creationId xmlns:a16="http://schemas.microsoft.com/office/drawing/2014/main" id="{B11D0E21-948B-3F4B-5E34-93A2E7CB0F0A}"/>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7294" y="-166944"/>
            <a:ext cx="3597412" cy="1158676"/>
          </a:xfrm>
          <a:prstGeom prst="rect">
            <a:avLst/>
          </a:prstGeom>
        </p:spPr>
      </p:pic>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r>
              <a:rPr lang="nl-NL"/>
              <a:t>Klik op het pictogram als u een afbeelding wilt toevoegen</a:t>
            </a:r>
          </a:p>
        </p:txBody>
      </p:sp>
      <p:sp>
        <p:nvSpPr>
          <p:cNvPr id="4" name="Tijdelijke aanduiding voor voettekst 5">
            <a:extLst>
              <a:ext uri="{FF2B5EF4-FFF2-40B4-BE49-F238E27FC236}">
                <a16:creationId xmlns:a16="http://schemas.microsoft.com/office/drawing/2014/main" id="{D60B56DC-A5DA-1FC3-9CD3-CD6390AC99E7}"/>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4" name="Tijdelijke aanduiding voor voettekst 5">
            <a:extLst>
              <a:ext uri="{FF2B5EF4-FFF2-40B4-BE49-F238E27FC236}">
                <a16:creationId xmlns:a16="http://schemas.microsoft.com/office/drawing/2014/main" id="{EF40C16E-8C0C-BBF4-F8EF-9229B41B76A1}"/>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
        <p:nvSpPr>
          <p:cNvPr id="4" name="Tijdelijke aanduiding voor voettekst 5">
            <a:extLst>
              <a:ext uri="{FF2B5EF4-FFF2-40B4-BE49-F238E27FC236}">
                <a16:creationId xmlns:a16="http://schemas.microsoft.com/office/drawing/2014/main" id="{84E80505-5806-FC2D-735A-2E84DE531229}"/>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4" name="Graphic 3">
            <a:extLst>
              <a:ext uri="{FF2B5EF4-FFF2-40B4-BE49-F238E27FC236}">
                <a16:creationId xmlns:a16="http://schemas.microsoft.com/office/drawing/2014/main" id="{087B2ADF-59C0-A9EC-5CFA-F7D6C3210257}"/>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7294" y="-166944"/>
            <a:ext cx="3597412" cy="1158676"/>
          </a:xfrm>
          <a:prstGeom prst="rect">
            <a:avLst/>
          </a:prstGeom>
        </p:spPr>
      </p:pic>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5" name="Tijdelijke aanduiding voor voettekst 5">
            <a:extLst>
              <a:ext uri="{FF2B5EF4-FFF2-40B4-BE49-F238E27FC236}">
                <a16:creationId xmlns:a16="http://schemas.microsoft.com/office/drawing/2014/main" id="{D69623A2-42AB-8EDA-DD34-0C70AEE9C9CC}"/>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3" name="Tijdelijke aanduiding voor voettekst 5">
            <a:extLst>
              <a:ext uri="{FF2B5EF4-FFF2-40B4-BE49-F238E27FC236}">
                <a16:creationId xmlns:a16="http://schemas.microsoft.com/office/drawing/2014/main" id="{EF31B393-17A7-AC7B-59BA-6AFBCF7C825B}"/>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r>
              <a:rPr lang="nl-NL"/>
              <a:t>Klik op het pictogram als u een afbeelding wilt toevoegen</a:t>
            </a:r>
          </a:p>
        </p:txBody>
      </p:sp>
      <p:sp>
        <p:nvSpPr>
          <p:cNvPr id="4" name="Tijdelijke aanduiding voor voettekst 5">
            <a:extLst>
              <a:ext uri="{FF2B5EF4-FFF2-40B4-BE49-F238E27FC236}">
                <a16:creationId xmlns:a16="http://schemas.microsoft.com/office/drawing/2014/main" id="{D97B6A27-295A-25AD-605A-5DF79FFFC47C}"/>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4" name="Tijdelijke aanduiding voor voettekst 5">
            <a:extLst>
              <a:ext uri="{FF2B5EF4-FFF2-40B4-BE49-F238E27FC236}">
                <a16:creationId xmlns:a16="http://schemas.microsoft.com/office/drawing/2014/main" id="{9B11FFEA-4698-330E-5AD7-A2A7D007ED40}"/>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
        <p:nvSpPr>
          <p:cNvPr id="4" name="Tijdelijke aanduiding voor voettekst 5">
            <a:extLst>
              <a:ext uri="{FF2B5EF4-FFF2-40B4-BE49-F238E27FC236}">
                <a16:creationId xmlns:a16="http://schemas.microsoft.com/office/drawing/2014/main" id="{F85633FE-30DF-42DB-3549-6EB735E7C9AF}"/>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4" name="Graphic 3">
            <a:extLst>
              <a:ext uri="{FF2B5EF4-FFF2-40B4-BE49-F238E27FC236}">
                <a16:creationId xmlns:a16="http://schemas.microsoft.com/office/drawing/2014/main" id="{61A85A35-BF7D-67AF-48BC-AF53EF5485B1}"/>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7294" y="-166944"/>
            <a:ext cx="3597412" cy="1158676"/>
          </a:xfrm>
          <a:prstGeom prst="rect">
            <a:avLst/>
          </a:prstGeom>
        </p:spPr>
      </p:pic>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5" name="Tijdelijke aanduiding voor voettekst 5">
            <a:extLst>
              <a:ext uri="{FF2B5EF4-FFF2-40B4-BE49-F238E27FC236}">
                <a16:creationId xmlns:a16="http://schemas.microsoft.com/office/drawing/2014/main" id="{611C0332-EBC7-948B-E9F8-A0B73922761E}"/>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3" name="Tijdelijke aanduiding voor voettekst 5">
            <a:extLst>
              <a:ext uri="{FF2B5EF4-FFF2-40B4-BE49-F238E27FC236}">
                <a16:creationId xmlns:a16="http://schemas.microsoft.com/office/drawing/2014/main" id="{0BACBAF1-085D-35D7-CA65-93A233D26396}"/>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r>
              <a:rPr lang="nl-NL"/>
              <a:t>Klik op het pictogram als u een afbeelding wilt toevoegen</a:t>
            </a:r>
          </a:p>
        </p:txBody>
      </p:sp>
      <p:sp>
        <p:nvSpPr>
          <p:cNvPr id="4" name="Tijdelijke aanduiding voor voettekst 5">
            <a:extLst>
              <a:ext uri="{FF2B5EF4-FFF2-40B4-BE49-F238E27FC236}">
                <a16:creationId xmlns:a16="http://schemas.microsoft.com/office/drawing/2014/main" id="{469BAE57-81AB-DCC4-7273-A6BE4D5C46B6}"/>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4" name="Tijdelijke aanduiding voor voettekst 5">
            <a:extLst>
              <a:ext uri="{FF2B5EF4-FFF2-40B4-BE49-F238E27FC236}">
                <a16:creationId xmlns:a16="http://schemas.microsoft.com/office/drawing/2014/main" id="{98151D7D-71D8-8AAC-A490-B6765A7445A6}"/>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
        <p:nvSpPr>
          <p:cNvPr id="4" name="Tijdelijke aanduiding voor voettekst 5">
            <a:extLst>
              <a:ext uri="{FF2B5EF4-FFF2-40B4-BE49-F238E27FC236}">
                <a16:creationId xmlns:a16="http://schemas.microsoft.com/office/drawing/2014/main" id="{F18B5CE6-DCA5-3629-580A-6C769757C049}"/>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2" name="Graphic 1">
            <a:extLst>
              <a:ext uri="{FF2B5EF4-FFF2-40B4-BE49-F238E27FC236}">
                <a16:creationId xmlns:a16="http://schemas.microsoft.com/office/drawing/2014/main" id="{4D50893B-341C-BB3C-302E-DA9484AC7425}"/>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21175" y="-172695"/>
            <a:ext cx="3549650" cy="1143292"/>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3" name="Tijdelijke aanduiding voor voettekst 5">
            <a:extLst>
              <a:ext uri="{FF2B5EF4-FFF2-40B4-BE49-F238E27FC236}">
                <a16:creationId xmlns:a16="http://schemas.microsoft.com/office/drawing/2014/main" id="{C22712E7-A101-B030-A2C5-6F750DC3979B}"/>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r>
              <a:rPr lang="nl-NL"/>
              <a:t>Klik op het pictogram als u een afbeelding wilt toevoegen</a:t>
            </a:r>
          </a:p>
        </p:txBody>
      </p:sp>
      <p:sp>
        <p:nvSpPr>
          <p:cNvPr id="5" name="Tijdelijke aanduiding voor voettekst 5">
            <a:extLst>
              <a:ext uri="{FF2B5EF4-FFF2-40B4-BE49-F238E27FC236}">
                <a16:creationId xmlns:a16="http://schemas.microsoft.com/office/drawing/2014/main" id="{0D3A91D0-EC37-A7A3-DBEA-12D58A3B3857}"/>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4" name="Tijdelijke aanduiding voor voettekst 5">
            <a:extLst>
              <a:ext uri="{FF2B5EF4-FFF2-40B4-BE49-F238E27FC236}">
                <a16:creationId xmlns:a16="http://schemas.microsoft.com/office/drawing/2014/main" id="{6B7BFCE3-EBA3-A7C0-7229-F2D497774E81}"/>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
        <p:nvSpPr>
          <p:cNvPr id="4" name="Tijdelijke aanduiding voor voettekst 5">
            <a:extLst>
              <a:ext uri="{FF2B5EF4-FFF2-40B4-BE49-F238E27FC236}">
                <a16:creationId xmlns:a16="http://schemas.microsoft.com/office/drawing/2014/main" id="{5D651226-87D3-BD76-3D0A-05B9692022E1}"/>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4" name="Graphic 3">
            <a:extLst>
              <a:ext uri="{FF2B5EF4-FFF2-40B4-BE49-F238E27FC236}">
                <a16:creationId xmlns:a16="http://schemas.microsoft.com/office/drawing/2014/main" id="{125B8362-997B-ED88-C0D6-18E7F3D96D50}"/>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7294" y="-166944"/>
            <a:ext cx="3597412" cy="1158676"/>
          </a:xfrm>
          <a:prstGeom prst="rect">
            <a:avLst/>
          </a:prstGeom>
        </p:spPr>
      </p:pic>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5" name="Tijdelijke aanduiding voor voettekst 5">
            <a:extLst>
              <a:ext uri="{FF2B5EF4-FFF2-40B4-BE49-F238E27FC236}">
                <a16:creationId xmlns:a16="http://schemas.microsoft.com/office/drawing/2014/main" id="{2C827AF8-0CBB-73A9-BEEC-500049E8E497}"/>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3" name="Tijdelijke aanduiding voor voettekst 5">
            <a:extLst>
              <a:ext uri="{FF2B5EF4-FFF2-40B4-BE49-F238E27FC236}">
                <a16:creationId xmlns:a16="http://schemas.microsoft.com/office/drawing/2014/main" id="{B5B476C1-1747-7A3D-9719-6076975F5457}"/>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590FF9C-9D50-8176-648B-21993B83908B}"/>
              </a:ext>
            </a:extLst>
          </p:cNvPr>
          <p:cNvPicPr>
            <a:picLocks noChangeAspect="1"/>
          </p:cNvPicPr>
          <p:nvPr userDrawn="1"/>
        </p:nvPicPr>
        <p:blipFill>
          <a:blip r:embed="rId27" cstate="email">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5888317" y="285032"/>
            <a:ext cx="415364" cy="513740"/>
          </a:xfrm>
          <a:prstGeom prst="rect">
            <a:avLst/>
          </a:prstGeom>
        </p:spPr>
      </p:pic>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dirty="0"/>
              <a:t>Voorbeeld voettekst | </a:t>
            </a:r>
            <a:fld id="{A6446622-8315-3143-9571-9B22411454C5}" type="datetime1">
              <a:rPr lang="nl-NL" smtClean="0"/>
              <a:pPr/>
              <a:t>31-3-2025</a:t>
            </a:fld>
            <a:endParaRPr lang="nl-NL" dirty="0"/>
          </a:p>
        </p:txBody>
      </p:sp>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0.xml.rels><?xml version="1.0" encoding="UTF-8" standalone="yes"?>
<Relationships xmlns="http://schemas.openxmlformats.org/package/2006/relationships"><Relationship Id="rId3" Type="http://schemas.openxmlformats.org/officeDocument/2006/relationships/hyperlink" Target="https://www.venvn.nl/thema-s/beter-laten/"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26.png"/><Relationship Id="rId4" Type="http://schemas.openxmlformats.org/officeDocument/2006/relationships/hyperlink" Target="https://unoamsterdam.nl/thema/toolkit-beter-laten/?source=producte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6.png"/><Relationship Id="rId2" Type="http://schemas.openxmlformats.org/officeDocument/2006/relationships/slideLayout" Target="../slideLayouts/slideLayout9.xml"/><Relationship Id="rId1" Type="http://schemas.openxmlformats.org/officeDocument/2006/relationships/video" Target="https://www.youtube.com/embed/OeUhw4yXaVI?feature=oembed" TargetMode="External"/><Relationship Id="rId6" Type="http://schemas.openxmlformats.org/officeDocument/2006/relationships/image" Target="../media/image27.jpeg"/><Relationship Id="rId5" Type="http://schemas.openxmlformats.org/officeDocument/2006/relationships/hyperlink" Target="https://www.venvn.nl/thema-s/beter-laten/beter-laten-2-0-per-sector/" TargetMode="External"/><Relationship Id="rId4" Type="http://schemas.openxmlformats.org/officeDocument/2006/relationships/hyperlink" Target="https://www.youtube.com/watch?v=OeUhw4yXaV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OeUhw4yXaVI"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26.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707571" y="2102444"/>
            <a:ext cx="10776857" cy="1152751"/>
          </a:xfrm>
        </p:spPr>
        <p:txBody>
          <a:bodyPr>
            <a:normAutofit fontScale="90000"/>
          </a:bodyPr>
          <a:lstStyle/>
          <a:p>
            <a:pPr algn="ctr"/>
            <a:r>
              <a:rPr lang="nl-NL" dirty="0">
                <a:latin typeface="Trebuchet MS"/>
              </a:rPr>
              <a:t>'Beter Laten in het verpleeghuis'</a:t>
            </a:r>
            <a:br>
              <a:rPr lang="nl-NL" dirty="0"/>
            </a:br>
            <a:r>
              <a:rPr lang="nl-NL" dirty="0">
                <a:latin typeface="Trebuchet MS"/>
              </a:rPr>
              <a:t>Praktijkopdrachten mbo</a:t>
            </a:r>
            <a:br>
              <a:rPr lang="nl-NL" dirty="0"/>
            </a:br>
            <a:endParaRPr lang="nl-NL" dirty="0">
              <a:solidFill>
                <a:srgbClr val="FF0000"/>
              </a:solidFill>
              <a:latin typeface="Trebuchet MS"/>
            </a:endParaRPr>
          </a:p>
        </p:txBody>
      </p:sp>
      <p:pic>
        <p:nvPicPr>
          <p:cNvPr id="10" name="Afbeelding 9" descr="Afbeelding met schermopname, Menselijk gezicht, tekst, tekenfilm&#10;&#10;Door AI gegenereerde inhoud is mogelijk onjuist.">
            <a:extLst>
              <a:ext uri="{FF2B5EF4-FFF2-40B4-BE49-F238E27FC236}">
                <a16:creationId xmlns:a16="http://schemas.microsoft.com/office/drawing/2014/main" id="{D703591B-3174-C1F2-1D6A-C5AD7B41E647}"/>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1" y="3352800"/>
            <a:ext cx="12192000" cy="3505200"/>
          </a:xfrm>
          <a:prstGeom prst="rect">
            <a:avLst/>
          </a:prstGeom>
        </p:spPr>
      </p:pic>
      <p:pic>
        <p:nvPicPr>
          <p:cNvPr id="4" name="Afbeelding 3" descr="Afbeelding met Graphics, grafische vormgeving, ontwerp&#10;&#10;Door AI gegenereerde inhoud is mogelijk onjuist.">
            <a:extLst>
              <a:ext uri="{FF2B5EF4-FFF2-40B4-BE49-F238E27FC236}">
                <a16:creationId xmlns:a16="http://schemas.microsoft.com/office/drawing/2014/main" id="{DDA55AD7-7CDF-9F13-969C-62BDA9649C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9998" y="6304547"/>
            <a:ext cx="812001" cy="553453"/>
          </a:xfrm>
          <a:prstGeom prst="rect">
            <a:avLst/>
          </a:prstGeom>
        </p:spPr>
      </p:pic>
    </p:spTree>
    <p:extLst>
      <p:ext uri="{BB962C8B-B14F-4D97-AF65-F5344CB8AC3E}">
        <p14:creationId xmlns:p14="http://schemas.microsoft.com/office/powerpoint/2010/main" val="33034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E9A930-64BA-26C8-899E-8A8D8D56DE9A}"/>
              </a:ext>
            </a:extLst>
          </p:cNvPr>
          <p:cNvSpPr>
            <a:spLocks noGrp="1"/>
          </p:cNvSpPr>
          <p:nvPr>
            <p:ph type="title"/>
          </p:nvPr>
        </p:nvSpPr>
        <p:spPr/>
        <p:txBody>
          <a:bodyPr/>
          <a:lstStyle/>
          <a:p>
            <a:r>
              <a:rPr lang="nl-NL" dirty="0"/>
              <a:t>Meer informatie?</a:t>
            </a:r>
          </a:p>
        </p:txBody>
      </p:sp>
      <p:sp>
        <p:nvSpPr>
          <p:cNvPr id="3" name="Tijdelijke aanduiding voor inhoud 2">
            <a:extLst>
              <a:ext uri="{FF2B5EF4-FFF2-40B4-BE49-F238E27FC236}">
                <a16:creationId xmlns:a16="http://schemas.microsoft.com/office/drawing/2014/main" id="{0E291366-E7CB-C877-BB45-B489104155CA}"/>
              </a:ext>
            </a:extLst>
          </p:cNvPr>
          <p:cNvSpPr>
            <a:spLocks noGrp="1"/>
          </p:cNvSpPr>
          <p:nvPr>
            <p:ph sz="half" idx="2"/>
          </p:nvPr>
        </p:nvSpPr>
        <p:spPr/>
        <p:txBody>
          <a:bodyPr/>
          <a:lstStyle/>
          <a:p>
            <a:r>
              <a:rPr lang="nl-NL" sz="2000" dirty="0">
                <a:effectLst/>
                <a:latin typeface="+mj-lt"/>
                <a:ea typeface="Times New Roman" panose="02020603050405020304" pitchFamily="18" charset="0"/>
                <a:cs typeface="Times New Roman" panose="02020603050405020304" pitchFamily="18" charset="0"/>
              </a:rPr>
              <a:t>Verpleegkundigen &amp; Verzorgenden Nederland (V&amp;VN). </a:t>
            </a:r>
            <a:r>
              <a:rPr lang="nl-NL" sz="2000" dirty="0">
                <a:latin typeface="+mj-lt"/>
                <a:hlinkClick r:id="rId3"/>
              </a:rPr>
              <a:t>Beter Laten | Volledige lijst en uitleg (2024) | V&amp;VN (venvn.nl)</a:t>
            </a:r>
            <a:r>
              <a:rPr lang="nl-NL" sz="2000" dirty="0">
                <a:latin typeface="+mj-lt"/>
              </a:rPr>
              <a:t> </a:t>
            </a:r>
          </a:p>
          <a:p>
            <a:pPr marL="0" indent="0">
              <a:buNone/>
            </a:pPr>
            <a:endParaRPr lang="nl-NL" sz="2000" dirty="0">
              <a:latin typeface="+mj-lt"/>
            </a:endParaRPr>
          </a:p>
          <a:p>
            <a:r>
              <a:rPr lang="nl-NL" sz="2000" dirty="0">
                <a:latin typeface="+mj-lt"/>
              </a:rPr>
              <a:t>UNO Amsterdam. </a:t>
            </a:r>
            <a:r>
              <a:rPr lang="nl-NL" sz="2000" dirty="0">
                <a:latin typeface="+mj-lt"/>
                <a:hlinkClick r:id="rId4"/>
              </a:rPr>
              <a:t>Beter-laten-lijst - UNO Amsterdam</a:t>
            </a:r>
            <a:endParaRPr lang="nl-NL" sz="2000" dirty="0">
              <a:effectLst/>
              <a:highlight>
                <a:srgbClr val="FFFF00"/>
              </a:highlight>
              <a:latin typeface="+mj-lt"/>
              <a:ea typeface="Times New Roman" panose="02020603050405020304" pitchFamily="18" charset="0"/>
              <a:cs typeface="Times New Roman" panose="02020603050405020304" pitchFamily="18" charset="0"/>
            </a:endParaRPr>
          </a:p>
          <a:p>
            <a:endParaRPr lang="nl-NL" sz="2000" dirty="0">
              <a:latin typeface="+mj-lt"/>
            </a:endParaRPr>
          </a:p>
        </p:txBody>
      </p:sp>
      <p:pic>
        <p:nvPicPr>
          <p:cNvPr id="5" name="Afbeelding 4" descr="Afbeelding met Graphics, grafische vormgeving, ontwerp&#10;&#10;Door AI gegenereerde inhoud is mogelijk onjuist.">
            <a:extLst>
              <a:ext uri="{FF2B5EF4-FFF2-40B4-BE49-F238E27FC236}">
                <a16:creationId xmlns:a16="http://schemas.microsoft.com/office/drawing/2014/main" id="{0338F2F4-300C-E580-D298-4C56FFA5E9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2067033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1" y="2342964"/>
            <a:ext cx="12192000" cy="923331"/>
          </a:xfrm>
        </p:spPr>
        <p:txBody>
          <a:bodyPr>
            <a:noAutofit/>
          </a:bodyPr>
          <a:lstStyle/>
          <a:p>
            <a:pPr algn="ctr"/>
            <a:br>
              <a:rPr lang="nl-NL" sz="4000" dirty="0"/>
            </a:br>
            <a:br>
              <a:rPr lang="nl-NL" sz="4000" dirty="0"/>
            </a:br>
            <a:br>
              <a:rPr lang="nl-NL" sz="4000" dirty="0"/>
            </a:br>
            <a:r>
              <a:rPr lang="nl-NL" sz="4500" b="1" kern="100" dirty="0">
                <a:effectLst/>
                <a:latin typeface="+mj-lt"/>
                <a:ea typeface="Calibri" panose="020F0502020204030204" pitchFamily="34" charset="0"/>
                <a:cs typeface="Times New Roman" panose="02020603050405020304" pitchFamily="18" charset="0"/>
              </a:rPr>
              <a:t>Veel succes!</a:t>
            </a:r>
            <a:br>
              <a:rPr lang="nl-NL"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nl-NL" sz="1800" kern="100" dirty="0">
                <a:effectLst/>
                <a:latin typeface="Trebuchet MS" panose="020B0603020202020204" pitchFamily="34" charset="0"/>
                <a:ea typeface="Calibri" panose="020F0502020204030204" pitchFamily="34" charset="0"/>
                <a:cs typeface="Times New Roman" panose="02020603050405020304" pitchFamily="18" charset="0"/>
              </a:rPr>
            </a:br>
            <a:endParaRPr lang="nl-NL" sz="4000" dirty="0"/>
          </a:p>
        </p:txBody>
      </p:sp>
      <p:pic>
        <p:nvPicPr>
          <p:cNvPr id="3" name="Afbeelding 2" descr="Afbeelding met schermopname, Menselijk gezicht, tekst, tekenfilm&#10;&#10;Door AI gegenereerde inhoud is mogelijk onjuist.">
            <a:extLst>
              <a:ext uri="{FF2B5EF4-FFF2-40B4-BE49-F238E27FC236}">
                <a16:creationId xmlns:a16="http://schemas.microsoft.com/office/drawing/2014/main" id="{6D6F7F03-63E4-1789-238B-FD0082ADF787}"/>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1" y="3352800"/>
            <a:ext cx="12192000" cy="3505200"/>
          </a:xfrm>
          <a:prstGeom prst="rect">
            <a:avLst/>
          </a:prstGeom>
        </p:spPr>
      </p:pic>
      <p:pic>
        <p:nvPicPr>
          <p:cNvPr id="5" name="Afbeelding 4" descr="Afbeelding met Graphics, grafische vormgeving, ontwerp&#10;&#10;Door AI gegenereerde inhoud is mogelijk onjuist.">
            <a:extLst>
              <a:ext uri="{FF2B5EF4-FFF2-40B4-BE49-F238E27FC236}">
                <a16:creationId xmlns:a16="http://schemas.microsoft.com/office/drawing/2014/main" id="{085C4C14-65DF-D4ED-416C-96E7B2CCB0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353573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a:xfrm>
            <a:off x="694944" y="309905"/>
            <a:ext cx="10766044" cy="1325563"/>
          </a:xfrm>
        </p:spPr>
        <p:txBody>
          <a:bodyPr/>
          <a:lstStyle/>
          <a:p>
            <a:r>
              <a:rPr lang="nl-NL" dirty="0"/>
              <a:t>Leerdoelen praktijkopdracht</a:t>
            </a:r>
          </a:p>
        </p:txBody>
      </p:sp>
      <p:sp>
        <p:nvSpPr>
          <p:cNvPr id="3" name="Tijdelijke aanduiding voor inhoud 2">
            <a:extLst>
              <a:ext uri="{FF2B5EF4-FFF2-40B4-BE49-F238E27FC236}">
                <a16:creationId xmlns:a16="http://schemas.microsoft.com/office/drawing/2014/main" id="{12D160F0-CDA7-42C4-9086-FFFCE783D952}"/>
              </a:ext>
            </a:extLst>
          </p:cNvPr>
          <p:cNvSpPr>
            <a:spLocks noGrp="1"/>
          </p:cNvSpPr>
          <p:nvPr>
            <p:ph sz="half" idx="2"/>
          </p:nvPr>
        </p:nvSpPr>
        <p:spPr>
          <a:xfrm>
            <a:off x="694944" y="1127579"/>
            <a:ext cx="10802112" cy="4602841"/>
          </a:xfrm>
        </p:spPr>
        <p:txBody>
          <a:bodyPr/>
          <a:lstStyle/>
          <a:p>
            <a:pPr marL="0" indent="0">
              <a:lnSpc>
                <a:spcPct val="150000"/>
              </a:lnSpc>
              <a:buNone/>
            </a:pPr>
            <a:r>
              <a:rPr lang="nl-NL" sz="2000" dirty="0">
                <a:solidFill>
                  <a:srgbClr val="111111"/>
                </a:solidFill>
                <a:effectLst/>
                <a:latin typeface="+mj-lt"/>
                <a:ea typeface="Times New Roman" panose="02020603050405020304" pitchFamily="18" charset="0"/>
                <a:cs typeface="Calibri" panose="020F0502020204030204" pitchFamily="34" charset="0"/>
              </a:rPr>
              <a:t>Na deze opdracht kan de student: </a:t>
            </a:r>
            <a:endParaRPr lang="nl-NL" sz="2000" dirty="0">
              <a:effectLst/>
              <a:latin typeface="+mj-lt"/>
              <a:ea typeface="Times New Roman" panose="02020603050405020304" pitchFamily="18" charset="0"/>
            </a:endParaRPr>
          </a:p>
          <a:p>
            <a:pPr marL="342900" lvl="0" indent="-342900">
              <a:lnSpc>
                <a:spcPct val="150000"/>
              </a:lnSpc>
              <a:spcAft>
                <a:spcPts val="500"/>
              </a:spcAft>
              <a:buFont typeface="+mj-lt"/>
              <a:buAutoNum type="arabicPeriod"/>
            </a:pPr>
            <a:r>
              <a:rPr lang="nl-NL" sz="2000" dirty="0">
                <a:solidFill>
                  <a:srgbClr val="111111"/>
                </a:solidFill>
                <a:latin typeface="+mj-lt"/>
                <a:ea typeface="Times New Roman" panose="02020603050405020304" pitchFamily="18" charset="0"/>
                <a:cs typeface="Calibri" panose="020F0502020204030204" pitchFamily="34" charset="0"/>
              </a:rPr>
              <a:t>D</a:t>
            </a:r>
            <a:r>
              <a:rPr lang="nl-NL" sz="2000" dirty="0">
                <a:solidFill>
                  <a:srgbClr val="111111"/>
                </a:solidFill>
                <a:effectLst/>
                <a:latin typeface="+mj-lt"/>
                <a:ea typeface="Times New Roman" panose="02020603050405020304" pitchFamily="18" charset="0"/>
                <a:cs typeface="Calibri" panose="020F0502020204030204" pitchFamily="34" charset="0"/>
              </a:rPr>
              <a:t>e Beter Laten-lijst gebruiken om een Beter Laten-handeling in de praktijk te signaleren (activiteit 1); </a:t>
            </a:r>
          </a:p>
          <a:p>
            <a:pPr marL="342900" lvl="0" indent="-342900">
              <a:lnSpc>
                <a:spcPct val="150000"/>
              </a:lnSpc>
              <a:spcAft>
                <a:spcPts val="500"/>
              </a:spcAft>
              <a:buFont typeface="+mj-lt"/>
              <a:buAutoNum type="arabicPeriod"/>
            </a:pPr>
            <a:r>
              <a:rPr lang="nl-NL" sz="2000" dirty="0">
                <a:solidFill>
                  <a:srgbClr val="111111"/>
                </a:solidFill>
                <a:effectLst/>
                <a:latin typeface="+mj-lt"/>
                <a:ea typeface="Times New Roman" panose="02020603050405020304" pitchFamily="18" charset="0"/>
                <a:cs typeface="Calibri" panose="020F0502020204030204" pitchFamily="34" charset="0"/>
              </a:rPr>
              <a:t>Uitleggen waarom de gesignaleerde handeling op de Beter Laten-lijst staat (activiteit 2);</a:t>
            </a:r>
          </a:p>
          <a:p>
            <a:pPr marL="342900" lvl="0" indent="-342900">
              <a:lnSpc>
                <a:spcPct val="150000"/>
              </a:lnSpc>
              <a:spcAft>
                <a:spcPts val="500"/>
              </a:spcAft>
              <a:buFont typeface="+mj-lt"/>
              <a:buAutoNum type="arabicPeriod"/>
            </a:pPr>
            <a:r>
              <a:rPr lang="nl-NL" sz="2000" dirty="0">
                <a:solidFill>
                  <a:srgbClr val="111111"/>
                </a:solidFill>
                <a:latin typeface="+mj-lt"/>
                <a:ea typeface="Times New Roman" panose="02020603050405020304" pitchFamily="18" charset="0"/>
                <a:cs typeface="Calibri" panose="020F0502020204030204" pitchFamily="34" charset="0"/>
              </a:rPr>
              <a:t>Beschrijven hoe vaak en waarom de Beter Laten-handeling op de afdeling wordt uitgevoerd (activiteiten 3 en 4);</a:t>
            </a:r>
          </a:p>
          <a:p>
            <a:pPr marL="342900" lvl="0" indent="-342900">
              <a:lnSpc>
                <a:spcPct val="150000"/>
              </a:lnSpc>
              <a:spcAft>
                <a:spcPts val="500"/>
              </a:spcAft>
              <a:buFont typeface="+mj-lt"/>
              <a:buAutoNum type="arabicPeriod"/>
            </a:pPr>
            <a:r>
              <a:rPr lang="nl-NL" sz="2000" dirty="0">
                <a:solidFill>
                  <a:srgbClr val="111111"/>
                </a:solidFill>
                <a:effectLst/>
                <a:latin typeface="+mj-lt"/>
                <a:ea typeface="Times New Roman" panose="02020603050405020304" pitchFamily="18" charset="0"/>
                <a:cs typeface="Calibri" panose="020F0502020204030204" pitchFamily="34" charset="0"/>
              </a:rPr>
              <a:t>Een aanbeveling formuleren om de Beter Laten-handeling op de afdeling te verminderen (activiteit 5); </a:t>
            </a:r>
          </a:p>
          <a:p>
            <a:pPr marL="342900" lvl="0" indent="-342900">
              <a:lnSpc>
                <a:spcPct val="150000"/>
              </a:lnSpc>
              <a:spcAft>
                <a:spcPts val="500"/>
              </a:spcAft>
              <a:buFont typeface="+mj-lt"/>
              <a:buAutoNum type="arabicPeriod"/>
            </a:pPr>
            <a:r>
              <a:rPr lang="nl-NL" sz="2000" dirty="0">
                <a:solidFill>
                  <a:srgbClr val="111111"/>
                </a:solidFill>
                <a:effectLst/>
                <a:latin typeface="+mj-lt"/>
                <a:ea typeface="Times New Roman" panose="02020603050405020304" pitchFamily="18" charset="0"/>
                <a:cs typeface="Calibri" panose="020F0502020204030204" pitchFamily="34" charset="0"/>
              </a:rPr>
              <a:t>Een klinische les voor collega’s presenteren met de resultaten uit deze studieopdracht (activiteit 6).</a:t>
            </a:r>
          </a:p>
          <a:p>
            <a:pPr marL="0" indent="0">
              <a:buNone/>
            </a:pPr>
            <a:r>
              <a:rPr lang="nl-NL" sz="1600" i="1" dirty="0">
                <a:latin typeface="+mj-lt"/>
                <a:ea typeface="Times New Roman" panose="02020603050405020304" pitchFamily="18" charset="0"/>
                <a:cs typeface="Calibri" panose="020F0502020204030204" pitchFamily="34" charset="0"/>
              </a:rPr>
              <a:t>Deze leerdoelen zijn gekoppeld aan de hierna volgende praktijkopdrachten. </a:t>
            </a:r>
            <a:r>
              <a:rPr lang="nl-NL" sz="1600" i="1">
                <a:latin typeface="+mj-lt"/>
                <a:ea typeface="Times New Roman" panose="02020603050405020304" pitchFamily="18" charset="0"/>
                <a:cs typeface="Calibri" panose="020F0502020204030204" pitchFamily="34" charset="0"/>
              </a:rPr>
              <a:t>De opleider maakt </a:t>
            </a:r>
            <a:r>
              <a:rPr lang="nl-NL" sz="1600" i="1" dirty="0">
                <a:latin typeface="+mj-lt"/>
                <a:ea typeface="Times New Roman" panose="02020603050405020304" pitchFamily="18" charset="0"/>
                <a:cs typeface="Calibri" panose="020F0502020204030204" pitchFamily="34" charset="0"/>
              </a:rPr>
              <a:t>een keuze óf en welke leerdoelen en daaraan gekoppelde activiteiten relevant zijn.</a:t>
            </a:r>
          </a:p>
          <a:p>
            <a:pPr marL="342900" lvl="0" indent="-342900">
              <a:lnSpc>
                <a:spcPct val="150000"/>
              </a:lnSpc>
              <a:spcAft>
                <a:spcPts val="500"/>
              </a:spcAft>
              <a:buFont typeface="+mj-lt"/>
              <a:buAutoNum type="arabicPeriod"/>
            </a:pPr>
            <a:endParaRPr lang="nl-NL" sz="2000" dirty="0">
              <a:effectLst/>
              <a:latin typeface="Times New Roman" panose="02020603050405020304" pitchFamily="18" charset="0"/>
              <a:ea typeface="Times New Roman" panose="02020603050405020304" pitchFamily="18" charset="0"/>
            </a:endParaRPr>
          </a:p>
        </p:txBody>
      </p:sp>
      <p:pic>
        <p:nvPicPr>
          <p:cNvPr id="5" name="Afbeelding 4" descr="Afbeelding met Graphics, grafische vormgeving, ontwerp&#10;&#10;Door AI gegenereerde inhoud is mogelijk onjuist.">
            <a:extLst>
              <a:ext uri="{FF2B5EF4-FFF2-40B4-BE49-F238E27FC236}">
                <a16:creationId xmlns:a16="http://schemas.microsoft.com/office/drawing/2014/main" id="{A2574FD4-2887-B026-44C6-30AB7A08AE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7166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67663-0F65-1172-A4B8-884DB0487D49}"/>
              </a:ext>
            </a:extLst>
          </p:cNvPr>
          <p:cNvSpPr>
            <a:spLocks noGrp="1"/>
          </p:cNvSpPr>
          <p:nvPr>
            <p:ph type="title"/>
          </p:nvPr>
        </p:nvSpPr>
        <p:spPr/>
        <p:txBody>
          <a:bodyPr/>
          <a:lstStyle/>
          <a:p>
            <a:r>
              <a:rPr lang="nl-NL" dirty="0"/>
              <a:t>Activiteit 1: signaleren van een Beter Laten-handelingen</a:t>
            </a:r>
          </a:p>
        </p:txBody>
      </p:sp>
      <p:sp>
        <p:nvSpPr>
          <p:cNvPr id="3" name="Tijdelijke aanduiding voor inhoud 2">
            <a:extLst>
              <a:ext uri="{FF2B5EF4-FFF2-40B4-BE49-F238E27FC236}">
                <a16:creationId xmlns:a16="http://schemas.microsoft.com/office/drawing/2014/main" id="{B7988A00-2789-D1E6-8A36-7962EA5E9284}"/>
              </a:ext>
            </a:extLst>
          </p:cNvPr>
          <p:cNvSpPr>
            <a:spLocks noGrp="1"/>
          </p:cNvSpPr>
          <p:nvPr>
            <p:ph sz="half" idx="2"/>
          </p:nvPr>
        </p:nvSpPr>
        <p:spPr/>
        <p:txBody>
          <a:bodyPr/>
          <a:lstStyle/>
          <a:p>
            <a:r>
              <a:rPr lang="nl-NL" sz="2000" spc="0" dirty="0">
                <a:effectLst/>
                <a:latin typeface="+mj-lt"/>
                <a:ea typeface="Symbol" panose="05050102010706020507" pitchFamily="18" charset="2"/>
                <a:cs typeface="Symbol" panose="05050102010706020507" pitchFamily="18" charset="2"/>
              </a:rPr>
              <a:t>Bekijk </a:t>
            </a:r>
            <a:r>
              <a:rPr lang="nl-NL" sz="2000" spc="0" dirty="0">
                <a:effectLst/>
                <a:latin typeface="+mj-lt"/>
                <a:ea typeface="Symbol" panose="05050102010706020507" pitchFamily="18" charset="2"/>
                <a:cs typeface="Symbol" panose="05050102010706020507" pitchFamily="18" charset="2"/>
                <a:hlinkClick r:id="rId4"/>
              </a:rPr>
              <a:t>dit filmpje</a:t>
            </a:r>
            <a:r>
              <a:rPr lang="nl-NL" sz="2000" spc="0" dirty="0">
                <a:solidFill>
                  <a:srgbClr val="FF0000"/>
                </a:solidFill>
                <a:effectLst/>
                <a:latin typeface="+mj-lt"/>
                <a:ea typeface="Symbol" panose="05050102010706020507" pitchFamily="18" charset="2"/>
                <a:cs typeface="Symbol" panose="05050102010706020507" pitchFamily="18" charset="2"/>
                <a:hlinkClick r:id="rId4"/>
              </a:rPr>
              <a:t> </a:t>
            </a:r>
            <a:r>
              <a:rPr lang="nl-NL" sz="2000" spc="0" dirty="0">
                <a:effectLst/>
                <a:latin typeface="+mj-lt"/>
                <a:ea typeface="Symbol" panose="05050102010706020507" pitchFamily="18" charset="2"/>
                <a:cs typeface="Symbol" panose="05050102010706020507" pitchFamily="18" charset="2"/>
              </a:rPr>
              <a:t>over de stappen die komen kijken bij het verminderen of stoppen van Beter Laten-handelingen in het verpleeghuis.</a:t>
            </a:r>
          </a:p>
          <a:p>
            <a:r>
              <a:rPr lang="nl-NL" sz="2000" dirty="0">
                <a:latin typeface="+mj-lt"/>
                <a:ea typeface="Symbol" panose="05050102010706020507" pitchFamily="18" charset="2"/>
                <a:cs typeface="Symbol" panose="05050102010706020507" pitchFamily="18" charset="2"/>
              </a:rPr>
              <a:t>Bekijk de </a:t>
            </a:r>
            <a:r>
              <a:rPr lang="nl-NL" sz="2000" dirty="0">
                <a:latin typeface="+mj-lt"/>
                <a:ea typeface="Symbol" panose="05050102010706020507" pitchFamily="18" charset="2"/>
                <a:cs typeface="Symbol" panose="05050102010706020507" pitchFamily="18" charset="2"/>
                <a:hlinkClick r:id="rId5"/>
              </a:rPr>
              <a:t>Beter Laten-lijst </a:t>
            </a:r>
            <a:r>
              <a:rPr lang="nl-NL" sz="2000" dirty="0">
                <a:latin typeface="+mj-lt"/>
                <a:ea typeface="Symbol" panose="05050102010706020507" pitchFamily="18" charset="2"/>
                <a:cs typeface="Symbol" panose="05050102010706020507" pitchFamily="18" charset="2"/>
              </a:rPr>
              <a:t>voor jouw setting (bijvoorbeeld verpleeghuis, thuiszorg of ziekenhuis).</a:t>
            </a:r>
          </a:p>
          <a:p>
            <a:r>
              <a:rPr lang="nl-NL" sz="2000" spc="0" dirty="0">
                <a:effectLst/>
                <a:latin typeface="+mj-lt"/>
                <a:ea typeface="Symbol" panose="05050102010706020507" pitchFamily="18" charset="2"/>
                <a:cs typeface="Symbol" panose="05050102010706020507" pitchFamily="18" charset="2"/>
              </a:rPr>
              <a:t>Welke handeling(en) uit de </a:t>
            </a:r>
            <a:r>
              <a:rPr lang="nl-NL" sz="2000" spc="0" dirty="0">
                <a:effectLst/>
                <a:latin typeface="+mj-lt"/>
                <a:ea typeface="Symbol" panose="05050102010706020507" pitchFamily="18" charset="2"/>
                <a:cs typeface="Symbol" panose="05050102010706020507" pitchFamily="18" charset="2"/>
                <a:hlinkClick r:id="rId5"/>
              </a:rPr>
              <a:t>Beter Laten-Lijst </a:t>
            </a:r>
            <a:r>
              <a:rPr lang="nl-NL" sz="2000" spc="0" dirty="0">
                <a:effectLst/>
                <a:latin typeface="+mj-lt"/>
                <a:ea typeface="Symbol" panose="05050102010706020507" pitchFamily="18" charset="2"/>
                <a:cs typeface="Symbol" panose="05050102010706020507" pitchFamily="18" charset="2"/>
              </a:rPr>
              <a:t>herken je op jouw afdeling? </a:t>
            </a:r>
          </a:p>
          <a:p>
            <a:r>
              <a:rPr lang="nl-NL" sz="2000" spc="0" dirty="0">
                <a:effectLst/>
                <a:latin typeface="+mj-lt"/>
                <a:ea typeface="Symbol" panose="05050102010706020507" pitchFamily="18" charset="2"/>
                <a:cs typeface="Symbol" panose="05050102010706020507" pitchFamily="18" charset="2"/>
              </a:rPr>
              <a:t>Kies </a:t>
            </a:r>
            <a:r>
              <a:rPr lang="nl-NL" sz="2000" i="1" spc="0" dirty="0">
                <a:effectLst/>
                <a:latin typeface="+mj-lt"/>
                <a:ea typeface="Symbol" panose="05050102010706020507" pitchFamily="18" charset="2"/>
                <a:cs typeface="Symbol" panose="05050102010706020507" pitchFamily="18" charset="2"/>
              </a:rPr>
              <a:t>samen met je praktijkbegeleider</a:t>
            </a:r>
            <a:r>
              <a:rPr lang="nl-NL" sz="2000" spc="0" dirty="0">
                <a:effectLst/>
                <a:latin typeface="+mj-lt"/>
                <a:ea typeface="Symbol" panose="05050102010706020507" pitchFamily="18" charset="2"/>
                <a:cs typeface="Symbol" panose="05050102010706020507" pitchFamily="18" charset="2"/>
              </a:rPr>
              <a:t> één handeling uit die de afdeling Beter kan Laten.</a:t>
            </a:r>
          </a:p>
          <a:p>
            <a:pPr marL="0" indent="0">
              <a:buNone/>
            </a:pPr>
            <a:endParaRPr lang="nl-NL" dirty="0"/>
          </a:p>
        </p:txBody>
      </p:sp>
      <p:pic>
        <p:nvPicPr>
          <p:cNvPr id="8" name="Onlinemedia 7" title="Beter Laten in de verpleeghuiszorg">
            <a:hlinkClick r:id="" action="ppaction://media"/>
            <a:extLst>
              <a:ext uri="{FF2B5EF4-FFF2-40B4-BE49-F238E27FC236}">
                <a16:creationId xmlns:a16="http://schemas.microsoft.com/office/drawing/2014/main" id="{BD0B39C6-6776-2417-F8F3-3D5A84B11CDB}"/>
              </a:ext>
            </a:extLst>
          </p:cNvPr>
          <p:cNvPicPr>
            <a:picLocks noRot="1" noChangeAspect="1"/>
          </p:cNvPicPr>
          <p:nvPr>
            <a:videoFile r:link="rId1"/>
          </p:nvPr>
        </p:nvPicPr>
        <p:blipFill>
          <a:blip r:embed="rId6"/>
          <a:stretch>
            <a:fillRect/>
          </a:stretch>
        </p:blipFill>
        <p:spPr>
          <a:xfrm>
            <a:off x="5014119" y="5174346"/>
            <a:ext cx="2163762" cy="1222528"/>
          </a:xfrm>
          <a:prstGeom prst="rect">
            <a:avLst/>
          </a:prstGeom>
        </p:spPr>
      </p:pic>
      <p:pic>
        <p:nvPicPr>
          <p:cNvPr id="5" name="Afbeelding 4" descr="Afbeelding met Graphics, grafische vormgeving, ontwerp&#10;&#10;Door AI gegenereerde inhoud is mogelijk onjuist.">
            <a:extLst>
              <a:ext uri="{FF2B5EF4-FFF2-40B4-BE49-F238E27FC236}">
                <a16:creationId xmlns:a16="http://schemas.microsoft.com/office/drawing/2014/main" id="{E24F64B4-5D24-74FA-1799-5152E8570D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243311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67663-0F65-1172-A4B8-884DB0487D49}"/>
              </a:ext>
            </a:extLst>
          </p:cNvPr>
          <p:cNvSpPr>
            <a:spLocks noGrp="1"/>
          </p:cNvSpPr>
          <p:nvPr>
            <p:ph type="title"/>
          </p:nvPr>
        </p:nvSpPr>
        <p:spPr/>
        <p:txBody>
          <a:bodyPr/>
          <a:lstStyle/>
          <a:p>
            <a:r>
              <a:rPr lang="nl-NL" dirty="0"/>
              <a:t>Activiteit 2: waarom staat jouw handeling op de Beter Laten-lijst?</a:t>
            </a:r>
          </a:p>
        </p:txBody>
      </p:sp>
      <p:sp>
        <p:nvSpPr>
          <p:cNvPr id="3" name="Tijdelijke aanduiding voor inhoud 2">
            <a:extLst>
              <a:ext uri="{FF2B5EF4-FFF2-40B4-BE49-F238E27FC236}">
                <a16:creationId xmlns:a16="http://schemas.microsoft.com/office/drawing/2014/main" id="{B7988A00-2789-D1E6-8A36-7962EA5E9284}"/>
              </a:ext>
            </a:extLst>
          </p:cNvPr>
          <p:cNvSpPr>
            <a:spLocks noGrp="1"/>
          </p:cNvSpPr>
          <p:nvPr>
            <p:ph sz="half" idx="2"/>
          </p:nvPr>
        </p:nvSpPr>
        <p:spPr>
          <a:xfrm>
            <a:off x="552069" y="2553239"/>
            <a:ext cx="10744200" cy="3751308"/>
          </a:xfrm>
        </p:spPr>
        <p:txBody>
          <a:bodyPr/>
          <a:lstStyle/>
          <a:p>
            <a:r>
              <a:rPr lang="nl-NL" sz="2000" spc="0" dirty="0">
                <a:effectLst/>
                <a:latin typeface="+mj-lt"/>
                <a:ea typeface="Symbol" panose="05050102010706020507" pitchFamily="18" charset="2"/>
                <a:cs typeface="Symbol" panose="05050102010706020507" pitchFamily="18" charset="2"/>
              </a:rPr>
              <a:t>Waarom staat deze handeling op de </a:t>
            </a:r>
            <a:r>
              <a:rPr lang="nl-NL" sz="2000" dirty="0">
                <a:latin typeface="+mj-lt"/>
                <a:ea typeface="Symbol" panose="05050102010706020507" pitchFamily="18" charset="2"/>
                <a:cs typeface="Symbol" panose="05050102010706020507" pitchFamily="18" charset="2"/>
              </a:rPr>
              <a:t>Beter Laten-Lijst? Kijk hiervoor bijvoorbeeld naar: </a:t>
            </a:r>
            <a:endParaRPr lang="nl-NL" sz="2000" spc="0" dirty="0">
              <a:effectLst/>
              <a:latin typeface="+mj-lt"/>
              <a:ea typeface="Symbol" panose="05050102010706020507" pitchFamily="18" charset="2"/>
              <a:cs typeface="Symbol" panose="05050102010706020507" pitchFamily="18" charset="2"/>
            </a:endParaRPr>
          </a:p>
          <a:p>
            <a:pPr lvl="1">
              <a:buFontTx/>
              <a:buChar char="-"/>
            </a:pPr>
            <a:r>
              <a:rPr lang="nl-NL" sz="2000" spc="0" dirty="0">
                <a:effectLst/>
                <a:latin typeface="+mj-lt"/>
                <a:ea typeface="Symbol" panose="05050102010706020507" pitchFamily="18" charset="2"/>
                <a:cs typeface="Symbol" panose="05050102010706020507" pitchFamily="18" charset="2"/>
              </a:rPr>
              <a:t>De aanbevelingen uit de richtlijn. </a:t>
            </a:r>
            <a:r>
              <a:rPr lang="nl-NL" sz="1800" i="1" dirty="0">
                <a:latin typeface="+mj-lt"/>
                <a:ea typeface="Symbol" panose="05050102010706020507" pitchFamily="18" charset="2"/>
                <a:cs typeface="Symbol" panose="05050102010706020507" pitchFamily="18" charset="2"/>
              </a:rPr>
              <a:t>Toelichting: d</a:t>
            </a:r>
            <a:r>
              <a:rPr lang="nl-NL" sz="1800" i="1" spc="0" dirty="0">
                <a:effectLst/>
                <a:latin typeface="+mj-lt"/>
                <a:ea typeface="Symbol" panose="05050102010706020507" pitchFamily="18" charset="2"/>
                <a:cs typeface="Symbol" panose="05050102010706020507" pitchFamily="18" charset="2"/>
              </a:rPr>
              <a:t>eze staat in de Beter Laten-lijst in de laatste kolom achter de handeling. </a:t>
            </a:r>
          </a:p>
          <a:p>
            <a:pPr lvl="1">
              <a:buFontTx/>
              <a:buChar char="-"/>
            </a:pPr>
            <a:r>
              <a:rPr lang="nl-NL" sz="2000" spc="0" dirty="0">
                <a:effectLst/>
                <a:latin typeface="+mj-lt"/>
                <a:ea typeface="Symbol" panose="05050102010706020507" pitchFamily="18" charset="2"/>
                <a:cs typeface="Symbol" panose="05050102010706020507" pitchFamily="18" charset="2"/>
              </a:rPr>
              <a:t>Indien van toepassing: het protocol van jouw instelling; </a:t>
            </a:r>
          </a:p>
          <a:p>
            <a:pPr lvl="1">
              <a:buFontTx/>
              <a:buChar char="-"/>
            </a:pPr>
            <a:r>
              <a:rPr lang="nl-NL" sz="2000" dirty="0">
                <a:latin typeface="+mj-lt"/>
                <a:ea typeface="Symbol" panose="05050102010706020507" pitchFamily="18" charset="2"/>
                <a:cs typeface="Symbol" panose="05050102010706020507" pitchFamily="18" charset="2"/>
              </a:rPr>
              <a:t>A</a:t>
            </a:r>
            <a:r>
              <a:rPr lang="nl-NL" sz="2000" spc="0" dirty="0">
                <a:effectLst/>
                <a:latin typeface="+mj-lt"/>
                <a:ea typeface="Symbol" panose="05050102010706020507" pitchFamily="18" charset="2"/>
                <a:cs typeface="Symbol" panose="05050102010706020507" pitchFamily="18" charset="2"/>
              </a:rPr>
              <a:t>ndere bronnen en protocollen die over dit onderwerp gaan: bijvoorbeeld </a:t>
            </a:r>
            <a:r>
              <a:rPr lang="nl-NL" sz="2000" spc="0" dirty="0" err="1">
                <a:effectLst/>
                <a:latin typeface="+mj-lt"/>
                <a:ea typeface="Symbol" panose="05050102010706020507" pitchFamily="18" charset="2"/>
                <a:cs typeface="Symbol" panose="05050102010706020507" pitchFamily="18" charset="2"/>
              </a:rPr>
              <a:t>Vilans</a:t>
            </a:r>
            <a:r>
              <a:rPr lang="nl-NL" sz="2000" spc="0" dirty="0">
                <a:effectLst/>
                <a:latin typeface="+mj-lt"/>
                <a:ea typeface="Symbol" panose="05050102010706020507" pitchFamily="18" charset="2"/>
                <a:cs typeface="Symbol" panose="05050102010706020507" pitchFamily="18" charset="2"/>
              </a:rPr>
              <a:t> en Zorg voor Beter.</a:t>
            </a:r>
            <a:endParaRPr lang="nl-NL" sz="2400" spc="0" dirty="0">
              <a:effectLst/>
              <a:latin typeface="+mj-lt"/>
              <a:ea typeface="Symbol" panose="05050102010706020507" pitchFamily="18" charset="2"/>
              <a:cs typeface="Symbol" panose="05050102010706020507" pitchFamily="18" charset="2"/>
            </a:endParaRPr>
          </a:p>
          <a:p>
            <a:endParaRPr lang="nl-NL" sz="2400" spc="0" dirty="0">
              <a:effectLst/>
              <a:latin typeface="+mj-lt"/>
              <a:ea typeface="Symbol" panose="05050102010706020507" pitchFamily="18" charset="2"/>
              <a:cs typeface="Symbol" panose="05050102010706020507" pitchFamily="18" charset="2"/>
            </a:endParaRPr>
          </a:p>
          <a:p>
            <a:r>
              <a:rPr lang="nl-NL" sz="2000" spc="0" dirty="0">
                <a:effectLst/>
                <a:latin typeface="+mj-lt"/>
                <a:ea typeface="Symbol" panose="05050102010706020507" pitchFamily="18" charset="2"/>
                <a:cs typeface="Symbol" panose="05050102010706020507" pitchFamily="18" charset="2"/>
              </a:rPr>
              <a:t>Wanneer is de handeling op jouw afdeling overbodig? En z</a:t>
            </a:r>
            <a:r>
              <a:rPr lang="nl-NL" sz="2000" dirty="0">
                <a:latin typeface="+mj-lt"/>
              </a:rPr>
              <a:t>ijn er ook situaties waarin jouw Beter Laten-handeling juist noodzakelijk zijn? Zo ja, kun je deze beschrijven?</a:t>
            </a:r>
          </a:p>
        </p:txBody>
      </p:sp>
      <p:pic>
        <p:nvPicPr>
          <p:cNvPr id="5" name="Afbeelding 4" descr="Afbeelding met Graphics, grafische vormgeving, ontwerp&#10;&#10;Door AI gegenereerde inhoud is mogelijk onjuist.">
            <a:extLst>
              <a:ext uri="{FF2B5EF4-FFF2-40B4-BE49-F238E27FC236}">
                <a16:creationId xmlns:a16="http://schemas.microsoft.com/office/drawing/2014/main" id="{C6A57317-2739-5C0C-A51B-21B81BED9A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384817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67663-0F65-1172-A4B8-884DB0487D49}"/>
              </a:ext>
            </a:extLst>
          </p:cNvPr>
          <p:cNvSpPr>
            <a:spLocks noGrp="1"/>
          </p:cNvSpPr>
          <p:nvPr>
            <p:ph type="title"/>
          </p:nvPr>
        </p:nvSpPr>
        <p:spPr/>
        <p:txBody>
          <a:bodyPr/>
          <a:lstStyle/>
          <a:p>
            <a:r>
              <a:rPr lang="nl-NL" dirty="0"/>
              <a:t>Activiteit 3: hoe vaak komt de Beter Laten-handeling voor?</a:t>
            </a:r>
          </a:p>
        </p:txBody>
      </p:sp>
      <p:sp>
        <p:nvSpPr>
          <p:cNvPr id="3" name="Tijdelijke aanduiding voor inhoud 2">
            <a:extLst>
              <a:ext uri="{FF2B5EF4-FFF2-40B4-BE49-F238E27FC236}">
                <a16:creationId xmlns:a16="http://schemas.microsoft.com/office/drawing/2014/main" id="{B7988A00-2789-D1E6-8A36-7962EA5E9284}"/>
              </a:ext>
            </a:extLst>
          </p:cNvPr>
          <p:cNvSpPr>
            <a:spLocks noGrp="1"/>
          </p:cNvSpPr>
          <p:nvPr>
            <p:ph sz="half" idx="2"/>
          </p:nvPr>
        </p:nvSpPr>
        <p:spPr/>
        <p:txBody>
          <a:bodyPr/>
          <a:lstStyle/>
          <a:p>
            <a:r>
              <a:rPr lang="nl-NL" sz="2000" spc="0" dirty="0">
                <a:effectLst/>
                <a:latin typeface="+mj-lt"/>
                <a:ea typeface="Symbol" panose="05050102010706020507" pitchFamily="18" charset="2"/>
                <a:cs typeface="Symbol" panose="05050102010706020507" pitchFamily="18" charset="2"/>
              </a:rPr>
              <a:t>Observeer hoe vaak de gekozen handeling voorkomt (bij een aantal collega’s en/of zorgvragers). </a:t>
            </a:r>
          </a:p>
          <a:p>
            <a:pPr>
              <a:buFont typeface="Calibri" panose="020F0502020204030204" pitchFamily="34" charset="0"/>
              <a:buChar char="⁻"/>
            </a:pPr>
            <a:r>
              <a:rPr lang="nl-NL" sz="2000" spc="0" dirty="0">
                <a:effectLst/>
                <a:latin typeface="+mj-lt"/>
                <a:ea typeface="Symbol" panose="05050102010706020507" pitchFamily="18" charset="2"/>
                <a:cs typeface="Symbol" panose="05050102010706020507" pitchFamily="18" charset="2"/>
              </a:rPr>
              <a:t>Kies drie willekeurige momenten uit voor je observaties bij verschillende collega’s en/of zorgvragers. </a:t>
            </a:r>
          </a:p>
          <a:p>
            <a:pPr marL="0" indent="0">
              <a:buNone/>
            </a:pPr>
            <a:endParaRPr lang="nl-NL" sz="2000" spc="0" dirty="0">
              <a:effectLst/>
              <a:latin typeface="+mj-lt"/>
              <a:ea typeface="Symbol" panose="05050102010706020507" pitchFamily="18" charset="2"/>
              <a:cs typeface="Symbol" panose="05050102010706020507" pitchFamily="18" charset="2"/>
            </a:endParaRPr>
          </a:p>
          <a:p>
            <a:r>
              <a:rPr lang="nl-NL" sz="2000" dirty="0"/>
              <a:t>Meet de voorraden, bijvoorbeeld in de voorraadkast of bij zorgvragers op de kamers. Herhaal deze meting na 2 weken nog een keer.</a:t>
            </a:r>
          </a:p>
          <a:p>
            <a:pPr>
              <a:buFont typeface="Calibri" panose="020F0502020204030204" pitchFamily="34" charset="0"/>
              <a:buChar char="⁻"/>
            </a:pPr>
            <a:r>
              <a:rPr lang="nl-NL" sz="2000" spc="0" dirty="0">
                <a:effectLst/>
                <a:latin typeface="+mj-lt"/>
                <a:ea typeface="Symbol" panose="05050102010706020507" pitchFamily="18" charset="2"/>
                <a:cs typeface="Symbol" panose="05050102010706020507" pitchFamily="18" charset="2"/>
              </a:rPr>
              <a:t>Dit is niet op alle handelingen van toepassing, maar alleen op handelingen waarbij er gebruik wordt gemaakt van een product. Bijvoorbeeld: een wegwerpmatje, incontinentiemateriaal of urinestick.</a:t>
            </a:r>
            <a:endParaRPr lang="nl-NL" dirty="0"/>
          </a:p>
        </p:txBody>
      </p:sp>
      <p:pic>
        <p:nvPicPr>
          <p:cNvPr id="5" name="Afbeelding 4" descr="Afbeelding met Graphics, grafische vormgeving, ontwerp&#10;&#10;Door AI gegenereerde inhoud is mogelijk onjuist.">
            <a:extLst>
              <a:ext uri="{FF2B5EF4-FFF2-40B4-BE49-F238E27FC236}">
                <a16:creationId xmlns:a16="http://schemas.microsoft.com/office/drawing/2014/main" id="{766D5E91-322C-BB95-60A5-E306CEF488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134260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67663-0F65-1172-A4B8-884DB0487D49}"/>
              </a:ext>
            </a:extLst>
          </p:cNvPr>
          <p:cNvSpPr>
            <a:spLocks noGrp="1"/>
          </p:cNvSpPr>
          <p:nvPr>
            <p:ph type="title"/>
          </p:nvPr>
        </p:nvSpPr>
        <p:spPr/>
        <p:txBody>
          <a:bodyPr/>
          <a:lstStyle/>
          <a:p>
            <a:r>
              <a:rPr lang="nl-NL" dirty="0"/>
              <a:t>Activiteit 4: waarom wordt de Beter Laten-handeling uitgevoerd?</a:t>
            </a:r>
          </a:p>
        </p:txBody>
      </p:sp>
      <p:sp>
        <p:nvSpPr>
          <p:cNvPr id="3" name="Tijdelijke aanduiding voor inhoud 2">
            <a:extLst>
              <a:ext uri="{FF2B5EF4-FFF2-40B4-BE49-F238E27FC236}">
                <a16:creationId xmlns:a16="http://schemas.microsoft.com/office/drawing/2014/main" id="{B7988A00-2789-D1E6-8A36-7962EA5E9284}"/>
              </a:ext>
            </a:extLst>
          </p:cNvPr>
          <p:cNvSpPr>
            <a:spLocks noGrp="1"/>
          </p:cNvSpPr>
          <p:nvPr>
            <p:ph sz="half" idx="2"/>
          </p:nvPr>
        </p:nvSpPr>
        <p:spPr/>
        <p:txBody>
          <a:bodyPr/>
          <a:lstStyle/>
          <a:p>
            <a:r>
              <a:rPr lang="nl-NL" sz="2000" spc="0" dirty="0">
                <a:effectLst/>
                <a:latin typeface="+mj-lt"/>
                <a:ea typeface="Symbol" panose="05050102010706020507" pitchFamily="18" charset="2"/>
                <a:cs typeface="Symbol" panose="05050102010706020507" pitchFamily="18" charset="2"/>
              </a:rPr>
              <a:t>Bespreek met een aantal collega’s waarom de door jou gekozen Beter Laten-handeling wordt uitgevoerd. Stel je open en neutraal op. </a:t>
            </a:r>
          </a:p>
          <a:p>
            <a:pPr marL="0" indent="0">
              <a:buNone/>
            </a:pPr>
            <a:endParaRPr lang="nl-NL" sz="2000" spc="0" dirty="0">
              <a:effectLst/>
              <a:latin typeface="+mj-lt"/>
              <a:ea typeface="Symbol" panose="05050102010706020507" pitchFamily="18" charset="2"/>
              <a:cs typeface="Symbol" panose="05050102010706020507" pitchFamily="18" charset="2"/>
            </a:endParaRPr>
          </a:p>
          <a:p>
            <a:r>
              <a:rPr lang="nl-NL" sz="2000" spc="0" dirty="0">
                <a:effectLst/>
                <a:latin typeface="+mj-lt"/>
                <a:ea typeface="Symbol" panose="05050102010706020507" pitchFamily="18" charset="2"/>
                <a:cs typeface="Symbol" panose="05050102010706020507" pitchFamily="18" charset="2"/>
              </a:rPr>
              <a:t>Welke andere zorgverleners of deskundigen zijn nog meer betrokken bij deze handeling? (denk bijvoorbeeld aan de wondverpleegkundige, de artsen of ergotherapeut</a:t>
            </a:r>
            <a:r>
              <a:rPr lang="nl-NL" sz="2000" dirty="0">
                <a:latin typeface="+mj-lt"/>
                <a:ea typeface="Symbol" panose="05050102010706020507" pitchFamily="18" charset="2"/>
                <a:cs typeface="Symbol" panose="05050102010706020507" pitchFamily="18" charset="2"/>
              </a:rPr>
              <a:t>). </a:t>
            </a:r>
          </a:p>
          <a:p>
            <a:pPr>
              <a:buFont typeface="Calibri" panose="020F0502020204030204" pitchFamily="34" charset="0"/>
              <a:buChar char="⁻"/>
            </a:pPr>
            <a:r>
              <a:rPr lang="nl-NL" sz="2000" dirty="0">
                <a:latin typeface="+mj-lt"/>
                <a:ea typeface="Symbol" panose="05050102010706020507" pitchFamily="18" charset="2"/>
                <a:cs typeface="Symbol" panose="05050102010706020507" pitchFamily="18" charset="2"/>
              </a:rPr>
              <a:t>Voeren zij de Beter Laten-handeling ook uit? En/of zien zij dat dit door jouw collega’s op de afdeling gebeurt? Waarom denken zij dat de Beter Laten-handeling wordt uitgevoerd?</a:t>
            </a:r>
          </a:p>
          <a:p>
            <a:endParaRPr lang="nl-NL" sz="2400" spc="0" dirty="0">
              <a:effectLst/>
              <a:latin typeface="+mj-lt"/>
              <a:ea typeface="Symbol" panose="05050102010706020507" pitchFamily="18" charset="2"/>
              <a:cs typeface="Symbol" panose="05050102010706020507" pitchFamily="18" charset="2"/>
            </a:endParaRPr>
          </a:p>
        </p:txBody>
      </p:sp>
      <p:pic>
        <p:nvPicPr>
          <p:cNvPr id="5" name="Afbeelding 4" descr="Afbeelding met Graphics, grafische vormgeving, ontwerp&#10;&#10;Door AI gegenereerde inhoud is mogelijk onjuist.">
            <a:extLst>
              <a:ext uri="{FF2B5EF4-FFF2-40B4-BE49-F238E27FC236}">
                <a16:creationId xmlns:a16="http://schemas.microsoft.com/office/drawing/2014/main" id="{ADD5F020-8BA8-32E9-19EE-BBCB4A464E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47643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67663-0F65-1172-A4B8-884DB0487D49}"/>
              </a:ext>
            </a:extLst>
          </p:cNvPr>
          <p:cNvSpPr>
            <a:spLocks noGrp="1"/>
          </p:cNvSpPr>
          <p:nvPr>
            <p:ph type="title"/>
          </p:nvPr>
        </p:nvSpPr>
        <p:spPr/>
        <p:txBody>
          <a:bodyPr/>
          <a:lstStyle/>
          <a:p>
            <a:r>
              <a:rPr lang="nl-NL" dirty="0"/>
              <a:t>Activiteit 5: welke aanbeveling(en) doe jij om de Beter Laten-handeling te verminderen?  </a:t>
            </a:r>
          </a:p>
        </p:txBody>
      </p:sp>
      <p:sp>
        <p:nvSpPr>
          <p:cNvPr id="3" name="Tijdelijke aanduiding voor inhoud 2">
            <a:extLst>
              <a:ext uri="{FF2B5EF4-FFF2-40B4-BE49-F238E27FC236}">
                <a16:creationId xmlns:a16="http://schemas.microsoft.com/office/drawing/2014/main" id="{B7988A00-2789-D1E6-8A36-7962EA5E9284}"/>
              </a:ext>
            </a:extLst>
          </p:cNvPr>
          <p:cNvSpPr>
            <a:spLocks noGrp="1"/>
          </p:cNvSpPr>
          <p:nvPr>
            <p:ph sz="half" idx="2"/>
          </p:nvPr>
        </p:nvSpPr>
        <p:spPr/>
        <p:txBody>
          <a:bodyPr/>
          <a:lstStyle/>
          <a:p>
            <a:endParaRPr lang="nl-NL" sz="2400" spc="0" dirty="0">
              <a:effectLst/>
              <a:latin typeface="+mj-lt"/>
              <a:ea typeface="Symbol" panose="05050102010706020507" pitchFamily="18" charset="2"/>
              <a:cs typeface="Symbol" panose="05050102010706020507" pitchFamily="18" charset="2"/>
            </a:endParaRPr>
          </a:p>
          <a:p>
            <a:r>
              <a:rPr lang="nl-NL" sz="2000" spc="0" dirty="0">
                <a:effectLst/>
                <a:latin typeface="+mj-lt"/>
                <a:ea typeface="Symbol" panose="05050102010706020507" pitchFamily="18" charset="2"/>
                <a:cs typeface="Symbol" panose="05050102010706020507" pitchFamily="18" charset="2"/>
              </a:rPr>
              <a:t>Bekijk </a:t>
            </a:r>
            <a:r>
              <a:rPr lang="nl-NL" sz="2000" spc="0" dirty="0">
                <a:effectLst/>
                <a:latin typeface="+mj-lt"/>
                <a:ea typeface="Symbol" panose="05050102010706020507" pitchFamily="18" charset="2"/>
                <a:cs typeface="Symbol" panose="05050102010706020507" pitchFamily="18" charset="2"/>
                <a:hlinkClick r:id="rId3"/>
              </a:rPr>
              <a:t>dit filmpje </a:t>
            </a:r>
            <a:r>
              <a:rPr lang="nl-NL" sz="2000" spc="0" dirty="0">
                <a:effectLst/>
                <a:latin typeface="+mj-lt"/>
                <a:ea typeface="Symbol" panose="05050102010706020507" pitchFamily="18" charset="2"/>
                <a:cs typeface="Symbol" panose="05050102010706020507" pitchFamily="18" charset="2"/>
              </a:rPr>
              <a:t>van </a:t>
            </a:r>
            <a:r>
              <a:rPr lang="nl-NL" sz="2000" dirty="0">
                <a:latin typeface="+mj-lt"/>
                <a:ea typeface="Symbol" panose="05050102010706020507" pitchFamily="18" charset="2"/>
                <a:cs typeface="Symbol" panose="05050102010706020507" pitchFamily="18" charset="2"/>
              </a:rPr>
              <a:t>UNO Amsterdam </a:t>
            </a:r>
            <a:r>
              <a:rPr lang="nl-NL" sz="2000" spc="0" dirty="0">
                <a:effectLst/>
                <a:latin typeface="+mj-lt"/>
                <a:ea typeface="Symbol" panose="05050102010706020507" pitchFamily="18" charset="2"/>
                <a:cs typeface="Symbol" panose="05050102010706020507" pitchFamily="18" charset="2"/>
              </a:rPr>
              <a:t>over de stappen die komen kijken bij het verminderen óf stoppen van Beter Laten-handelingen.</a:t>
            </a:r>
          </a:p>
          <a:p>
            <a:pPr marL="0" indent="0">
              <a:buNone/>
            </a:pPr>
            <a:endParaRPr lang="nl-NL" sz="2000" spc="0" dirty="0">
              <a:effectLst/>
              <a:latin typeface="+mj-lt"/>
              <a:ea typeface="Symbol" panose="05050102010706020507" pitchFamily="18" charset="2"/>
              <a:cs typeface="Symbol" panose="05050102010706020507" pitchFamily="18" charset="2"/>
            </a:endParaRPr>
          </a:p>
          <a:p>
            <a:r>
              <a:rPr lang="nl-NL" sz="2000" spc="0" dirty="0">
                <a:effectLst/>
                <a:latin typeface="+mj-lt"/>
                <a:ea typeface="Symbol" panose="05050102010706020507" pitchFamily="18" charset="2"/>
                <a:cs typeface="Symbol" panose="05050102010706020507" pitchFamily="18" charset="2"/>
              </a:rPr>
              <a:t>Welke aanbeveling(en) doe jij om de Beter Laten-handeling te verminderen? Zorg dat hierin zijn verwerkt: </a:t>
            </a:r>
          </a:p>
          <a:p>
            <a:pPr>
              <a:buFont typeface="Calibri" panose="020F0502020204030204" pitchFamily="34" charset="0"/>
              <a:buChar char="⁻"/>
            </a:pPr>
            <a:r>
              <a:rPr lang="nl-NL" sz="2000" spc="0" dirty="0">
                <a:effectLst/>
                <a:latin typeface="+mj-lt"/>
                <a:ea typeface="Symbol" panose="05050102010706020507" pitchFamily="18" charset="2"/>
                <a:cs typeface="Symbol" panose="05050102010706020507" pitchFamily="18" charset="2"/>
              </a:rPr>
              <a:t>De beoordelingseisen vanuit de opleiding;</a:t>
            </a:r>
          </a:p>
          <a:p>
            <a:pPr>
              <a:buFont typeface="Calibri" panose="020F0502020204030204" pitchFamily="34" charset="0"/>
              <a:buChar char="⁻"/>
            </a:pPr>
            <a:r>
              <a:rPr lang="nl-NL" sz="2000" dirty="0">
                <a:latin typeface="+mj-lt"/>
                <a:ea typeface="Symbol" panose="05050102010706020507" pitchFamily="18" charset="2"/>
                <a:cs typeface="Symbol" panose="05050102010706020507" pitchFamily="18" charset="2"/>
              </a:rPr>
              <a:t>De kwaliteitseisen, protocollen en procedures van de organisatie waar je werkt;</a:t>
            </a:r>
          </a:p>
          <a:p>
            <a:endParaRPr lang="nl-NL" sz="2400" spc="0" dirty="0">
              <a:solidFill>
                <a:srgbClr val="FF0000"/>
              </a:solidFill>
              <a:effectLst/>
              <a:latin typeface="+mj-lt"/>
              <a:ea typeface="Symbol" panose="05050102010706020507" pitchFamily="18" charset="2"/>
              <a:cs typeface="Symbol" panose="05050102010706020507" pitchFamily="18" charset="2"/>
            </a:endParaRPr>
          </a:p>
        </p:txBody>
      </p:sp>
      <p:pic>
        <p:nvPicPr>
          <p:cNvPr id="5" name="Afbeelding 4" descr="Afbeelding met Graphics, grafische vormgeving, ontwerp&#10;&#10;Door AI gegenereerde inhoud is mogelijk onjuist.">
            <a:extLst>
              <a:ext uri="{FF2B5EF4-FFF2-40B4-BE49-F238E27FC236}">
                <a16:creationId xmlns:a16="http://schemas.microsoft.com/office/drawing/2014/main" id="{0C607688-E548-B683-56A2-81AC8BC8E9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pic>
        <p:nvPicPr>
          <p:cNvPr id="8" name="Afbeelding 7" descr="Afbeelding met tekst, schermopname, Lettertype, ontwerp&#10;&#10;Door AI gegenereerde inhoud is mogelijk onjuist.">
            <a:extLst>
              <a:ext uri="{FF2B5EF4-FFF2-40B4-BE49-F238E27FC236}">
                <a16:creationId xmlns:a16="http://schemas.microsoft.com/office/drawing/2014/main" id="{9E73C7D9-A8E7-9B2D-135A-9F7FD01FDE3F}"/>
              </a:ext>
            </a:extLst>
          </p:cNvPr>
          <p:cNvPicPr>
            <a:picLocks noChangeAspect="1"/>
          </p:cNvPicPr>
          <p:nvPr/>
        </p:nvPicPr>
        <p:blipFill>
          <a:blip r:embed="rId5"/>
          <a:stretch>
            <a:fillRect/>
          </a:stretch>
        </p:blipFill>
        <p:spPr>
          <a:xfrm>
            <a:off x="10306050" y="4126205"/>
            <a:ext cx="1714500" cy="1714500"/>
          </a:xfrm>
          <a:prstGeom prst="rect">
            <a:avLst/>
          </a:prstGeom>
        </p:spPr>
      </p:pic>
    </p:spTree>
    <p:extLst>
      <p:ext uri="{BB962C8B-B14F-4D97-AF65-F5344CB8AC3E}">
        <p14:creationId xmlns:p14="http://schemas.microsoft.com/office/powerpoint/2010/main" val="331301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2201811A-0F4D-4459-2C90-8882A0CEF8F9}"/>
              </a:ext>
            </a:extLst>
          </p:cNvPr>
          <p:cNvPicPr>
            <a:picLocks noChangeAspect="1"/>
          </p:cNvPicPr>
          <p:nvPr/>
        </p:nvPicPr>
        <p:blipFill>
          <a:blip r:embed="rId3"/>
          <a:stretch>
            <a:fillRect/>
          </a:stretch>
        </p:blipFill>
        <p:spPr>
          <a:xfrm>
            <a:off x="953407" y="0"/>
            <a:ext cx="5143500" cy="6858000"/>
          </a:xfrm>
          <a:prstGeom prst="rect">
            <a:avLst/>
          </a:prstGeom>
        </p:spPr>
      </p:pic>
      <p:pic>
        <p:nvPicPr>
          <p:cNvPr id="8" name="Afbeelding 7">
            <a:extLst>
              <a:ext uri="{FF2B5EF4-FFF2-40B4-BE49-F238E27FC236}">
                <a16:creationId xmlns:a16="http://schemas.microsoft.com/office/drawing/2014/main" id="{EA126C1A-E6B4-4652-2680-5174378F04AB}"/>
              </a:ext>
            </a:extLst>
          </p:cNvPr>
          <p:cNvPicPr>
            <a:picLocks noChangeAspect="1"/>
          </p:cNvPicPr>
          <p:nvPr/>
        </p:nvPicPr>
        <p:blipFill>
          <a:blip r:embed="rId4"/>
          <a:stretch>
            <a:fillRect/>
          </a:stretch>
        </p:blipFill>
        <p:spPr>
          <a:xfrm>
            <a:off x="6096000" y="0"/>
            <a:ext cx="5165979" cy="6858000"/>
          </a:xfrm>
          <a:prstGeom prst="rect">
            <a:avLst/>
          </a:prstGeom>
        </p:spPr>
      </p:pic>
      <p:pic>
        <p:nvPicPr>
          <p:cNvPr id="2" name="Afbeelding 1" descr="Afbeelding met Graphics, grafische vormgeving, ontwerp&#10;&#10;Door AI gegenereerde inhoud is mogelijk onjuist.">
            <a:extLst>
              <a:ext uri="{FF2B5EF4-FFF2-40B4-BE49-F238E27FC236}">
                <a16:creationId xmlns:a16="http://schemas.microsoft.com/office/drawing/2014/main" id="{BA43E63B-713F-320F-99A5-D0BEB4D916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312654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67663-0F65-1172-A4B8-884DB0487D49}"/>
              </a:ext>
            </a:extLst>
          </p:cNvPr>
          <p:cNvSpPr>
            <a:spLocks noGrp="1"/>
          </p:cNvSpPr>
          <p:nvPr>
            <p:ph type="title"/>
          </p:nvPr>
        </p:nvSpPr>
        <p:spPr/>
        <p:txBody>
          <a:bodyPr/>
          <a:lstStyle/>
          <a:p>
            <a:r>
              <a:rPr lang="nl-NL" dirty="0"/>
              <a:t>Activiteit 6: presenteren van je bevindingen</a:t>
            </a:r>
          </a:p>
        </p:txBody>
      </p:sp>
      <p:sp>
        <p:nvSpPr>
          <p:cNvPr id="3" name="Tijdelijke aanduiding voor inhoud 2">
            <a:extLst>
              <a:ext uri="{FF2B5EF4-FFF2-40B4-BE49-F238E27FC236}">
                <a16:creationId xmlns:a16="http://schemas.microsoft.com/office/drawing/2014/main" id="{B7988A00-2789-D1E6-8A36-7962EA5E9284}"/>
              </a:ext>
            </a:extLst>
          </p:cNvPr>
          <p:cNvSpPr>
            <a:spLocks noGrp="1"/>
          </p:cNvSpPr>
          <p:nvPr>
            <p:ph sz="half" idx="2"/>
          </p:nvPr>
        </p:nvSpPr>
        <p:spPr/>
        <p:txBody>
          <a:bodyPr/>
          <a:lstStyle/>
          <a:p>
            <a:pPr marR="101600">
              <a:tabLst>
                <a:tab pos="267970" algn="l"/>
                <a:tab pos="269240" algn="l"/>
              </a:tabLst>
            </a:pPr>
            <a:r>
              <a:rPr lang="nl-NL" sz="2000" dirty="0">
                <a:effectLst/>
                <a:latin typeface="+mj-lt"/>
                <a:ea typeface="Times New Roman" panose="02020603050405020304" pitchFamily="18" charset="0"/>
                <a:cs typeface="Times New Roman" panose="02020603050405020304" pitchFamily="18" charset="0"/>
              </a:rPr>
              <a:t>Verwerk </a:t>
            </a:r>
            <a:r>
              <a:rPr lang="nl-NL" sz="2000" dirty="0">
                <a:latin typeface="+mj-lt"/>
                <a:ea typeface="Times New Roman" panose="02020603050405020304" pitchFamily="18" charset="0"/>
                <a:cs typeface="Times New Roman" panose="02020603050405020304" pitchFamily="18" charset="0"/>
              </a:rPr>
              <a:t>opdracht 1 t/m 5 in een presentatie of klinische les. Bespreek daarbij: </a:t>
            </a:r>
          </a:p>
          <a:p>
            <a:pPr marR="101600">
              <a:buFontTx/>
              <a:buChar char="-"/>
              <a:tabLst>
                <a:tab pos="267970" algn="l"/>
                <a:tab pos="269240" algn="l"/>
              </a:tabLst>
            </a:pPr>
            <a:r>
              <a:rPr lang="nl-NL" sz="1800" dirty="0">
                <a:latin typeface="+mj-lt"/>
                <a:ea typeface="Times New Roman" panose="02020603050405020304" pitchFamily="18" charset="0"/>
                <a:cs typeface="Times New Roman" panose="02020603050405020304" pitchFamily="18" charset="0"/>
              </a:rPr>
              <a:t>De Beter Laten-handeling die je hebt geselecteerd en waarom; </a:t>
            </a:r>
          </a:p>
          <a:p>
            <a:pPr marR="101600">
              <a:buFontTx/>
              <a:buChar char="-"/>
              <a:tabLst>
                <a:tab pos="267970" algn="l"/>
                <a:tab pos="269240" algn="l"/>
              </a:tabLst>
            </a:pPr>
            <a:r>
              <a:rPr lang="nl-NL" sz="1800" dirty="0">
                <a:effectLst/>
                <a:latin typeface="+mj-lt"/>
                <a:ea typeface="Times New Roman" panose="02020603050405020304" pitchFamily="18" charset="0"/>
                <a:cs typeface="Times New Roman" panose="02020603050405020304" pitchFamily="18" charset="0"/>
              </a:rPr>
              <a:t>Waarom deze handeling op de Beter Laten-lijst staat (maak gebruik van bronnen); </a:t>
            </a:r>
          </a:p>
          <a:p>
            <a:pPr marR="101600">
              <a:buFontTx/>
              <a:buChar char="-"/>
              <a:tabLst>
                <a:tab pos="267970" algn="l"/>
                <a:tab pos="269240" algn="l"/>
              </a:tabLst>
            </a:pPr>
            <a:r>
              <a:rPr lang="nl-NL" sz="1800" dirty="0">
                <a:latin typeface="+mj-lt"/>
                <a:ea typeface="Times New Roman" panose="02020603050405020304" pitchFamily="18" charset="0"/>
                <a:cs typeface="Times New Roman" panose="02020603050405020304" pitchFamily="18" charset="0"/>
              </a:rPr>
              <a:t>Hoe vaak de handeling voorkomt; </a:t>
            </a:r>
          </a:p>
          <a:p>
            <a:pPr marR="101600">
              <a:buFontTx/>
              <a:buChar char="-"/>
              <a:tabLst>
                <a:tab pos="267970" algn="l"/>
                <a:tab pos="269240" algn="l"/>
              </a:tabLst>
            </a:pPr>
            <a:r>
              <a:rPr lang="nl-NL" sz="1800" dirty="0">
                <a:effectLst/>
                <a:latin typeface="+mj-lt"/>
                <a:ea typeface="Times New Roman" panose="02020603050405020304" pitchFamily="18" charset="0"/>
                <a:cs typeface="Times New Roman" panose="02020603050405020304" pitchFamily="18" charset="0"/>
              </a:rPr>
              <a:t>Waarom de handeling nog wordt uitgevoerd; </a:t>
            </a:r>
          </a:p>
          <a:p>
            <a:pPr marR="101600">
              <a:buFontTx/>
              <a:buChar char="-"/>
              <a:tabLst>
                <a:tab pos="267970" algn="l"/>
                <a:tab pos="269240" algn="l"/>
              </a:tabLst>
            </a:pPr>
            <a:r>
              <a:rPr lang="nl-NL" sz="1800" dirty="0">
                <a:latin typeface="+mj-lt"/>
                <a:ea typeface="Times New Roman" panose="02020603050405020304" pitchFamily="18" charset="0"/>
                <a:cs typeface="Times New Roman" panose="02020603050405020304" pitchFamily="18" charset="0"/>
              </a:rPr>
              <a:t>Welke aanbeveling(en) je doet om deze handeling op de afdeling te verminderen. </a:t>
            </a:r>
          </a:p>
          <a:p>
            <a:pPr marL="0" marR="101600" indent="0">
              <a:buNone/>
              <a:tabLst>
                <a:tab pos="267970" algn="l"/>
                <a:tab pos="269240" algn="l"/>
              </a:tabLst>
            </a:pPr>
            <a:endParaRPr lang="nl-NL" sz="1800" dirty="0">
              <a:effectLst/>
              <a:latin typeface="+mj-lt"/>
              <a:ea typeface="Times New Roman" panose="02020603050405020304" pitchFamily="18" charset="0"/>
              <a:cs typeface="Times New Roman" panose="02020603050405020304" pitchFamily="18" charset="0"/>
            </a:endParaRPr>
          </a:p>
          <a:p>
            <a:pPr marR="101600">
              <a:tabLst>
                <a:tab pos="267970" algn="l"/>
                <a:tab pos="269240" algn="l"/>
              </a:tabLst>
            </a:pPr>
            <a:r>
              <a:rPr lang="nl-NL" sz="2000" dirty="0">
                <a:latin typeface="+mj-lt"/>
                <a:ea typeface="Times New Roman" panose="02020603050405020304" pitchFamily="18" charset="0"/>
                <a:cs typeface="Times New Roman" panose="02020603050405020304" pitchFamily="18" charset="0"/>
              </a:rPr>
              <a:t>Let op de privacy: zorg dat observaties en meningen van collega’s en zorgvragers anoniem zijn gemaakt. </a:t>
            </a:r>
          </a:p>
          <a:p>
            <a:pPr marL="0" marR="101600" indent="0">
              <a:buNone/>
              <a:tabLst>
                <a:tab pos="267970" algn="l"/>
                <a:tab pos="269240" algn="l"/>
              </a:tabLst>
            </a:pPr>
            <a:endParaRPr lang="nl-NL" sz="2400" dirty="0">
              <a:effectLst/>
              <a:latin typeface="+mj-lt"/>
              <a:ea typeface="Times New Roman" panose="02020603050405020304" pitchFamily="18" charset="0"/>
              <a:cs typeface="Times New Roman" panose="02020603050405020304" pitchFamily="18" charset="0"/>
            </a:endParaRPr>
          </a:p>
          <a:p>
            <a:pPr marL="285750" marR="101600" indent="-285750">
              <a:buFont typeface="Lato" panose="020F0502020204030203" pitchFamily="34" charset="0"/>
              <a:buChar char="-"/>
              <a:tabLst>
                <a:tab pos="267970" algn="l"/>
                <a:tab pos="269240" algn="l"/>
              </a:tabLst>
            </a:pPr>
            <a:endParaRPr lang="nl-NL" sz="2400" dirty="0">
              <a:effectLst/>
              <a:latin typeface="+mj-lt"/>
              <a:ea typeface="Times New Roman" panose="02020603050405020304" pitchFamily="18" charset="0"/>
              <a:cs typeface="Times New Roman" panose="02020603050405020304" pitchFamily="18" charset="0"/>
            </a:endParaRPr>
          </a:p>
          <a:p>
            <a:pPr marL="0" indent="0">
              <a:buNone/>
            </a:pPr>
            <a:endParaRPr lang="nl-NL" sz="2400" spc="0" dirty="0">
              <a:solidFill>
                <a:srgbClr val="FF0000"/>
              </a:solidFill>
              <a:effectLst/>
              <a:latin typeface="+mj-lt"/>
              <a:ea typeface="Symbol" panose="05050102010706020507" pitchFamily="18" charset="2"/>
              <a:cs typeface="Symbol" panose="05050102010706020507" pitchFamily="18" charset="2"/>
            </a:endParaRPr>
          </a:p>
        </p:txBody>
      </p:sp>
      <p:pic>
        <p:nvPicPr>
          <p:cNvPr id="5" name="Afbeelding 4" descr="Afbeelding met Graphics, grafische vormgeving, ontwerp&#10;&#10;Door AI gegenereerde inhoud is mogelijk onjuist.">
            <a:extLst>
              <a:ext uri="{FF2B5EF4-FFF2-40B4-BE49-F238E27FC236}">
                <a16:creationId xmlns:a16="http://schemas.microsoft.com/office/drawing/2014/main" id="{2AA1718F-4454-EBCC-4B20-D24789B114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272872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deling Ouderengeneeskunde en secties BASIS" id="{B257F238-F7F6-47CE-9AA3-358A35746830}" vid="{344F7451-1250-42C6-9BC5-CBAF4D87D21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6F009B3654A6A4C8E6F2291F90FEB3E" ma:contentTypeVersion="15" ma:contentTypeDescription="Een nieuw document maken." ma:contentTypeScope="" ma:versionID="39ffe99dedf7a6e881d7f049ca0dd900">
  <xsd:schema xmlns:xsd="http://www.w3.org/2001/XMLSchema" xmlns:xs="http://www.w3.org/2001/XMLSchema" xmlns:p="http://schemas.microsoft.com/office/2006/metadata/properties" xmlns:ns2="c467d4fc-84cf-4c6d-b3c8-79cf6ba625e4" xmlns:ns3="f1a0e4e5-6544-4356-97cc-c898ae6b6207" targetNamespace="http://schemas.microsoft.com/office/2006/metadata/properties" ma:root="true" ma:fieldsID="521516b5462dcaba0a26415662a18b53" ns2:_="" ns3:_="">
    <xsd:import namespace="c467d4fc-84cf-4c6d-b3c8-79cf6ba625e4"/>
    <xsd:import namespace="f1a0e4e5-6544-4356-97cc-c898ae6b620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CR" minOccurs="0"/>
                <xsd:element ref="ns2:bruikbaarhe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67d4fc-84cf-4c6d-b3c8-79cf6ba625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296240b3-82fb-446b-a13e-4fc46c6b6567"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bruikbaarheid" ma:index="22" nillable="true" ma:displayName="bruikbaarheid" ma:description="Wat kunnen we hier nog mee" ma:format="Dropdown" ma:internalName="bruikbaarhe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a0e4e5-6544-4356-97cc-c898ae6b620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TaxCatchAll" ma:index="20" nillable="true" ma:displayName="Taxonomy Catch All Column" ma:hidden="true" ma:list="{c7ba563f-85a1-4a8a-a4d0-1bd0f0c8d2fb}" ma:internalName="TaxCatchAll" ma:showField="CatchAllData" ma:web="f1a0e4e5-6544-4356-97cc-c898ae6b62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1a0e4e5-6544-4356-97cc-c898ae6b6207" xsi:nil="true"/>
    <lcf76f155ced4ddcb4097134ff3c332f xmlns="c467d4fc-84cf-4c6d-b3c8-79cf6ba625e4">
      <Terms xmlns="http://schemas.microsoft.com/office/infopath/2007/PartnerControls"/>
    </lcf76f155ced4ddcb4097134ff3c332f>
    <bruikbaarheid xmlns="c467d4fc-84cf-4c6d-b3c8-79cf6ba625e4" xsi:nil="true"/>
  </documentManagement>
</p:properties>
</file>

<file path=customXml/itemProps1.xml><?xml version="1.0" encoding="utf-8"?>
<ds:datastoreItem xmlns:ds="http://schemas.openxmlformats.org/officeDocument/2006/customXml" ds:itemID="{D3D7F70D-579B-426A-871F-AC91F727B6DC}">
  <ds:schemaRefs>
    <ds:schemaRef ds:uri="http://schemas.microsoft.com/sharepoint/v3/contenttype/forms"/>
  </ds:schemaRefs>
</ds:datastoreItem>
</file>

<file path=customXml/itemProps2.xml><?xml version="1.0" encoding="utf-8"?>
<ds:datastoreItem xmlns:ds="http://schemas.openxmlformats.org/officeDocument/2006/customXml" ds:itemID="{5839C351-D6FA-42A6-88DA-65C55B481B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67d4fc-84cf-4c6d-b3c8-79cf6ba625e4"/>
    <ds:schemaRef ds:uri="f1a0e4e5-6544-4356-97cc-c898ae6b62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2A2999-67CC-4970-B8F3-B7678C741C3B}">
  <ds:schemaRefs>
    <ds:schemaRef ds:uri="http://schemas.microsoft.com/office/2006/metadata/properties"/>
    <ds:schemaRef ds:uri="http://schemas.microsoft.com/office/infopath/2007/PartnerControls"/>
    <ds:schemaRef ds:uri="f1a0e4e5-6544-4356-97cc-c898ae6b6207"/>
    <ds:schemaRef ds:uri="c467d4fc-84cf-4c6d-b3c8-79cf6ba625e4"/>
  </ds:schemaRefs>
</ds:datastoreItem>
</file>

<file path=docProps/app.xml><?xml version="1.0" encoding="utf-8"?>
<Properties xmlns="http://schemas.openxmlformats.org/officeDocument/2006/extended-properties" xmlns:vt="http://schemas.openxmlformats.org/officeDocument/2006/docPropsVTypes">
  <Template>sjabloon PPT Afdeling Ouderengeneeskunde en secties BASIS</Template>
  <TotalTime>1347</TotalTime>
  <Words>1294</Words>
  <Application>Microsoft Office PowerPoint</Application>
  <PresentationFormat>Breedbeeld</PresentationFormat>
  <Paragraphs>90</Paragraphs>
  <Slides>11</Slides>
  <Notes>11</Notes>
  <HiddenSlides>1</HiddenSlides>
  <MMClips>1</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11</vt:i4>
      </vt:variant>
    </vt:vector>
  </HeadingPairs>
  <TitlesOfParts>
    <vt:vector size="20" baseType="lpstr">
      <vt:lpstr>Aptos</vt:lpstr>
      <vt:lpstr>Arial</vt:lpstr>
      <vt:lpstr>Calibri</vt:lpstr>
      <vt:lpstr>Geneva</vt:lpstr>
      <vt:lpstr>Lato</vt:lpstr>
      <vt:lpstr>Segoe UI</vt:lpstr>
      <vt:lpstr>Times New Roman</vt:lpstr>
      <vt:lpstr>Trebuchet MS</vt:lpstr>
      <vt:lpstr>Kantoorthema</vt:lpstr>
      <vt:lpstr>'Beter Laten in het verpleeghuis' Praktijkopdrachten mbo </vt:lpstr>
      <vt:lpstr>Leerdoelen praktijkopdracht</vt:lpstr>
      <vt:lpstr>Activiteit 1: signaleren van een Beter Laten-handelingen</vt:lpstr>
      <vt:lpstr>Activiteit 2: waarom staat jouw handeling op de Beter Laten-lijst?</vt:lpstr>
      <vt:lpstr>Activiteit 3: hoe vaak komt de Beter Laten-handeling voor?</vt:lpstr>
      <vt:lpstr>Activiteit 4: waarom wordt de Beter Laten-handeling uitgevoerd?</vt:lpstr>
      <vt:lpstr>Activiteit 5: welke aanbeveling(en) doe jij om de Beter Laten-handeling te verminderen?  </vt:lpstr>
      <vt:lpstr>PowerPoint-presentatie</vt:lpstr>
      <vt:lpstr>Activiteit 6: presenteren van je bevindingen</vt:lpstr>
      <vt:lpstr>Meer informatie?</vt:lpstr>
      <vt:lpstr>   Veel succes!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Titelpagina onderzoek</dc:title>
  <dc:creator>Jepma, P. (Patricia)</dc:creator>
  <cp:lastModifiedBy>Jepma, P. (Patricia)</cp:lastModifiedBy>
  <cp:revision>65</cp:revision>
  <dcterms:created xsi:type="dcterms:W3CDTF">2024-08-12T11:40:09Z</dcterms:created>
  <dcterms:modified xsi:type="dcterms:W3CDTF">2025-03-31T15:09:07Z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0x01010016F009B3654A6A4C8E6F2291F90FEB3E</vt:lpwstr>
  </property>
  <property fmtid="{D5CDD505-2E9C-101B-9397-08002B2CF9AE}" pid="3" name="MediaServiceImageTags">
    <vt:lpwstr/>
  </property>
</Properties>
</file>