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5" r:id="rId5"/>
    <p:sldId id="295" r:id="rId6"/>
    <p:sldId id="462" r:id="rId7"/>
    <p:sldId id="301" r:id="rId8"/>
    <p:sldId id="302" r:id="rId9"/>
    <p:sldId id="303" r:id="rId10"/>
    <p:sldId id="304" r:id="rId11"/>
    <p:sldId id="461" r:id="rId12"/>
    <p:sldId id="305" r:id="rId13"/>
    <p:sldId id="291" r:id="rId14"/>
    <p:sldId id="45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694893"/>
    <a:srgbClr val="EF7875"/>
    <a:srgbClr val="D3D800"/>
    <a:srgbClr val="FFDF2C"/>
    <a:srgbClr val="CE8ABB"/>
    <a:srgbClr val="003741"/>
    <a:srgbClr val="6AB650"/>
    <a:srgbClr val="F07814"/>
    <a:srgbClr val="E89E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B1DFB-B76A-4840-B2F3-73E84BF2717C}" v="5" dt="2026-02-03T13:12:47.6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autoAdjust="0"/>
    <p:restoredTop sz="79506" autoAdjust="0"/>
  </p:normalViewPr>
  <p:slideViewPr>
    <p:cSldViewPr snapToGrid="0">
      <p:cViewPr varScale="1">
        <p:scale>
          <a:sx n="85" d="100"/>
          <a:sy n="8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pma, P. (Patricia)" userId="1691d382-6d3d-444a-a055-fdace7ff99e9" providerId="ADAL" clId="{A5BB5AB4-5EF9-49C8-AD40-6F820D8E9EA8}"/>
    <pc:docChg chg="addSld delSld modSld">
      <pc:chgData name="Jepma, P. (Patricia)" userId="1691d382-6d3d-444a-a055-fdace7ff99e9" providerId="ADAL" clId="{A5BB5AB4-5EF9-49C8-AD40-6F820D8E9EA8}" dt="2026-02-03T13:12:50.998" v="44" actId="47"/>
      <pc:docMkLst>
        <pc:docMk/>
      </pc:docMkLst>
      <pc:sldChg chg="modNotesTx">
        <pc:chgData name="Jepma, P. (Patricia)" userId="1691d382-6d3d-444a-a055-fdace7ff99e9" providerId="ADAL" clId="{A5BB5AB4-5EF9-49C8-AD40-6F820D8E9EA8}" dt="2026-02-03T10:55:40.463" v="42" actId="20577"/>
        <pc:sldMkLst>
          <pc:docMk/>
          <pc:sldMk cId="330348404" sldId="265"/>
        </pc:sldMkLst>
      </pc:sldChg>
      <pc:sldChg chg="del modNotesTx">
        <pc:chgData name="Jepma, P. (Patricia)" userId="1691d382-6d3d-444a-a055-fdace7ff99e9" providerId="ADAL" clId="{A5BB5AB4-5EF9-49C8-AD40-6F820D8E9EA8}" dt="2026-02-03T13:12:50.998" v="44" actId="47"/>
        <pc:sldMkLst>
          <pc:docMk/>
          <pc:sldMk cId="2433117375" sldId="300"/>
        </pc:sldMkLst>
      </pc:sldChg>
      <pc:sldChg chg="modNotesTx">
        <pc:chgData name="Jepma, P. (Patricia)" userId="1691d382-6d3d-444a-a055-fdace7ff99e9" providerId="ADAL" clId="{A5BB5AB4-5EF9-49C8-AD40-6F820D8E9EA8}" dt="2026-02-03T10:38:19.379" v="8" actId="20577"/>
        <pc:sldMkLst>
          <pc:docMk/>
          <pc:sldMk cId="3313014994" sldId="304"/>
        </pc:sldMkLst>
      </pc:sldChg>
      <pc:sldChg chg="modNotesTx">
        <pc:chgData name="Jepma, P. (Patricia)" userId="1691d382-6d3d-444a-a055-fdace7ff99e9" providerId="ADAL" clId="{A5BB5AB4-5EF9-49C8-AD40-6F820D8E9EA8}" dt="2026-02-03T10:42:24.047" v="32" actId="6549"/>
        <pc:sldMkLst>
          <pc:docMk/>
          <pc:sldMk cId="3126549293" sldId="461"/>
        </pc:sldMkLst>
      </pc:sldChg>
      <pc:sldChg chg="add">
        <pc:chgData name="Jepma, P. (Patricia)" userId="1691d382-6d3d-444a-a055-fdace7ff99e9" providerId="ADAL" clId="{A5BB5AB4-5EF9-49C8-AD40-6F820D8E9EA8}" dt="2026-02-03T13:12:47.640" v="43"/>
        <pc:sldMkLst>
          <pc:docMk/>
          <pc:sldMk cId="891981003" sldId="4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5XeKkbVzx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PowerPoint met praktijkopdrachten voor het mbo die gaan over Beter Laten in het verpleeghuis. Deze praktijkopdrachten zijn ontwikkeld voor opleiders (zoals docenten, opleidingsadviseurs, leercoaches en praktijkopleiders) die studenten </a:t>
            </a:r>
            <a:r>
              <a:rPr lang="nl-NL" altLang="nl-NL" sz="1200" dirty="0" err="1">
                <a:ea typeface="Geneva"/>
                <a:cs typeface="Geneva"/>
              </a:rPr>
              <a:t>helpenden</a:t>
            </a:r>
            <a:r>
              <a:rPr lang="nl-NL" altLang="nl-NL" sz="1200" dirty="0">
                <a:ea typeface="Geneva"/>
                <a:cs typeface="Geneva"/>
              </a:rPr>
              <a:t> (mbo-2), verzorgenden IG (mbo-3) en verpleegkundigen (mbo-4) begeleiden in de praktijk, bijvoorbeeld voor opdrachten die aansluiten bij het thema Kwaliteit van Zorg. Voor </a:t>
            </a:r>
            <a:r>
              <a:rPr lang="nl-NL" altLang="nl-NL" sz="1200" dirty="0" err="1">
                <a:ea typeface="Geneva"/>
                <a:cs typeface="Geneva"/>
              </a:rPr>
              <a:t>helpenden</a:t>
            </a:r>
            <a:r>
              <a:rPr lang="nl-NL" altLang="nl-NL" sz="1200" dirty="0">
                <a:ea typeface="Geneva"/>
                <a:cs typeface="Geneva"/>
              </a:rPr>
              <a:t> kan deze praktijkopdracht gekoppeld worden aan lessen over methodisch werken of over de beroepshouding.</a:t>
            </a:r>
          </a:p>
          <a:p>
            <a:endParaRPr lang="nl-NL" altLang="nl-NL" sz="1200" dirty="0">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ea typeface="Geneva"/>
                <a:cs typeface="Geneva"/>
              </a:rPr>
              <a:t>Ter voorbereiding kan ook de les over Beter Laten worden gegeven. Deze is te vinden via de website van UNO Amsterdam. https://unoamsterdam.nl/thema/toolkit-beter-laten/</a:t>
            </a:r>
          </a:p>
          <a:p>
            <a:endParaRPr lang="nl-NL" altLang="nl-NL" sz="1200" dirty="0">
              <a:ea typeface="Geneva"/>
              <a:cs typeface="Geneva"/>
            </a:endParaRPr>
          </a:p>
          <a:p>
            <a:r>
              <a:rPr lang="nl-NL" altLang="nl-NL" sz="1200" dirty="0">
                <a:ea typeface="Geneva"/>
                <a:cs typeface="Geneva"/>
              </a:rPr>
              <a:t>Versie: februari 2026. </a:t>
            </a:r>
          </a:p>
          <a:p>
            <a:r>
              <a:rPr lang="nl-NL" altLang="nl-NL" sz="1200" b="0" dirty="0">
                <a:ea typeface="Geneva"/>
                <a:cs typeface="Geneva"/>
              </a:rPr>
              <a:t>Bij vragen over deze PowerPoint kun je contact opnemen met uno@amsterdamumc.nl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9164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Hierna volgen een aantal praktische lesactiviteiten. De opleider kan kiezen: studenten één of meerdere activiteiten aanbieden, afhankelijk van het vak, doel en de tijd die past bij de uit te voeren praktijkopdracht. De activiteiten zijn los van elkaar te volgen en nemen toe in complexiteit. Als de opleider niet alle activiteiten wil óf kan invoegen, dan kan het noodzakelijk zijn om enkele aanpassingen te doen. Bijvoorbeeld: indien er niet wordt ingegaan op lesactiviteit 1, dan is het handig om als opleider bij lesactiviteit 2, 3 en 4 zelf al een handeling voor te leggen waarmee studenten vervolgens in de praktijk aan de slag gaan.</a:t>
            </a:r>
          </a:p>
          <a:p>
            <a:endParaRPr lang="nl-NL" sz="1200" dirty="0">
              <a:effectLst/>
              <a:latin typeface="Segoe UI" panose="020B0502040204020203" pitchFamily="34" charset="0"/>
            </a:endParaRPr>
          </a:p>
          <a:p>
            <a:r>
              <a:rPr lang="nl-NL" sz="1200" dirty="0">
                <a:effectLst/>
                <a:latin typeface="Segoe UI" panose="020B0502040204020203" pitchFamily="34" charset="0"/>
              </a:rPr>
              <a:t>Voor </a:t>
            </a:r>
            <a:r>
              <a:rPr lang="nl-NL" sz="1200" dirty="0" err="1">
                <a:effectLst/>
                <a:latin typeface="Segoe UI" panose="020B0502040204020203" pitchFamily="34" charset="0"/>
              </a:rPr>
              <a:t>helpenden</a:t>
            </a:r>
            <a:r>
              <a:rPr lang="nl-NL" sz="1200" dirty="0">
                <a:effectLst/>
                <a:latin typeface="Segoe UI" panose="020B0502040204020203" pitchFamily="34" charset="0"/>
              </a:rPr>
              <a:t> (mbo-2) kan activiteit 1 over het signaleren van Beter Laten-handelingen worden gebruikt.</a:t>
            </a:r>
          </a:p>
          <a:p>
            <a:endParaRPr lang="nl-NL" sz="1200" dirty="0">
              <a:effectLst/>
              <a:latin typeface="Segoe UI" panose="020B050204020402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479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Hyperlinks uit de slide: </a:t>
            </a:r>
          </a:p>
          <a:p>
            <a:r>
              <a:rPr lang="nl-NL" sz="1200" dirty="0"/>
              <a:t>UNO Amsterdam. Beter Laten in de verpleeghuiszorg. 14 maart 2025. https://youtu.be/OeUhw4yXaVI </a:t>
            </a:r>
          </a:p>
          <a:p>
            <a:r>
              <a:rPr lang="nl-NL" dirty="0"/>
              <a:t>Verpleegkundigen &amp; Verzorgenden Nederland (V&amp;VN). Beter Laten 2.0 per sector. Utrecht: V&amp;VN; 2026. https://www.venvn.nl/thema-s/beter-doen-beter-laten/beter-laten-2-0-per-sector </a:t>
            </a:r>
            <a:endParaRPr lang="nl-NL" sz="1200" dirty="0">
              <a:hlinkClick r:id="rId3"/>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67406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84184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2720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a:t>
            </a:r>
          </a:p>
          <a:p>
            <a:r>
              <a:rPr lang="nl-NL" sz="1200" dirty="0">
                <a:effectLst/>
                <a:latin typeface="Aptos" panose="020B0004020202020204" pitchFamily="34" charset="0"/>
                <a:ea typeface="Aptos" panose="020B0004020202020204" pitchFamily="34" charset="0"/>
                <a:cs typeface="Aptos" panose="020B0004020202020204" pitchFamily="34" charset="0"/>
              </a:rPr>
              <a:t>Aanvullingen: </a:t>
            </a:r>
          </a:p>
          <a:p>
            <a:pPr marL="171450" indent="-171450">
              <a:buFontTx/>
              <a:buChar char="-"/>
            </a:pPr>
            <a:r>
              <a:rPr lang="nl-NL" sz="1200" dirty="0">
                <a:effectLst/>
                <a:latin typeface="Aptos" panose="020B0004020202020204" pitchFamily="34" charset="0"/>
                <a:ea typeface="Aptos" panose="020B0004020202020204" pitchFamily="34" charset="0"/>
                <a:cs typeface="Aptos" panose="020B0004020202020204" pitchFamily="34" charset="0"/>
              </a:rPr>
              <a:t>Voor verzorgenden IG kan gevraagd worden hoe zij dit in zouden brengen in een werkoverleg en wat hun rol is bij de implementatie</a:t>
            </a:r>
          </a:p>
          <a:p>
            <a:pPr marL="171450" indent="-171450">
              <a:buFontTx/>
              <a:buChar char="-"/>
            </a:pPr>
            <a:r>
              <a:rPr lang="nl-NL" sz="1200" dirty="0">
                <a:effectLst/>
                <a:latin typeface="Aptos" panose="020B0004020202020204" pitchFamily="34" charset="0"/>
                <a:ea typeface="Aptos" panose="020B0004020202020204" pitchFamily="34" charset="0"/>
                <a:cs typeface="Aptos" panose="020B0004020202020204" pitchFamily="34" charset="0"/>
              </a:rPr>
              <a:t>Voor verpleegkundigen kan deze opdracht deel uitmaken van een methodisch implementatieplan als onderdeel van een kwaliteitsverbetering voor de afdeling. Daarbij kan specifiek ook gevraagd worden bij naar de rol van verpleegkundigen bij de implementatie en op welke manier zij daarin een kartrekker (</a:t>
            </a:r>
            <a:r>
              <a:rPr lang="nl-NL" sz="12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2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200" dirty="0">
              <a:effectLst/>
              <a:latin typeface="Aptos" panose="020B0004020202020204" pitchFamily="34" charset="0"/>
              <a:ea typeface="Aptos" panose="020B0004020202020204" pitchFamily="34" charset="0"/>
              <a:cs typeface="Aptos" panose="020B0004020202020204" pitchFamily="34" charset="0"/>
            </a:endParaRPr>
          </a:p>
          <a:p>
            <a:r>
              <a:rPr lang="nl-NL" sz="12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dirty="0"/>
          </a:p>
          <a:p>
            <a:endParaRPr lang="nl-NL" dirty="0"/>
          </a:p>
          <a:p>
            <a:r>
              <a:rPr lang="nl-NL" dirty="0"/>
              <a:t>Hyperlink uit de slide: </a:t>
            </a:r>
          </a:p>
          <a:p>
            <a:r>
              <a:rPr lang="nl-NL" sz="1200" dirty="0"/>
              <a:t>UNO Amsterdam. Beter Laten in de verpleeghuiszorg. 14 maart 2025. https://youtu.be/OeUhw4yXaVI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22214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https://www.venvn.nl/media/zkuhkwrf/actieplan-leeg_v4.pdf (geraadpleegd op 3 februari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1910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3-2-2026</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hyperlink" Target="https://unoamsterdam.nl/thema/toolkit-beter-laten/?source=product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8.jpeg"/><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image" Target="../media/image27.png"/><Relationship Id="rId5" Type="http://schemas.openxmlformats.org/officeDocument/2006/relationships/hyperlink" Target="https://kennisplatform.venvn.nl/tools/beter-doen-beter-laten/" TargetMode="External"/><Relationship Id="rId4" Type="http://schemas.openxmlformats.org/officeDocument/2006/relationships/hyperlink" Target="https://www.youtube.com/watch?v=OeUhw4yX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dirty="0">
                <a:latin typeface="Trebuchet MS"/>
              </a:rPr>
              <a:t>Praktijkopdrachten mbo</a:t>
            </a:r>
            <a:br>
              <a:rPr lang="nl-NL" dirty="0"/>
            </a:br>
            <a:endParaRPr lang="nl-NL" dirty="0">
              <a:solidFill>
                <a:srgbClr val="FF0000"/>
              </a:solidFill>
              <a:latin typeface="Trebuchet MS"/>
            </a:endParaRPr>
          </a:p>
        </p:txBody>
      </p:sp>
      <p:pic>
        <p:nvPicPr>
          <p:cNvPr id="10" name="Afbeelding 9" descr="Afbeelding met schermopname, Menselijk gezicht, tekst, tekenfilm&#10;&#10;Door AI gegenereerde inhoud is mogelijk onjuist.">
            <a:extLst>
              <a:ext uri="{FF2B5EF4-FFF2-40B4-BE49-F238E27FC236}">
                <a16:creationId xmlns:a16="http://schemas.microsoft.com/office/drawing/2014/main" id="{D703591B-3174-C1F2-1D6A-C5AD7B41E64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8"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a:latin typeface="+mj-lt"/>
                <a:hlinkClick r:id="rId4"/>
              </a:rPr>
              <a:t>Toolkit Beter Laten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0338F2F4-300C-E580-D298-4C56FFA5E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1" y="2342964"/>
            <a:ext cx="12192000" cy="923331"/>
          </a:xfrm>
        </p:spPr>
        <p:txBody>
          <a:bodyPr>
            <a:noAutofit/>
          </a:bodyPr>
          <a:lstStyle/>
          <a:p>
            <a:pPr algn="ct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3" name="Afbeelding 2" descr="Afbeelding met schermopname, Menselijk gezicht, tekst, tekenfilm&#10;&#10;Door AI gegenereerde inhoud is mogelijk onjuist.">
            <a:extLst>
              <a:ext uri="{FF2B5EF4-FFF2-40B4-BE49-F238E27FC236}">
                <a16:creationId xmlns:a16="http://schemas.microsoft.com/office/drawing/2014/main" id="{6D6F7F03-63E4-1789-238B-FD0082ADF78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085C4C14-65DF-D4ED-416C-96E7B2CCB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5357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309905"/>
            <a:ext cx="10766044" cy="1325563"/>
          </a:xfrm>
        </p:spPr>
        <p:txBody>
          <a:bodyPr/>
          <a:lstStyle/>
          <a:p>
            <a:r>
              <a:rPr lang="nl-NL" dirty="0"/>
              <a:t>Leerdoelen praktijkopdracht</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127579"/>
            <a:ext cx="10802112" cy="4602841"/>
          </a:xfrm>
        </p:spPr>
        <p:txBody>
          <a:bodyPr/>
          <a:lstStyle/>
          <a:p>
            <a:pPr marL="0" indent="0">
              <a:lnSpc>
                <a:spcPct val="150000"/>
              </a:lnSpc>
              <a:buNone/>
            </a:pPr>
            <a:r>
              <a:rPr lang="nl-NL" sz="2000" dirty="0">
                <a:solidFill>
                  <a:srgbClr val="111111"/>
                </a:solidFill>
                <a:effectLst/>
                <a:latin typeface="+mj-lt"/>
                <a:ea typeface="Times New Roman" panose="02020603050405020304" pitchFamily="18" charset="0"/>
                <a:cs typeface="Calibri" panose="020F0502020204030204" pitchFamily="34" charset="0"/>
              </a:rPr>
              <a:t>Na deze opdracht kan de student: </a:t>
            </a:r>
            <a:endParaRPr lang="nl-NL" sz="2000" dirty="0">
              <a:effectLst/>
              <a:latin typeface="+mj-lt"/>
              <a:ea typeface="Times New Roman" panose="02020603050405020304" pitchFamily="18" charset="0"/>
            </a:endParaRP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gebruiken om een Beter Laten-handeling in de praktijk te signaleren (activiteit 1);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Beschrijven hoe vaak en waarom de Beter Laten-handeling op de afdeling wordt uitgevoerd (activiteiten 3 en 4);</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5);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klinische les voor collega’s presenteren met de resultaten uit deze studieopdracht (activiteit 6).</a:t>
            </a:r>
          </a:p>
          <a:p>
            <a:pPr marL="0" indent="0">
              <a:buNone/>
            </a:pPr>
            <a:r>
              <a:rPr lang="nl-NL" sz="1600" i="1" dirty="0">
                <a:latin typeface="+mj-lt"/>
                <a:ea typeface="Times New Roman" panose="02020603050405020304" pitchFamily="18" charset="0"/>
                <a:cs typeface="Calibri" panose="020F0502020204030204" pitchFamily="34" charset="0"/>
              </a:rPr>
              <a:t>Deze leerdoelen zijn gekoppeld aan de hierna volgende praktijkopdrachten. </a:t>
            </a:r>
            <a:r>
              <a:rPr lang="nl-NL" sz="1600" i="1">
                <a:latin typeface="+mj-lt"/>
                <a:ea typeface="Times New Roman" panose="02020603050405020304" pitchFamily="18" charset="0"/>
                <a:cs typeface="Calibri" panose="020F0502020204030204" pitchFamily="34" charset="0"/>
              </a:rPr>
              <a:t>De opleider maakt </a:t>
            </a:r>
            <a:r>
              <a:rPr lang="nl-NL" sz="1600" i="1" dirty="0">
                <a:latin typeface="+mj-lt"/>
                <a:ea typeface="Times New Roman" panose="02020603050405020304" pitchFamily="18" charset="0"/>
                <a:cs typeface="Calibri" panose="020F0502020204030204" pitchFamily="34" charset="0"/>
              </a:rPr>
              <a:t>een keuze óf en welke leerdoelen en daaraan gekoppelde activiteiten relevant zijn.</a:t>
            </a:r>
          </a:p>
          <a:p>
            <a:pPr marL="342900" lvl="0" indent="-342900">
              <a:lnSpc>
                <a:spcPct val="150000"/>
              </a:lnSpc>
              <a:spcAft>
                <a:spcPts val="500"/>
              </a:spcAft>
              <a:buFont typeface="+mj-lt"/>
              <a:buAutoNum type="arabicPeriod"/>
            </a:pPr>
            <a:endParaRPr lang="nl-NL" sz="2000" dirty="0">
              <a:effectLst/>
              <a:latin typeface="Times New Roman" panose="02020603050405020304" pitchFamily="18" charset="0"/>
              <a:ea typeface="Times New Roman" panose="02020603050405020304" pitchFamily="18" charset="0"/>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A2574FD4-2887-B026-44C6-30AB7A08A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716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1: signaleren van een Beter Laten-handelingen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4"/>
              </a:rPr>
              <a:t>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4"/>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of stoppen van Beter Laten-handelingen in het verpleeghuis.</a:t>
            </a:r>
          </a:p>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5"/>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5"/>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Kies </a:t>
            </a:r>
            <a:r>
              <a:rPr lang="nl-NL" sz="2000" i="1" spc="0" dirty="0">
                <a:effectLst/>
                <a:latin typeface="+mj-lt"/>
                <a:ea typeface="Symbol" panose="05050102010706020507" pitchFamily="18" charset="2"/>
                <a:cs typeface="Symbol" panose="05050102010706020507" pitchFamily="18" charset="2"/>
              </a:rPr>
              <a:t>samen met je praktijkbegeleider</a:t>
            </a:r>
            <a:r>
              <a:rPr lang="nl-NL" sz="2000" spc="0" dirty="0">
                <a:effectLst/>
                <a:latin typeface="+mj-lt"/>
                <a:ea typeface="Symbol" panose="05050102010706020507" pitchFamily="18" charset="2"/>
                <a:cs typeface="Symbol" panose="05050102010706020507" pitchFamily="18" charset="2"/>
              </a:rPr>
              <a:t> één handeling uit die de afdeling Beter kan Laten.</a:t>
            </a:r>
          </a:p>
          <a:p>
            <a:pPr marL="0" indent="0">
              <a:buNone/>
            </a:pPr>
            <a:endParaRPr lang="nl-NL" dirty="0"/>
          </a:p>
        </p:txBody>
      </p:sp>
      <p:pic>
        <p:nvPicPr>
          <p:cNvPr id="4" name="Afbeelding 3" descr="Afbeelding met Graphics, grafische vormgeving, ontwerp&#10;&#10;Automatisch gegenereerde beschrijving">
            <a:extLst>
              <a:ext uri="{FF2B5EF4-FFF2-40B4-BE49-F238E27FC236}">
                <a16:creationId xmlns:a16="http://schemas.microsoft.com/office/drawing/2014/main" id="{DCC81B3A-D87E-01D4-A2BA-5E60579271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pic>
        <p:nvPicPr>
          <p:cNvPr id="8" name="Onlinemedia 7" title="Beter Laten in de verpleeghuiszorg">
            <a:hlinkClick r:id="" action="ppaction://media"/>
            <a:extLst>
              <a:ext uri="{FF2B5EF4-FFF2-40B4-BE49-F238E27FC236}">
                <a16:creationId xmlns:a16="http://schemas.microsoft.com/office/drawing/2014/main" id="{BD0B39C6-6776-2417-F8F3-3D5A84B11CDB}"/>
              </a:ext>
            </a:extLst>
          </p:cNvPr>
          <p:cNvPicPr>
            <a:picLocks noRot="1" noChangeAspect="1"/>
          </p:cNvPicPr>
          <p:nvPr>
            <a:videoFile r:link="rId1"/>
          </p:nvPr>
        </p:nvPicPr>
        <p:blipFill>
          <a:blip r:embed="rId7"/>
          <a:stretch>
            <a:fillRect/>
          </a:stretch>
        </p:blipFill>
        <p:spPr>
          <a:xfrm>
            <a:off x="5014119" y="5174346"/>
            <a:ext cx="2163762" cy="1222528"/>
          </a:xfrm>
          <a:prstGeom prst="rect">
            <a:avLst/>
          </a:prstGeom>
        </p:spPr>
      </p:pic>
    </p:spTree>
    <p:extLst>
      <p:ext uri="{BB962C8B-B14F-4D97-AF65-F5344CB8AC3E}">
        <p14:creationId xmlns:p14="http://schemas.microsoft.com/office/powerpoint/2010/main" val="8919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552069" y="2553239"/>
            <a:ext cx="10744200" cy="3751308"/>
          </a:xfrm>
        </p:spPr>
        <p:txBody>
          <a:bodyPr/>
          <a:lstStyle/>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latin typeface="+mj-lt"/>
              </a:rPr>
              <a:t>ijn er ook situaties waarin jouw Beter Laten-handeling juist noodzakelijk zijn? Zo ja, kun je deze beschrijven?</a:t>
            </a: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C6A57317-2739-5C0C-A51B-21B81BED9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8481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 hoe vaak komt de Beter Laten-handeling voor?</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Observeer hoe vaak de gekozen handeling voorkomt (bij een aantal collega’s en/of zorgvragers).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Kies drie willekeurige momenten uit voor je observaties bij verschillende collega’s en/of zorgvragers.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t>Meet de voorraden, bijvoorbeeld in de voorraadkast of bij zorgvragers op de kamers. Herhaal deze meting na 2 weken nog een keer.</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Dit is niet op alle handelingen van toepassing, maar alleen op handelingen waarbij er gebruik wordt gemaakt van een product. Bijvoorbeeld: een wegwerpmatje, incontinentiemateriaal of urinestick.</a:t>
            </a: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766D5E91-322C-BB95-60A5-E306CEF48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3426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Bespreek met een aantal collega’s waarom de door jou gekozen Beter Laten-handeling wordt uitgevoerd. Stel je open en neutraal op.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andere zorgverleners of deskundigen zijn nog meer betrokken bij deze handeling? (denk bijvoorbeeld aan de wondverpleegkundige, de artsen of ergotherapeut</a:t>
            </a:r>
            <a:r>
              <a:rPr lang="nl-NL" sz="2000" dirty="0">
                <a:latin typeface="+mj-lt"/>
                <a:ea typeface="Symbol" panose="05050102010706020507" pitchFamily="18" charset="2"/>
                <a:cs typeface="Symbol" panose="05050102010706020507" pitchFamily="18" charset="2"/>
              </a:rPr>
              <a:t>). </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Voeren zij de Beter Laten-handeling ook uit? En/of zien zij dat dit door jouw collega’s op de afdeling gebeurt? Waarom denken zij dat de Beter Laten-handeling wordt uitgevoerd?</a:t>
            </a:r>
          </a:p>
          <a:p>
            <a:endParaRPr lang="nl-NL" sz="2400" spc="0" dirty="0">
              <a:effectLst/>
              <a:latin typeface="+mj-lt"/>
              <a:ea typeface="Symbol" panose="05050102010706020507" pitchFamily="18" charset="2"/>
              <a:cs typeface="Symbol" panose="05050102010706020507" pitchFamily="18" charset="2"/>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ADD5F020-8BA8-32E9-19EE-BBCB4A464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5: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3"/>
              </a:rPr>
              <a:t>dit filmpje </a:t>
            </a:r>
            <a:r>
              <a:rPr lang="nl-NL" sz="2000" spc="0" dirty="0">
                <a:effectLst/>
                <a:latin typeface="+mj-lt"/>
                <a:ea typeface="Symbol" panose="05050102010706020507" pitchFamily="18" charset="2"/>
                <a:cs typeface="Symbol" panose="05050102010706020507" pitchFamily="18" charset="2"/>
              </a:rPr>
              <a:t>van </a:t>
            </a:r>
            <a:r>
              <a:rPr lang="nl-NL" sz="2000" dirty="0">
                <a:latin typeface="+mj-lt"/>
                <a:ea typeface="Symbol" panose="05050102010706020507" pitchFamily="18" charset="2"/>
                <a:cs typeface="Symbol" panose="05050102010706020507" pitchFamily="18" charset="2"/>
              </a:rPr>
              <a:t>UNO Amsterdam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aanbeveling(en) doe jij om de Beter Laten-handeling te verminderen? Zorg dat hierin zijn verwerkt: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De beoordelingseisen vanuit de opleiding;</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De kwaliteitseisen, protocollen en procedures van de organisatie waar je werkt;</a:t>
            </a:r>
          </a:p>
          <a:p>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0C607688-E548-B683-56A2-81AC8BC8E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tekst, schermopname, Lettertype, ontwerp&#10;&#10;Door AI gegenereerde inhoud is mogelijk onjuist.">
            <a:extLst>
              <a:ext uri="{FF2B5EF4-FFF2-40B4-BE49-F238E27FC236}">
                <a16:creationId xmlns:a16="http://schemas.microsoft.com/office/drawing/2014/main" id="{9E73C7D9-A8E7-9B2D-135A-9F7FD01FDE3F}"/>
              </a:ext>
            </a:extLst>
          </p:cNvPr>
          <p:cNvPicPr>
            <a:picLocks noChangeAspect="1"/>
          </p:cNvPicPr>
          <p:nvPr/>
        </p:nvPicPr>
        <p:blipFill>
          <a:blip r:embed="rId5"/>
          <a:stretch>
            <a:fillRect/>
          </a:stretch>
        </p:blipFill>
        <p:spPr>
          <a:xfrm>
            <a:off x="10306050" y="4126205"/>
            <a:ext cx="1714500" cy="1714500"/>
          </a:xfrm>
          <a:prstGeom prst="rect">
            <a:avLst/>
          </a:prstGeom>
        </p:spPr>
      </p:pic>
    </p:spTree>
    <p:extLst>
      <p:ext uri="{BB962C8B-B14F-4D97-AF65-F5344CB8AC3E}">
        <p14:creationId xmlns:p14="http://schemas.microsoft.com/office/powerpoint/2010/main" val="3313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a:stretch>
            <a:fillRect/>
          </a:stretch>
        </p:blipFill>
        <p:spPr>
          <a:xfrm>
            <a:off x="6096000" y="0"/>
            <a:ext cx="5165979" cy="6858000"/>
          </a:xfrm>
          <a:prstGeom prst="rect">
            <a:avLst/>
          </a:prstGeom>
        </p:spPr>
      </p:pic>
      <p:pic>
        <p:nvPicPr>
          <p:cNvPr id="2" name="Afbeelding 1" descr="Afbeelding met Graphics, grafische vormgeving, ontwerp&#10;&#10;Door AI gegenereerde inhoud is mogelijk onjuist.">
            <a:extLst>
              <a:ext uri="{FF2B5EF4-FFF2-40B4-BE49-F238E27FC236}">
                <a16:creationId xmlns:a16="http://schemas.microsoft.com/office/drawing/2014/main" id="{BA43E63B-713F-320F-99A5-D0BEB4D91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6: presenteren van je bevindingen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pPr marR="101600">
              <a:tabLst>
                <a:tab pos="267970" algn="l"/>
                <a:tab pos="269240" algn="l"/>
              </a:tabLst>
            </a:pPr>
            <a:r>
              <a:rPr lang="nl-NL" sz="2000" dirty="0">
                <a:effectLst/>
                <a:latin typeface="+mj-lt"/>
                <a:ea typeface="Times New Roman" panose="02020603050405020304" pitchFamily="18" charset="0"/>
                <a:cs typeface="Times New Roman" panose="02020603050405020304" pitchFamily="18" charset="0"/>
              </a:rPr>
              <a:t>Verwerk </a:t>
            </a:r>
            <a:r>
              <a:rPr lang="nl-NL" sz="2000" dirty="0">
                <a:latin typeface="+mj-lt"/>
                <a:ea typeface="Times New Roman" panose="02020603050405020304" pitchFamily="18" charset="0"/>
                <a:cs typeface="Times New Roman" panose="02020603050405020304" pitchFamily="18" charset="0"/>
              </a:rPr>
              <a:t>opdracht 1 t/m 5 in een presentatie of klinische les. Bespreek daarbij: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De Beter Laten-handeling die je hebt geselecteerd en waarom;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deze handeling op de Beter Laten-lijst staat (maak gebruik van bronnen);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Hoe vaak de handeling voorkomt;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 handeling nog wordt uitgevoerd;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Welke aanbeveling(en) je doet om deze handeling op de afdeling te verminderen. </a:t>
            </a:r>
          </a:p>
          <a:p>
            <a:pPr marL="0" marR="101600" indent="0">
              <a:buNone/>
              <a:tabLst>
                <a:tab pos="267970" algn="l"/>
                <a:tab pos="269240" algn="l"/>
              </a:tabLst>
            </a:pPr>
            <a:endParaRPr lang="nl-NL" sz="1800" dirty="0">
              <a:effectLst/>
              <a:latin typeface="+mj-lt"/>
              <a:ea typeface="Times New Roman" panose="02020603050405020304" pitchFamily="18" charset="0"/>
              <a:cs typeface="Times New Roman" panose="02020603050405020304" pitchFamily="18" charset="0"/>
            </a:endParaRPr>
          </a:p>
          <a:p>
            <a:pPr marR="101600">
              <a:tabLst>
                <a:tab pos="267970" algn="l"/>
                <a:tab pos="269240" algn="l"/>
              </a:tabLst>
            </a:pPr>
            <a:r>
              <a:rPr lang="nl-NL" sz="2000" dirty="0">
                <a:latin typeface="+mj-lt"/>
                <a:ea typeface="Times New Roman" panose="02020603050405020304" pitchFamily="18" charset="0"/>
                <a:cs typeface="Times New Roman" panose="02020603050405020304" pitchFamily="18" charset="0"/>
              </a:rPr>
              <a:t>Let op de privacy: zorg dat observaties en meningen van collega’s en zorgvragers anoniem zijn gemaakt. </a:t>
            </a:r>
          </a:p>
          <a:p>
            <a:pPr marL="0" marR="101600" indent="0">
              <a:buNone/>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285750" marR="101600" indent="-285750">
              <a:buFont typeface="Lato" panose="020F0502020204030203" pitchFamily="34" charset="0"/>
              <a:buChar char="-"/>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2AA1718F-4454-EBCC-4B20-D24789B11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72872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1cac539abaf0a27c85f5b8293733442b">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e1da576d120aeca54634512cb2239f2d"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6101C-F368-4B61-88D1-B4CF317CB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2A2999-67CC-4970-B8F3-B7678C741C3B}">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3.xml><?xml version="1.0" encoding="utf-8"?>
<ds:datastoreItem xmlns:ds="http://schemas.openxmlformats.org/officeDocument/2006/customXml" ds:itemID="{D3D7F70D-579B-426A-871F-AC91F727B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1385</TotalTime>
  <Words>1310</Words>
  <Application>Microsoft Office PowerPoint</Application>
  <PresentationFormat>Breedbeeld</PresentationFormat>
  <Paragraphs>90</Paragraphs>
  <Slides>11</Slides>
  <Notes>11</Notes>
  <HiddenSlides>1</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Aptos</vt:lpstr>
      <vt:lpstr>Arial</vt:lpstr>
      <vt:lpstr>Calibri</vt:lpstr>
      <vt:lpstr>Geneva</vt:lpstr>
      <vt:lpstr>Lato</vt:lpstr>
      <vt:lpstr>Segoe UI</vt:lpstr>
      <vt:lpstr>Times New Roman</vt:lpstr>
      <vt:lpstr>Trebuchet MS</vt:lpstr>
      <vt:lpstr>Kantoorthema</vt:lpstr>
      <vt:lpstr>'Beter Laten in het verpleeghuis' Praktijkopdrachten mbo </vt:lpstr>
      <vt:lpstr>Leerdoelen praktijkopdracht</vt:lpstr>
      <vt:lpstr>Activiteit 1: signaleren van een Beter Laten-handelingen</vt:lpstr>
      <vt:lpstr>Activiteit 2: waarom staat jouw handeling op de Beter Laten-lijst?</vt:lpstr>
      <vt:lpstr>Activiteit 3: hoe vaak komt de Beter Laten-handeling voor?</vt:lpstr>
      <vt:lpstr>Activiteit 4: waarom wordt de Beter Laten-handeling uitgevoerd?</vt:lpstr>
      <vt:lpstr>Activiteit 5: welke aanbeveling(en) doe jij om de Beter Laten-handeling te verminderen?  </vt:lpstr>
      <vt:lpstr>PowerPoint-presentatie</vt:lpstr>
      <vt:lpstr>Activiteit 6: presenteren van je bevindingen</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66</cp:revision>
  <dcterms:created xsi:type="dcterms:W3CDTF">2024-08-12T11:40:09Z</dcterms:created>
  <dcterms:modified xsi:type="dcterms:W3CDTF">2026-02-03T13:12:56Z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