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5" r:id="rId5"/>
    <p:sldId id="295" r:id="rId6"/>
    <p:sldId id="300" r:id="rId7"/>
    <p:sldId id="301" r:id="rId8"/>
    <p:sldId id="302" r:id="rId9"/>
    <p:sldId id="303" r:id="rId10"/>
    <p:sldId id="462" r:id="rId11"/>
    <p:sldId id="304" r:id="rId12"/>
    <p:sldId id="461" r:id="rId13"/>
    <p:sldId id="305" r:id="rId14"/>
    <p:sldId id="291" r:id="rId15"/>
    <p:sldId id="45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694893"/>
    <a:srgbClr val="EF7875"/>
    <a:srgbClr val="D3D800"/>
    <a:srgbClr val="FFDF2C"/>
    <a:srgbClr val="CE8ABB"/>
    <a:srgbClr val="003741"/>
    <a:srgbClr val="6AB650"/>
    <a:srgbClr val="F07814"/>
    <a:srgbClr val="E89E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79506" autoAdjust="0"/>
  </p:normalViewPr>
  <p:slideViewPr>
    <p:cSldViewPr snapToGrid="0">
      <p:cViewPr varScale="1">
        <p:scale>
          <a:sx n="85" d="100"/>
          <a:sy n="85" d="100"/>
        </p:scale>
        <p:origin x="14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31-3-2025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youtube.com/watch?v=V5XeKkbVzxc" TargetMode="External"/><Relationship Id="rId4" Type="http://schemas.openxmlformats.org/officeDocument/2006/relationships/hyperlink" Target="https://www.venvn.nl/thema-s/beter-laten/beter-laten-2-0-per-secto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PowerPoint met praktijkopdrachten voor het hbo die gaan over Beter Laten in het verpleeghuis. Deze praktijkopdrachten zijn ontwikkeld voor opleiders (zoals docenten, opleidingsadviseurs, leercoaches en praktijkopleiders) die studenten hbo-verpleegkunde begeleiden in de praktijk, bijvoorbeeld voor opdrachten die aansluiten bij de thema’s kwaliteit van zorg en implementatie. </a:t>
            </a:r>
          </a:p>
          <a:p>
            <a:endParaRPr lang="nl-NL" altLang="nl-NL" sz="1200" dirty="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ea typeface="Geneva"/>
                <a:cs typeface="Geneva"/>
              </a:rPr>
              <a:t>Ter voorbereiding kan ook de les over Beter Laten worden gegeven. Deze is te vinden via de website van UNO Amsterdam. https://unoamsterdam.nl/thema/toolkit-beter-laten/</a:t>
            </a: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21910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91647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Hierna volgen een aantal praktische lesactiviteiten. De opleider kan kiezen: studenten één of meerdere activiteiten aanbieden, afhankelijk van het vak, doel en de tijd die past bij de uit te voeren praktijkopdracht. De activiteiten zijn los van elkaar te volgen en nemen toe in complexiteit. Als de opleider niet alle activiteiten wil óf kan invoegen, dan kan het noodzakelijk zijn om enkele aanpassingen te doen. Bijvoorbeeld: indien er niet wordt ingegaan op lesactiviteit 1, dan is het handig om als opleider bij lesactiviteit 2, 3 en 4 zelf al een handeling voor te leggen waarmee studenten vervolgens in de praktijk aan de slag gaan.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479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Hyperlinks uit de slide: </a:t>
            </a:r>
          </a:p>
          <a:p>
            <a:r>
              <a:rPr lang="nl-NL" sz="1200" dirty="0"/>
              <a:t>UNO Amsterdam. Beter Laten in de verpleeghuiszorg. 14 maart 2025. </a:t>
            </a:r>
            <a:r>
              <a:rPr lang="nl-NL" sz="1200" dirty="0">
                <a:hlinkClick r:id="rId3"/>
              </a:rPr>
              <a:t>Beter Laten in de verpleeghuiszorg</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Verpleegkundigen &amp; Verzorgenden Nederland (V&amp;VN). Beter Laten 2.0 per sector. Utrecht: V&amp;VN; 2025. : </a:t>
            </a:r>
            <a:r>
              <a:rPr lang="nl-NL" dirty="0">
                <a:hlinkClick r:id="rId4"/>
              </a:rPr>
              <a:t>Beter Laten 2.0 per sector | Voor verpleegkundigen en verzorgenden | V&amp;VN</a:t>
            </a:r>
            <a:endParaRPr lang="nl-NL" dirty="0"/>
          </a:p>
          <a:p>
            <a:endParaRPr lang="nl-NL" sz="1200" dirty="0">
              <a:hlinkClick r:id="rId5"/>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6740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4184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272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lnSpc>
                <a:spcPct val="115000"/>
              </a:lnSpc>
              <a:spcBef>
                <a:spcPts val="1100"/>
              </a:spcBef>
              <a:spcAft>
                <a:spcPts val="1100"/>
              </a:spcAft>
              <a:buFont typeface="Courier New" panose="02070309020205020404" pitchFamily="49" charset="0"/>
              <a:buNone/>
            </a:pPr>
            <a:r>
              <a:rPr lang="nl-NL" sz="1100" b="0" dirty="0">
                <a:solidFill>
                  <a:srgbClr val="000000"/>
                </a:solidFill>
                <a:effectLst/>
                <a:highlight>
                  <a:srgbClr val="FFFF00"/>
                </a:highlight>
                <a:latin typeface="Arial" panose="020B0604020202020204" pitchFamily="34" charset="0"/>
                <a:ea typeface="Arial" panose="020B0604020202020204" pitchFamily="34" charset="0"/>
              </a:rPr>
              <a:t>Bij deze opdracht kunnen de volgende hulpvragen worden gesteld: </a:t>
            </a:r>
          </a:p>
          <a:p>
            <a:pPr marL="742950" lvl="1" indent="-285750">
              <a:lnSpc>
                <a:spcPct val="115000"/>
              </a:lnSpc>
              <a:spcBef>
                <a:spcPts val="1100"/>
              </a:spcBef>
              <a:spcAft>
                <a:spcPts val="1100"/>
              </a:spcAft>
              <a:buFont typeface="Courier New" panose="02070309020205020404" pitchFamily="49" charset="0"/>
              <a:buChar char="o"/>
            </a:pP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perspectief (voorkeuren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invloed familie)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invloed heeft de </a:t>
            </a:r>
            <a:r>
              <a:rPr lang="nl-NL" sz="1100" b="1" dirty="0" err="1">
                <a:solidFill>
                  <a:srgbClr val="000000"/>
                </a:solidFill>
                <a:effectLst/>
                <a:highlight>
                  <a:srgbClr val="FFFF00"/>
                </a:highlight>
                <a:latin typeface="Arial" panose="020B0604020202020204" pitchFamily="34" charset="0"/>
                <a:ea typeface="Arial" panose="020B0604020202020204" pitchFamily="34" charset="0"/>
              </a:rPr>
              <a:t>patient</a:t>
            </a:r>
            <a:r>
              <a:rPr lang="nl-NL" sz="1100" b="1" dirty="0">
                <a:solidFill>
                  <a:srgbClr val="000000"/>
                </a:solidFill>
                <a:effectLst/>
                <a:highlight>
                  <a:srgbClr val="FFFF00"/>
                </a:highlight>
                <a:latin typeface="Arial" panose="020B0604020202020204" pitchFamily="34" charset="0"/>
                <a:ea typeface="Arial" panose="020B0604020202020204" pitchFamily="34" charset="0"/>
              </a:rPr>
              <a:t> of familie </a:t>
            </a:r>
            <a:r>
              <a:rPr lang="nl-NL" sz="1100" dirty="0">
                <a:solidFill>
                  <a:srgbClr val="000000"/>
                </a:solidFill>
                <a:effectLst/>
                <a:highlight>
                  <a:srgbClr val="FFFF00"/>
                </a:highlight>
                <a:latin typeface="Arial" panose="020B0604020202020204" pitchFamily="34" charset="0"/>
                <a:ea typeface="Arial" panose="020B0604020202020204" pitchFamily="34" charset="0"/>
              </a:rPr>
              <a:t>op jou bij het uitvoeren van  handeling X?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Eventuele doorvraagvraag, meer sturend: ervaar je wel eens druk op deze handeling uit te voeren?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Jouw (zorgverlener) perspectief (gewoontes, scholing, voorkeuren verpleegkundige/verzorgende) </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persoonlijke gewoonten, voorkeuren of overtuigingen jouw keuze voor deze handelingen?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Speelt hierin nog mee wat je hebt geleerd op school?</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Afdeling en organisatie (setting) (invloed organisatiestructuur, invloed uit leiderschap/management, invloed van collega’s)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Hoe beïnvloeden collega’s en andere disciplines (bijv. de arts) jouw manier van handelen?</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In hoeverre word je handelen beïnvloed door tijd- en werkdruk en kostenbesparingen vanuit de organisatie?</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Welke maatregelen worden er vanuit het management genomen om onnodige of niet passende zorg, zoals Beter Laten handelingen, te minderen?</a:t>
            </a:r>
            <a:endParaRPr lang="nl-NL" sz="1100" dirty="0">
              <a:effectLst/>
              <a:latin typeface="Arial" panose="020B0604020202020204" pitchFamily="34" charset="0"/>
              <a:ea typeface="Arial" panose="020B0604020202020204" pitchFamily="34" charset="0"/>
            </a:endParaRPr>
          </a:p>
          <a:p>
            <a:pPr marL="742950" lvl="1" indent="-285750">
              <a:lnSpc>
                <a:spcPct val="115000"/>
              </a:lnSpc>
              <a:spcBef>
                <a:spcPts val="1100"/>
              </a:spcBef>
              <a:spcAft>
                <a:spcPts val="1100"/>
              </a:spcAft>
              <a:buFont typeface="Courier New" panose="02070309020205020404" pitchFamily="49" charset="0"/>
              <a:buChar char="o"/>
            </a:pPr>
            <a:r>
              <a:rPr lang="nl-NL" sz="1100" b="1" dirty="0">
                <a:solidFill>
                  <a:srgbClr val="000000"/>
                </a:solidFill>
                <a:effectLst/>
                <a:highlight>
                  <a:srgbClr val="FFFF00"/>
                </a:highlight>
                <a:latin typeface="Arial" panose="020B0604020202020204" pitchFamily="34" charset="0"/>
                <a:ea typeface="Arial" panose="020B0604020202020204" pitchFamily="34" charset="0"/>
              </a:rPr>
              <a:t>Maatschappelijk (richtlijnen, gezondheidsbeleid, culturele normen, vergoedingen door verzekeraars)</a:t>
            </a:r>
            <a:endParaRPr lang="nl-NL" sz="1100" dirty="0">
              <a:effectLst/>
              <a:latin typeface="Arial" panose="020B0604020202020204" pitchFamily="34" charset="0"/>
              <a:ea typeface="Arial" panose="020B0604020202020204" pitchFamily="34" charset="0"/>
            </a:endParaRPr>
          </a:p>
          <a:p>
            <a:pPr marL="1143000" lvl="2" indent="-228600">
              <a:lnSpc>
                <a:spcPct val="115000"/>
              </a:lnSpc>
              <a:spcBef>
                <a:spcPts val="1100"/>
              </a:spcBef>
              <a:spcAft>
                <a:spcPts val="1100"/>
              </a:spcAft>
              <a:buFont typeface="Wingdings" panose="05000000000000000000" pitchFamily="2" charset="2"/>
              <a:buChar char=""/>
            </a:pPr>
            <a:r>
              <a:rPr lang="nl-NL" sz="1100" dirty="0">
                <a:solidFill>
                  <a:srgbClr val="000000"/>
                </a:solidFill>
                <a:effectLst/>
                <a:highlight>
                  <a:srgbClr val="FFFF00"/>
                </a:highlight>
                <a:latin typeface="Arial" panose="020B0604020202020204" pitchFamily="34" charset="0"/>
                <a:ea typeface="Arial" panose="020B0604020202020204" pitchFamily="34" charset="0"/>
              </a:rPr>
              <a:t>Wat verwacht de samenleving van je als je zorg wil leveren?</a:t>
            </a:r>
            <a:endParaRPr lang="nl-NL" sz="1100" dirty="0">
              <a:solidFill>
                <a:schemeClr val="tx1"/>
              </a:solidFill>
              <a:effectLst/>
              <a:highlight>
                <a:srgbClr val="FFFF00"/>
              </a:highlight>
              <a:latin typeface="Arial" panose="020B0604020202020204" pitchFamily="34" charset="0"/>
              <a:ea typeface="Arial" panose="020B0604020202020204" pitchFamily="34" charset="0"/>
            </a:endParaRPr>
          </a:p>
          <a:p>
            <a:pPr marL="914400" lvl="2" indent="0">
              <a:lnSpc>
                <a:spcPct val="115000"/>
              </a:lnSpc>
              <a:spcBef>
                <a:spcPts val="1100"/>
              </a:spcBef>
              <a:spcAft>
                <a:spcPts val="1100"/>
              </a:spcAft>
              <a:buFont typeface="Wingdings" panose="05000000000000000000" pitchFamily="2" charset="2"/>
              <a:buNone/>
            </a:pPr>
            <a:r>
              <a:rPr lang="nl-NL" sz="1100" dirty="0">
                <a:solidFill>
                  <a:schemeClr val="tx1"/>
                </a:solidFill>
                <a:effectLst/>
                <a:highlight>
                  <a:srgbClr val="FFFF00"/>
                </a:highlight>
                <a:latin typeface="Arial" panose="020B0604020202020204" pitchFamily="34" charset="0"/>
                <a:ea typeface="Arial" panose="020B0604020202020204" pitchFamily="34" charset="0"/>
                <a:sym typeface="Wingdings" panose="05000000000000000000" pitchFamily="2" charset="2"/>
              </a:rPr>
              <a:t></a:t>
            </a:r>
            <a:r>
              <a:rPr lang="nl-NL" sz="1100" dirty="0">
                <a:solidFill>
                  <a:srgbClr val="000000"/>
                </a:solidFill>
                <a:effectLst/>
                <a:highlight>
                  <a:srgbClr val="FFFF00"/>
                </a:highlight>
                <a:latin typeface="Arial" panose="020B0604020202020204" pitchFamily="34" charset="0"/>
                <a:ea typeface="Arial" panose="020B0604020202020204" pitchFamily="34" charset="0"/>
              </a:rPr>
              <a:t>Een samenleving bestaat uit diverse belangrijke partijen. Denk aan de verwachtingen vanuit de verzekeraar om alles zo goedkoop mogelijk te doen, verwachtingen vanuit de overheid om kwalitatieve zorg te leveren, of dingen die in de wandelgangen veel worden gedacht, zoals: ‘meer zorg bieden is beter’. </a:t>
            </a:r>
            <a:endParaRPr lang="nl-NL" sz="11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86974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6000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Dit kan bijvoorbeeld onderdeel uitmaken van een implementatieplan als onderdeel van een kwaliteitsverbetering voor de afdeling. Daarbij kan specifiek ook gevraagd worden bij naar de rol van verpleegkundigen bij de implementatie en op welke manier zij daarin een kartrekker (</a:t>
            </a:r>
            <a:r>
              <a:rPr lang="nl-NL" sz="12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2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200" dirty="0">
              <a:effectLst/>
              <a:latin typeface="Aptos" panose="020B0004020202020204" pitchFamily="34" charset="0"/>
              <a:ea typeface="Aptos" panose="020B0004020202020204" pitchFamily="34" charset="0"/>
              <a:cs typeface="Aptos" panose="020B0004020202020204" pitchFamily="34" charset="0"/>
            </a:endParaRPr>
          </a:p>
          <a:p>
            <a:r>
              <a:rPr lang="nl-NL" sz="12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dirty="0"/>
          </a:p>
          <a:p>
            <a:endParaRPr lang="nl-NL" dirty="0"/>
          </a:p>
          <a:p>
            <a:r>
              <a:rPr lang="nl-NL" dirty="0"/>
              <a:t>Hyperlink uit de slide: </a:t>
            </a:r>
          </a:p>
          <a:p>
            <a:r>
              <a:rPr lang="nl-NL" sz="1200" dirty="0"/>
              <a:t>UNO Amsterdam. Beter Laten in de verpleeghuiszorg. 14 maart 2025. </a:t>
            </a:r>
            <a:r>
              <a:rPr lang="nl-NL" sz="1200" dirty="0">
                <a:hlinkClick r:id="rId3"/>
              </a:rPr>
              <a:t>Beter Laten in de verpleeghuiszorg</a:t>
            </a:r>
            <a:endParaRPr lang="nl-NL" sz="1200" dirty="0">
              <a:hlinkClick r:id="rId4"/>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2221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23442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31-3-2025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31-3-2025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jpeg"/><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image" Target="../media/image28.png"/><Relationship Id="rId5" Type="http://schemas.openxmlformats.org/officeDocument/2006/relationships/hyperlink" Target="https://www.venvn.nl/thema-s/beter-laten/beter-laten-2-0-per-sector/" TargetMode="External"/><Relationship Id="rId4" Type="http://schemas.openxmlformats.org/officeDocument/2006/relationships/hyperlink" Target="https://www.youtube.com/watch?v=OeUhw4yX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dirty="0">
                <a:latin typeface="Trebuchet MS"/>
              </a:rPr>
              <a:t>Praktijkopdrachten hbo</a:t>
            </a:r>
            <a:br>
              <a:rPr lang="nl-NL" dirty="0"/>
            </a:br>
            <a:endParaRPr lang="nl-NL" dirty="0">
              <a:solidFill>
                <a:srgbClr val="FF0000"/>
              </a:solidFill>
              <a:latin typeface="Trebuchet MS"/>
            </a:endParaRPr>
          </a:p>
        </p:txBody>
      </p:sp>
      <p:pic>
        <p:nvPicPr>
          <p:cNvPr id="3" name="Afbeelding 2">
            <a:extLst>
              <a:ext uri="{FF2B5EF4-FFF2-40B4-BE49-F238E27FC236}">
                <a16:creationId xmlns:a16="http://schemas.microsoft.com/office/drawing/2014/main" id="{E64F5714-DD20-ED9C-5B15-2EFFF201F95A}"/>
              </a:ext>
            </a:extLst>
          </p:cNvPr>
          <p:cNvPicPr>
            <a:picLocks noChangeAspect="1"/>
          </p:cNvPicPr>
          <p:nvPr/>
        </p:nvPicPr>
        <p:blipFill>
          <a:blip r:embed="rId3"/>
          <a:stretch>
            <a:fillRect/>
          </a:stretch>
        </p:blipFill>
        <p:spPr>
          <a:xfrm>
            <a:off x="10196743" y="1971408"/>
            <a:ext cx="1713124" cy="1115665"/>
          </a:xfrm>
          <a:prstGeom prst="rect">
            <a:avLst/>
          </a:prstGeom>
        </p:spPr>
      </p:pic>
      <p:pic>
        <p:nvPicPr>
          <p:cNvPr id="10" name="Afbeelding 9" descr="Afbeelding met schermopname, Menselijk gezicht, tekst, tekenfilm&#10;&#10;Door AI gegenereerde inhoud is mogelijk onjuist.">
            <a:extLst>
              <a:ext uri="{FF2B5EF4-FFF2-40B4-BE49-F238E27FC236}">
                <a16:creationId xmlns:a16="http://schemas.microsoft.com/office/drawing/2014/main" id="{D703591B-3174-C1F2-1D6A-C5AD7B41E6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11" name="Afbeelding 10" descr="Afbeelding met Graphics, grafische vormgeving, ontwerp&#10;&#10;Automatisch gegenereerde beschrijving">
            <a:extLst>
              <a:ext uri="{FF2B5EF4-FFF2-40B4-BE49-F238E27FC236}">
                <a16:creationId xmlns:a16="http://schemas.microsoft.com/office/drawing/2014/main" id="{5238FF86-BBF0-917D-B529-226C2A60026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21342" y="6264566"/>
            <a:ext cx="870658" cy="593434"/>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6: presenteren van je bevindingen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pPr marR="101600">
              <a:tabLst>
                <a:tab pos="267970" algn="l"/>
                <a:tab pos="269240" algn="l"/>
              </a:tabLst>
            </a:pPr>
            <a:r>
              <a:rPr lang="nl-NL" sz="2000" dirty="0">
                <a:effectLst/>
                <a:latin typeface="+mj-lt"/>
                <a:ea typeface="Times New Roman" panose="02020603050405020304" pitchFamily="18" charset="0"/>
                <a:cs typeface="Times New Roman" panose="02020603050405020304" pitchFamily="18" charset="0"/>
              </a:rPr>
              <a:t>Verwerk </a:t>
            </a:r>
            <a:r>
              <a:rPr lang="nl-NL" sz="2000" dirty="0">
                <a:latin typeface="+mj-lt"/>
                <a:ea typeface="Times New Roman" panose="02020603050405020304" pitchFamily="18" charset="0"/>
                <a:cs typeface="Times New Roman" panose="02020603050405020304" pitchFamily="18" charset="0"/>
              </a:rPr>
              <a:t>opdracht 1 t/m 5 in een presentatie of klinische les. Bespreek daarbij: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De Beter Laten-handeling die je hebt geselecteerd en waarom;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deze handeling op de Beter Laten-lijst staat (maak gebruik van bronnen);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Hoe vaak de handeling voorkomt; </a:t>
            </a:r>
          </a:p>
          <a:p>
            <a:pPr marR="101600">
              <a:buFontTx/>
              <a:buChar char="-"/>
              <a:tabLst>
                <a:tab pos="267970" algn="l"/>
                <a:tab pos="269240" algn="l"/>
              </a:tabLst>
            </a:pPr>
            <a:r>
              <a:rPr lang="nl-NL" sz="1800" dirty="0">
                <a:effectLst/>
                <a:latin typeface="+mj-lt"/>
                <a:ea typeface="Times New Roman" panose="02020603050405020304" pitchFamily="18" charset="0"/>
                <a:cs typeface="Times New Roman" panose="02020603050405020304" pitchFamily="18" charset="0"/>
              </a:rPr>
              <a:t>Waarom de handeling nog wordt uitgevoerd; </a:t>
            </a:r>
          </a:p>
          <a:p>
            <a:pPr marR="101600">
              <a:buFontTx/>
              <a:buChar char="-"/>
              <a:tabLst>
                <a:tab pos="267970" algn="l"/>
                <a:tab pos="269240" algn="l"/>
              </a:tabLst>
            </a:pPr>
            <a:r>
              <a:rPr lang="nl-NL" sz="1800" dirty="0">
                <a:latin typeface="+mj-lt"/>
                <a:ea typeface="Times New Roman" panose="02020603050405020304" pitchFamily="18" charset="0"/>
                <a:cs typeface="Times New Roman" panose="02020603050405020304" pitchFamily="18" charset="0"/>
              </a:rPr>
              <a:t>Welke aanbeveling(en) je doet om deze handeling op de afdeling te verminderen. </a:t>
            </a:r>
          </a:p>
          <a:p>
            <a:pPr marL="0" marR="101600" indent="0">
              <a:buNone/>
              <a:tabLst>
                <a:tab pos="267970" algn="l"/>
                <a:tab pos="269240" algn="l"/>
              </a:tabLst>
            </a:pPr>
            <a:endParaRPr lang="nl-NL" sz="1800" dirty="0">
              <a:effectLst/>
              <a:latin typeface="+mj-lt"/>
              <a:ea typeface="Times New Roman" panose="02020603050405020304" pitchFamily="18" charset="0"/>
              <a:cs typeface="Times New Roman" panose="02020603050405020304" pitchFamily="18" charset="0"/>
            </a:endParaRPr>
          </a:p>
          <a:p>
            <a:pPr marR="101600">
              <a:tabLst>
                <a:tab pos="267970" algn="l"/>
                <a:tab pos="269240" algn="l"/>
              </a:tabLst>
            </a:pPr>
            <a:r>
              <a:rPr lang="nl-NL" sz="2000" dirty="0">
                <a:latin typeface="+mj-lt"/>
                <a:ea typeface="Times New Roman" panose="02020603050405020304" pitchFamily="18" charset="0"/>
                <a:cs typeface="Times New Roman" panose="02020603050405020304" pitchFamily="18" charset="0"/>
              </a:rPr>
              <a:t>Let op de privacy: zorg dat observaties en meningen van collega’s en zorgvragers anoniem zijn gemaakt. </a:t>
            </a:r>
          </a:p>
          <a:p>
            <a:pPr marL="0" marR="101600" indent="0">
              <a:buNone/>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285750" marR="101600" indent="-285750">
              <a:buFont typeface="Lato" panose="020F0502020204030203" pitchFamily="34" charset="0"/>
              <a:buChar char="-"/>
              <a:tabLst>
                <a:tab pos="267970" algn="l"/>
                <a:tab pos="269240" algn="l"/>
              </a:tabLst>
            </a:pPr>
            <a:endParaRPr lang="nl-NL" sz="2400" dirty="0">
              <a:effectLst/>
              <a:latin typeface="+mj-lt"/>
              <a:ea typeface="Times New Roman" panose="02020603050405020304" pitchFamily="18" charset="0"/>
              <a:cs typeface="Times New Roman" panose="02020603050405020304" pitchFamily="18" charset="0"/>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BCD3C32D-9FC8-68FA-D1BD-7965FFAEE1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272872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AF7D4FAA-B22B-82AD-7A9A-BCA27C3A3D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1961964"/>
            <a:ext cx="12192000" cy="923331"/>
          </a:xfrm>
        </p:spPr>
        <p:txBody>
          <a:bodyPr>
            <a:noAutofit/>
          </a:bodyPr>
          <a:lstStyle/>
          <a:p>
            <a:pPr algn="ctr"/>
            <a:br>
              <a:rPr lang="nl-NL" sz="4000" dirty="0"/>
            </a:br>
            <a:br>
              <a:rPr lang="nl-NL" sz="4000" dirty="0"/>
            </a:br>
            <a:br>
              <a:rPr lang="nl-NL" sz="4000" dirty="0"/>
            </a:br>
            <a:r>
              <a:rPr lang="nl-NL" sz="4000" b="1" kern="100" dirty="0">
                <a:effectLst/>
                <a:latin typeface="Calibri" panose="020F0502020204030204" pitchFamily="34" charset="0"/>
                <a:ea typeface="Calibri" panose="020F0502020204030204" pitchFamily="34" charset="0"/>
                <a:cs typeface="Times New Roman" panose="02020603050405020304" pitchFamily="18" charset="0"/>
              </a:rPr>
              <a:t>Veel succes!</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3" name="Afbeelding 2" descr="Afbeelding met schermopname, Menselijk gezicht, tekst, tekenfilm&#10;&#10;Door AI gegenereerde inhoud is mogelijk onjuist.">
            <a:extLst>
              <a:ext uri="{FF2B5EF4-FFF2-40B4-BE49-F238E27FC236}">
                <a16:creationId xmlns:a16="http://schemas.microsoft.com/office/drawing/2014/main" id="{6D6F7F03-63E4-1789-238B-FD0082ADF78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 y="3352800"/>
            <a:ext cx="12192000" cy="3505200"/>
          </a:xfrm>
          <a:prstGeom prst="rect">
            <a:avLst/>
          </a:prstGeom>
        </p:spPr>
      </p:pic>
      <p:pic>
        <p:nvPicPr>
          <p:cNvPr id="4" name="Afbeelding 3" descr="Afbeelding met Graphics, grafische vormgeving, ontwerp&#10;&#10;Automatisch gegenereerde beschrijving">
            <a:extLst>
              <a:ext uri="{FF2B5EF4-FFF2-40B4-BE49-F238E27FC236}">
                <a16:creationId xmlns:a16="http://schemas.microsoft.com/office/drawing/2014/main" id="{2078AD23-7CA6-C6FE-4DEB-C83D46F140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30207" y="6202449"/>
            <a:ext cx="961793" cy="655551"/>
          </a:xfrm>
          <a:prstGeom prst="rect">
            <a:avLst/>
          </a:prstGeom>
        </p:spPr>
      </p:pic>
    </p:spTree>
    <p:extLst>
      <p:ext uri="{BB962C8B-B14F-4D97-AF65-F5344CB8AC3E}">
        <p14:creationId xmlns:p14="http://schemas.microsoft.com/office/powerpoint/2010/main" val="35357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309905"/>
            <a:ext cx="10766044" cy="1325563"/>
          </a:xfrm>
        </p:spPr>
        <p:txBody>
          <a:bodyPr/>
          <a:lstStyle/>
          <a:p>
            <a:r>
              <a:rPr lang="nl-NL" dirty="0"/>
              <a:t>Leerdoelen praktijkopdracht</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127579"/>
            <a:ext cx="10802112" cy="4602841"/>
          </a:xfrm>
        </p:spPr>
        <p:txBody>
          <a:bodyPr/>
          <a:lstStyle/>
          <a:p>
            <a:pPr marL="0" indent="0">
              <a:lnSpc>
                <a:spcPct val="150000"/>
              </a:lnSpc>
              <a:buNone/>
            </a:pPr>
            <a:r>
              <a:rPr lang="nl-NL" sz="2000" dirty="0">
                <a:solidFill>
                  <a:srgbClr val="111111"/>
                </a:solidFill>
                <a:effectLst/>
                <a:latin typeface="+mj-lt"/>
                <a:ea typeface="Times New Roman" panose="02020603050405020304" pitchFamily="18" charset="0"/>
                <a:cs typeface="Calibri" panose="020F0502020204030204" pitchFamily="34" charset="0"/>
              </a:rPr>
              <a:t>Na deze opdracht kan de student: </a:t>
            </a:r>
            <a:endParaRPr lang="nl-NL" sz="2000" dirty="0">
              <a:effectLst/>
              <a:latin typeface="+mj-lt"/>
              <a:ea typeface="Times New Roman" panose="02020603050405020304" pitchFamily="18" charset="0"/>
            </a:endParaRP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gebruiken om een Beter Laten-handeling in de praktijk te signaleren (activiteit 1);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pPr marL="342900" lvl="0" indent="-342900">
              <a:lnSpc>
                <a:spcPct val="150000"/>
              </a:lnSpc>
              <a:spcAft>
                <a:spcPts val="500"/>
              </a:spcAft>
              <a:buFont typeface="+mj-lt"/>
              <a:buAutoNum type="arabicPeriod"/>
            </a:pPr>
            <a:r>
              <a:rPr lang="nl-NL" sz="2000" dirty="0">
                <a:solidFill>
                  <a:srgbClr val="111111"/>
                </a:solidFill>
                <a:latin typeface="+mj-lt"/>
                <a:ea typeface="Times New Roman" panose="02020603050405020304" pitchFamily="18" charset="0"/>
                <a:cs typeface="Calibri" panose="020F0502020204030204" pitchFamily="34" charset="0"/>
              </a:rPr>
              <a:t>Beschrijven hoe vaak en waarom de Beter Laten-handeling op de afdeling wordt uitgevoerd (activiteiten 3, 4.1 en 4.2);</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5); </a:t>
            </a:r>
          </a:p>
          <a:p>
            <a:pPr marL="342900" lvl="0" indent="-342900">
              <a:lnSpc>
                <a:spcPct val="150000"/>
              </a:lnSpc>
              <a:spcAft>
                <a:spcPts val="500"/>
              </a:spcAft>
              <a:buFont typeface="+mj-lt"/>
              <a:buAutoNum type="arabicPeriod"/>
            </a:pPr>
            <a:r>
              <a:rPr lang="nl-NL" sz="2000" dirty="0">
                <a:solidFill>
                  <a:srgbClr val="111111"/>
                </a:solidFill>
                <a:effectLst/>
                <a:latin typeface="+mj-lt"/>
                <a:ea typeface="Times New Roman" panose="02020603050405020304" pitchFamily="18" charset="0"/>
                <a:cs typeface="Calibri" panose="020F0502020204030204" pitchFamily="34" charset="0"/>
              </a:rPr>
              <a:t>Een klinische les voor collega’s presenteren met de resultaten uit deze studieopdracht (activiteit </a:t>
            </a:r>
            <a:r>
              <a:rPr lang="nl-NL" sz="2000" dirty="0">
                <a:solidFill>
                  <a:srgbClr val="111111"/>
                </a:solidFill>
                <a:latin typeface="+mj-lt"/>
                <a:ea typeface="Times New Roman" panose="02020603050405020304" pitchFamily="18" charset="0"/>
                <a:cs typeface="Calibri" panose="020F0502020204030204" pitchFamily="34" charset="0"/>
              </a:rPr>
              <a:t>6</a:t>
            </a:r>
            <a:r>
              <a:rPr lang="nl-NL" sz="2000" dirty="0">
                <a:solidFill>
                  <a:srgbClr val="111111"/>
                </a:solidFill>
                <a:effectLst/>
                <a:latin typeface="+mj-lt"/>
                <a:ea typeface="Times New Roman" panose="02020603050405020304" pitchFamily="18" charset="0"/>
                <a:cs typeface="Calibri" panose="020F0502020204030204" pitchFamily="34" charset="0"/>
              </a:rPr>
              <a:t>).</a:t>
            </a:r>
          </a:p>
          <a:p>
            <a:pPr marL="0" indent="0">
              <a:buNone/>
            </a:pPr>
            <a:r>
              <a:rPr lang="nl-NL" sz="1600" i="1" dirty="0">
                <a:latin typeface="+mj-lt"/>
                <a:ea typeface="Times New Roman" panose="02020603050405020304" pitchFamily="18" charset="0"/>
                <a:cs typeface="Calibri" panose="020F0502020204030204" pitchFamily="34" charset="0"/>
              </a:rPr>
              <a:t>Deze leerdoelen zijn gekoppeld aan de hierna volgende praktijkopdrachten. </a:t>
            </a:r>
            <a:r>
              <a:rPr lang="nl-NL" sz="1600" i="1">
                <a:latin typeface="+mj-lt"/>
                <a:ea typeface="Times New Roman" panose="02020603050405020304" pitchFamily="18" charset="0"/>
                <a:cs typeface="Calibri" panose="020F0502020204030204" pitchFamily="34" charset="0"/>
              </a:rPr>
              <a:t>De opleider maakt </a:t>
            </a:r>
            <a:r>
              <a:rPr lang="nl-NL" sz="1600" i="1" dirty="0">
                <a:latin typeface="+mj-lt"/>
                <a:ea typeface="Times New Roman" panose="02020603050405020304" pitchFamily="18" charset="0"/>
                <a:cs typeface="Calibri" panose="020F0502020204030204" pitchFamily="34" charset="0"/>
              </a:rPr>
              <a:t>een keuze óf en welke leerdoelen en daaraan gekoppelde activiteiten relevant zijn.</a:t>
            </a:r>
          </a:p>
          <a:p>
            <a:pPr marL="342900" lvl="0" indent="-342900">
              <a:lnSpc>
                <a:spcPct val="150000"/>
              </a:lnSpc>
              <a:spcAft>
                <a:spcPts val="500"/>
              </a:spcAft>
              <a:buFont typeface="+mj-lt"/>
              <a:buAutoNum type="arabicPeriod"/>
            </a:pPr>
            <a:endParaRPr lang="nl-NL" sz="2000" dirty="0">
              <a:effectLst/>
              <a:latin typeface="Times New Roman" panose="02020603050405020304" pitchFamily="18" charset="0"/>
              <a:ea typeface="Times New Roman" panose="02020603050405020304" pitchFamily="18" charset="0"/>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0C65B8D2-A2A0-A26C-E29C-8E9879CB62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716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1: signaleren van een Beter Laten-handelingen</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4"/>
              </a:rPr>
              <a:t>dit filmpje</a:t>
            </a:r>
            <a:r>
              <a:rPr lang="nl-NL" sz="2000" spc="0" dirty="0">
                <a:solidFill>
                  <a:srgbClr val="FF0000"/>
                </a:solidFill>
                <a:effectLst/>
                <a:latin typeface="+mj-lt"/>
                <a:ea typeface="Symbol" panose="05050102010706020507" pitchFamily="18" charset="2"/>
                <a:cs typeface="Symbol" panose="05050102010706020507" pitchFamily="18" charset="2"/>
                <a:hlinkClick r:id="rId4"/>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of stoppen van Beter Laten-handelingen in het verpleeghuis.</a:t>
            </a:r>
          </a:p>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5"/>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5"/>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Kies </a:t>
            </a:r>
            <a:r>
              <a:rPr lang="nl-NL" sz="2000" i="1" spc="0" dirty="0">
                <a:effectLst/>
                <a:latin typeface="+mj-lt"/>
                <a:ea typeface="Symbol" panose="05050102010706020507" pitchFamily="18" charset="2"/>
                <a:cs typeface="Symbol" panose="05050102010706020507" pitchFamily="18" charset="2"/>
              </a:rPr>
              <a:t>samen met je praktijkbegeleider</a:t>
            </a:r>
            <a:r>
              <a:rPr lang="nl-NL" sz="2000" spc="0" dirty="0">
                <a:effectLst/>
                <a:latin typeface="+mj-lt"/>
                <a:ea typeface="Symbol" panose="05050102010706020507" pitchFamily="18" charset="2"/>
                <a:cs typeface="Symbol" panose="05050102010706020507" pitchFamily="18" charset="2"/>
              </a:rPr>
              <a:t> één handeling uit die de afdeling Beter kan Laten.</a:t>
            </a:r>
          </a:p>
          <a:p>
            <a:pPr marL="0" indent="0">
              <a:buNone/>
            </a:pPr>
            <a:endParaRPr lang="nl-NL" dirty="0"/>
          </a:p>
        </p:txBody>
      </p:sp>
      <p:pic>
        <p:nvPicPr>
          <p:cNvPr id="4" name="Afbeelding 3" descr="Afbeelding met Graphics, grafische vormgeving, ontwerp&#10;&#10;Automatisch gegenereerde beschrijving">
            <a:extLst>
              <a:ext uri="{FF2B5EF4-FFF2-40B4-BE49-F238E27FC236}">
                <a16:creationId xmlns:a16="http://schemas.microsoft.com/office/drawing/2014/main" id="{DCC81B3A-D87E-01D4-A2BA-5E605792714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pic>
        <p:nvPicPr>
          <p:cNvPr id="8" name="Onlinemedia 7" title="Beter Laten in de verpleeghuiszorg">
            <a:hlinkClick r:id="" action="ppaction://media"/>
            <a:extLst>
              <a:ext uri="{FF2B5EF4-FFF2-40B4-BE49-F238E27FC236}">
                <a16:creationId xmlns:a16="http://schemas.microsoft.com/office/drawing/2014/main" id="{BD0B39C6-6776-2417-F8F3-3D5A84B11CDB}"/>
              </a:ext>
            </a:extLst>
          </p:cNvPr>
          <p:cNvPicPr>
            <a:picLocks noRot="1" noChangeAspect="1"/>
          </p:cNvPicPr>
          <p:nvPr>
            <a:videoFile r:link="rId1"/>
          </p:nvPr>
        </p:nvPicPr>
        <p:blipFill>
          <a:blip r:embed="rId7"/>
          <a:stretch>
            <a:fillRect/>
          </a:stretch>
        </p:blipFill>
        <p:spPr>
          <a:xfrm>
            <a:off x="5014119" y="5174346"/>
            <a:ext cx="2163762" cy="1222528"/>
          </a:xfrm>
          <a:prstGeom prst="rect">
            <a:avLst/>
          </a:prstGeom>
        </p:spPr>
      </p:pic>
    </p:spTree>
    <p:extLst>
      <p:ext uri="{BB962C8B-B14F-4D97-AF65-F5344CB8AC3E}">
        <p14:creationId xmlns:p14="http://schemas.microsoft.com/office/powerpoint/2010/main" val="243311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latin typeface="+mj-lt"/>
              </a:rPr>
              <a:t>ijn er ook situaties waarin jouw Beter Laten-handeling juist noodzakelijk zijn? Zo ja, kun je deze beschrijven?</a:t>
            </a:r>
          </a:p>
        </p:txBody>
      </p:sp>
      <p:pic>
        <p:nvPicPr>
          <p:cNvPr id="4" name="Afbeelding 3" descr="Afbeelding met Graphics, grafische vormgeving, ontwerp&#10;&#10;Automatisch gegenereerde beschrijving">
            <a:extLst>
              <a:ext uri="{FF2B5EF4-FFF2-40B4-BE49-F238E27FC236}">
                <a16:creationId xmlns:a16="http://schemas.microsoft.com/office/drawing/2014/main" id="{7763EF26-F286-AC2A-9530-B2D96956B4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38481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3: hoe vaak komt de Beter Laten-handeling voor?</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Observeer hoe vaak de gekozen handeling voorkomt (bij een aantal collega’s en/of zorgvragers).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Kies drie willekeurige momenten uit voor je observaties bij verschillende collega’s en/of zorgvragers.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t>Meet de voorraden, bijvoorbeeld in de voorraadkast of bij zorgvragers op de kamers. Herhaal deze meting na 2 weken nog een keer.</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Dit is niet op alle handelingen van toepassing, maar alleen op handelingen waarbij er gebruik wordt gemaakt van een product. Bijvoorbeeld: een wegwerpmatje, incontinentiemateriaal of urinestick.</a:t>
            </a:r>
            <a:endParaRPr lang="nl-NL" dirty="0"/>
          </a:p>
        </p:txBody>
      </p:sp>
      <p:pic>
        <p:nvPicPr>
          <p:cNvPr id="4" name="Afbeelding 3" descr="Afbeelding met Graphics, grafische vormgeving, ontwerp&#10;&#10;Automatisch gegenereerde beschrijving">
            <a:extLst>
              <a:ext uri="{FF2B5EF4-FFF2-40B4-BE49-F238E27FC236}">
                <a16:creationId xmlns:a16="http://schemas.microsoft.com/office/drawing/2014/main" id="{A384E402-E23F-1A71-E12A-2337A6A4C5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13426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4.1: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Bekijk dit vanuit de volgende perspectieven: </a:t>
            </a:r>
          </a:p>
          <a:p>
            <a:pPr lvl="1">
              <a:lnSpc>
                <a:spcPct val="125000"/>
              </a:lnSpc>
              <a:buFontTx/>
              <a:buChar char="-"/>
            </a:pPr>
            <a:r>
              <a:rPr lang="nl-NL" sz="2000" spc="0" dirty="0" err="1">
                <a:effectLst/>
                <a:latin typeface="+mj-lt"/>
                <a:ea typeface="Symbol" panose="05050102010706020507" pitchFamily="18" charset="2"/>
                <a:cs typeface="Symbol" panose="05050102010706020507" pitchFamily="18" charset="2"/>
              </a:rPr>
              <a:t>Patiëntenperspectief</a:t>
            </a:r>
            <a:r>
              <a:rPr lang="nl-NL" sz="2000" spc="0" dirty="0">
                <a:effectLst/>
                <a:latin typeface="+mj-lt"/>
                <a:ea typeface="Symbol" panose="05050102010706020507" pitchFamily="18" charset="2"/>
                <a:cs typeface="Symbol" panose="05050102010706020507" pitchFamily="18" charset="2"/>
              </a:rPr>
              <a:t> (voorkeuren patiënt, invloed familie)</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Jouw (zorgverlener) perspectief (gewoontes, scholing, voorkeuren) </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1">
              <a:lnSpc>
                <a:spcPct val="125000"/>
              </a:lnSpc>
              <a:buFontTx/>
              <a:buChar char="-"/>
            </a:pPr>
            <a:r>
              <a:rPr lang="nl-NL" sz="20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pPr marL="0" indent="0">
              <a:buNone/>
            </a:pPr>
            <a:endParaRPr lang="nl-NL" sz="2000" spc="0" dirty="0">
              <a:effectLst/>
              <a:latin typeface="+mj-lt"/>
              <a:ea typeface="Symbol" panose="05050102010706020507" pitchFamily="18" charset="2"/>
              <a:cs typeface="Symbol" panose="05050102010706020507" pitchFamily="18" charset="2"/>
            </a:endParaRPr>
          </a:p>
          <a:p>
            <a:pPr marL="0" indent="0">
              <a:buNone/>
            </a:pPr>
            <a:r>
              <a:rPr lang="nl-NL" sz="2000" spc="0" dirty="0">
                <a:effectLst/>
                <a:latin typeface="+mj-lt"/>
                <a:ea typeface="Symbol" panose="05050102010706020507" pitchFamily="18" charset="2"/>
                <a:cs typeface="Symbol" panose="05050102010706020507" pitchFamily="18" charset="2"/>
              </a:rPr>
              <a:t>Hebben deze perspectieven invloed op de Beter-Laten handeling? </a:t>
            </a:r>
          </a:p>
          <a:p>
            <a:pPr marL="0" indent="0">
              <a:buNone/>
            </a:pPr>
            <a:r>
              <a:rPr lang="nl-NL" sz="2000" spc="0" dirty="0">
                <a:effectLst/>
                <a:latin typeface="+mj-lt"/>
                <a:ea typeface="Symbol" panose="05050102010706020507" pitchFamily="18" charset="2"/>
                <a:cs typeface="Symbol" panose="05050102010706020507" pitchFamily="18" charset="2"/>
              </a:rPr>
              <a:t>Zo ja, beredeneer welke invloed zij hebben.</a:t>
            </a:r>
          </a:p>
        </p:txBody>
      </p:sp>
      <p:pic>
        <p:nvPicPr>
          <p:cNvPr id="4" name="Afbeelding 3" descr="Afbeelding met Graphics, grafische vormgeving, ontwerp&#10;&#10;Automatisch gegenereerde beschrijving">
            <a:extLst>
              <a:ext uri="{FF2B5EF4-FFF2-40B4-BE49-F238E27FC236}">
                <a16:creationId xmlns:a16="http://schemas.microsoft.com/office/drawing/2014/main" id="{CAE620BC-E061-F9E6-88BC-FBA24707A3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476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4.2: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Bespreek met een aantal collega’s waarom de door jou gekozen Beter Laten-handeling wordt uitgevoerd. Stel je open en neutraal op. </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andere zorgverleners of deskundigen zijn nog meer betrokken bij deze handeling? (denk bijvoorbeeld aan de wondverpleegkundige, de artsen of ergotherapeut</a:t>
            </a:r>
            <a:r>
              <a:rPr lang="nl-NL" sz="2000" dirty="0">
                <a:latin typeface="+mj-lt"/>
                <a:ea typeface="Symbol" panose="05050102010706020507" pitchFamily="18" charset="2"/>
                <a:cs typeface="Symbol" panose="05050102010706020507" pitchFamily="18" charset="2"/>
              </a:rPr>
              <a:t>). </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Voeren zij de Beter Laten-handeling ook uit? En/of zien zij dat dit door jouw collega’s op de afdeling gebeurt? Waarom denken zij dat de Beter Laten-handeling wordt uitgevoerd?</a:t>
            </a: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CAE620BC-E061-F9E6-88BC-FBA24707A3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11302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5: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Bekijk </a:t>
            </a:r>
            <a:r>
              <a:rPr lang="nl-NL" sz="2000" spc="0" dirty="0">
                <a:effectLst/>
                <a:latin typeface="+mj-lt"/>
                <a:ea typeface="Symbol" panose="05050102010706020507" pitchFamily="18" charset="2"/>
                <a:cs typeface="Symbol" panose="05050102010706020507" pitchFamily="18" charset="2"/>
                <a:hlinkClick r:id="rId3"/>
              </a:rPr>
              <a:t>dit filmpje </a:t>
            </a:r>
            <a:r>
              <a:rPr lang="nl-NL" sz="2000" spc="0" dirty="0">
                <a:effectLst/>
                <a:latin typeface="+mj-lt"/>
                <a:ea typeface="Symbol" panose="05050102010706020507" pitchFamily="18" charset="2"/>
                <a:cs typeface="Symbol" panose="05050102010706020507" pitchFamily="18" charset="2"/>
              </a:rPr>
              <a:t>van </a:t>
            </a:r>
            <a:r>
              <a:rPr lang="nl-NL" sz="2000" dirty="0">
                <a:latin typeface="+mj-lt"/>
                <a:ea typeface="Symbol" panose="05050102010706020507" pitchFamily="18" charset="2"/>
                <a:cs typeface="Symbol" panose="05050102010706020507" pitchFamily="18" charset="2"/>
              </a:rPr>
              <a:t>UNO Amsterdam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Welke aanbeveling(en) doe jij om de Beter Laten-handeling te verminderen? Zorg dat hierin zijn verwerkt: </a:t>
            </a:r>
          </a:p>
          <a:p>
            <a:pPr>
              <a:buFont typeface="Calibri" panose="020F0502020204030204" pitchFamily="34" charset="0"/>
              <a:buChar char="⁻"/>
            </a:pPr>
            <a:r>
              <a:rPr lang="nl-NL" sz="2000" spc="0" dirty="0">
                <a:effectLst/>
                <a:latin typeface="+mj-lt"/>
                <a:ea typeface="Symbol" panose="05050102010706020507" pitchFamily="18" charset="2"/>
                <a:cs typeface="Symbol" panose="05050102010706020507" pitchFamily="18" charset="2"/>
              </a:rPr>
              <a:t>De beoordelingseisen vanuit de opleiding;</a:t>
            </a:r>
          </a:p>
          <a:p>
            <a:pPr>
              <a:buFont typeface="Calibri" panose="020F0502020204030204" pitchFamily="34" charset="0"/>
              <a:buChar char="⁻"/>
            </a:pPr>
            <a:r>
              <a:rPr lang="nl-NL" sz="2000" dirty="0">
                <a:latin typeface="+mj-lt"/>
                <a:ea typeface="Symbol" panose="05050102010706020507" pitchFamily="18" charset="2"/>
                <a:cs typeface="Symbol" panose="05050102010706020507" pitchFamily="18" charset="2"/>
              </a:rPr>
              <a:t>De kwaliteitseisen, protocollen en procedures van de organisatie waar je werkt;</a:t>
            </a:r>
          </a:p>
          <a:p>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Automatisch gegenereerde beschrijving">
            <a:extLst>
              <a:ext uri="{FF2B5EF4-FFF2-40B4-BE49-F238E27FC236}">
                <a16:creationId xmlns:a16="http://schemas.microsoft.com/office/drawing/2014/main" id="{1A203CF1-59AA-EFDA-A6F8-B0AD2DBFAA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38917" y="5935749"/>
            <a:ext cx="1353083" cy="922251"/>
          </a:xfrm>
          <a:prstGeom prst="rect">
            <a:avLst/>
          </a:prstGeom>
        </p:spPr>
      </p:pic>
    </p:spTree>
    <p:extLst>
      <p:ext uri="{BB962C8B-B14F-4D97-AF65-F5344CB8AC3E}">
        <p14:creationId xmlns:p14="http://schemas.microsoft.com/office/powerpoint/2010/main" val="331301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a:stretch>
            <a:fillRect/>
          </a:stretch>
        </p:blipFill>
        <p:spPr>
          <a:xfrm>
            <a:off x="6096000" y="0"/>
            <a:ext cx="5165979" cy="6858000"/>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7F70D-579B-426A-871F-AC91F727B6DC}">
  <ds:schemaRefs>
    <ds:schemaRef ds:uri="http://schemas.microsoft.com/sharepoint/v3/contenttype/forms"/>
  </ds:schemaRefs>
</ds:datastoreItem>
</file>

<file path=customXml/itemProps2.xml><?xml version="1.0" encoding="utf-8"?>
<ds:datastoreItem xmlns:ds="http://schemas.openxmlformats.org/officeDocument/2006/customXml" ds:itemID="{7E2A2999-67CC-4970-B8F3-B7678C741C3B}">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3.xml><?xml version="1.0" encoding="utf-8"?>
<ds:datastoreItem xmlns:ds="http://schemas.openxmlformats.org/officeDocument/2006/customXml" ds:itemID="{5839C351-D6FA-42A6-88DA-65C55B481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1263</TotalTime>
  <Words>1559</Words>
  <Application>Microsoft Office PowerPoint</Application>
  <PresentationFormat>Breedbeeld</PresentationFormat>
  <Paragraphs>109</Paragraphs>
  <Slides>12</Slides>
  <Notes>12</Notes>
  <HiddenSlides>1</HiddenSlides>
  <MMClips>1</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12</vt:i4>
      </vt:variant>
    </vt:vector>
  </HeadingPairs>
  <TitlesOfParts>
    <vt:vector size="23" baseType="lpstr">
      <vt:lpstr>Aptos</vt:lpstr>
      <vt:lpstr>Arial</vt:lpstr>
      <vt:lpstr>Calibri</vt:lpstr>
      <vt:lpstr>Courier New</vt:lpstr>
      <vt:lpstr>Geneva</vt:lpstr>
      <vt:lpstr>Lato</vt:lpstr>
      <vt:lpstr>Segoe UI</vt:lpstr>
      <vt:lpstr>Times New Roman</vt:lpstr>
      <vt:lpstr>Trebuchet MS</vt:lpstr>
      <vt:lpstr>Wingdings</vt:lpstr>
      <vt:lpstr>Kantoorthema</vt:lpstr>
      <vt:lpstr>'Beter Laten in het verpleeghuis' Praktijkopdrachten hbo </vt:lpstr>
      <vt:lpstr>Leerdoelen praktijkopdracht</vt:lpstr>
      <vt:lpstr>Activiteit 1: signaleren van een Beter Laten-handelingen</vt:lpstr>
      <vt:lpstr>Activiteit 2: waarom staat jouw handeling op de Beter Laten-lijst?</vt:lpstr>
      <vt:lpstr>Activiteit 3: hoe vaak komt de Beter Laten-handeling voor?</vt:lpstr>
      <vt:lpstr>Activiteit 4.1: waarom wordt de Beter Laten-handeling uitgevoerd?</vt:lpstr>
      <vt:lpstr>Activiteit 4.2: waarom wordt de Beter Laten-handeling uitgevoerd?</vt:lpstr>
      <vt:lpstr>Activiteit 5: welke aanbeveling(en) doe jij om de Beter Laten-handeling te verminderen?  </vt:lpstr>
      <vt:lpstr>PowerPoint-presentatie</vt:lpstr>
      <vt:lpstr>Activiteit 6: presenteren van je bevindingen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61</cp:revision>
  <dcterms:created xsi:type="dcterms:W3CDTF">2024-08-12T11:40:09Z</dcterms:created>
  <dcterms:modified xsi:type="dcterms:W3CDTF">2025-03-31T15:09:09Z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