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5" r:id="rId5"/>
    <p:sldId id="295" r:id="rId6"/>
    <p:sldId id="300" r:id="rId7"/>
    <p:sldId id="301" r:id="rId8"/>
    <p:sldId id="302" r:id="rId9"/>
    <p:sldId id="303" r:id="rId10"/>
    <p:sldId id="462" r:id="rId11"/>
    <p:sldId id="304" r:id="rId12"/>
    <p:sldId id="461" r:id="rId13"/>
    <p:sldId id="305" r:id="rId14"/>
    <p:sldId id="291" r:id="rId15"/>
    <p:sldId id="45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14134-D369-F03E-759E-87CCD3E863B8}" name="Jepma, P. (Patricia)" initials="PJ" userId="S::p.jepma@amsterdamumc.nl::1691d382-6d3d-444a-a055-fdace7ff99e9" providerId="AD"/>
  <p188:author id="{950F8D90-4B1E-31E9-6B58-2211FF6F2DB1}" name="Koop, P.M.C. (Paulien)" initials="PK" userId="S::p.m.c.koop@amsterdamumc.nl::ac67a0b8-b2eb-4fbf-a87d-0ed2d6071e56" providerId="AD"/>
  <p188:author id="{4E69D9DD-6010-6C09-CCA5-C2DC6CD1474B}" name="Dam, E.A.S. van (Emma)" initials="D(" userId="S::e.a.vandam@amsterdamumc.nl::315257de-6758-447e-8431-73c4e5ddeb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694893"/>
    <a:srgbClr val="EF7875"/>
    <a:srgbClr val="D3D800"/>
    <a:srgbClr val="FFDF2C"/>
    <a:srgbClr val="CE8ABB"/>
    <a:srgbClr val="003741"/>
    <a:srgbClr val="6AB650"/>
    <a:srgbClr val="F07814"/>
    <a:srgbClr val="E89E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0A0F25-8179-4BF2-9BA9-CBE940C30E96}" v="10" dt="2026-02-03T13:12:27.40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2" autoAdjust="0"/>
    <p:restoredTop sz="79506" autoAdjust="0"/>
  </p:normalViewPr>
  <p:slideViewPr>
    <p:cSldViewPr snapToGrid="0">
      <p:cViewPr varScale="1">
        <p:scale>
          <a:sx n="85" d="100"/>
          <a:sy n="8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3-2-2026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V5XeKkbVzx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sz="1200" dirty="0">
                <a:ea typeface="Geneva"/>
                <a:cs typeface="Geneva"/>
              </a:rPr>
              <a:t>Welkom bij deze PowerPoint met praktijkopdrachten voor het hbo die gaan over Beter Laten in het verpleeghuis. Deze praktijkopdrachten zijn ontwikkeld voor opleiders (zoals docenten, opleidingsadviseurs, leercoaches en praktijkopleiders) die studenten hbo-verpleegkunde begeleiden in de praktijk, bijvoorbeeld voor opdrachten die aansluiten bij de thema’s kwaliteit van zorg en implementatie. </a:t>
            </a:r>
          </a:p>
          <a:p>
            <a:endParaRPr lang="nl-NL" altLang="nl-NL" sz="1200" dirty="0">
              <a:ea typeface="Geneva"/>
              <a:cs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ea typeface="Geneva"/>
                <a:cs typeface="Geneva"/>
              </a:rPr>
              <a:t>Ter voorbereiding kan ook de les over Beter Laten worden gegeven. Deze is te vinden via de website van UNO Amsterdam. https://unoamsterdam.nl/thema/toolkit-beter-laten/</a:t>
            </a:r>
          </a:p>
          <a:p>
            <a:endParaRPr lang="nl-NL" altLang="nl-NL" sz="1200" dirty="0">
              <a:ea typeface="Geneva"/>
              <a:cs typeface="Geneva"/>
            </a:endParaRPr>
          </a:p>
          <a:p>
            <a:r>
              <a:rPr lang="nl-NL" altLang="nl-NL" sz="1200" dirty="0">
                <a:ea typeface="Geneva"/>
                <a:cs typeface="Geneva"/>
              </a:rPr>
              <a:t>Versie: februari 2026. </a:t>
            </a:r>
          </a:p>
          <a:p>
            <a:r>
              <a:rPr lang="nl-NL" altLang="nl-NL" sz="1200" b="0" dirty="0">
                <a:ea typeface="Geneva"/>
                <a:cs typeface="Geneva"/>
              </a:rPr>
              <a:t>Bij vragen over deze PowerPoint kun je contact opnemen met uno@amsterdamumc.nl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99278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21910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1564616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291647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Segoe UI" panose="020B0502040204020203" pitchFamily="34" charset="0"/>
              </a:rPr>
              <a:t>Hierna volgen een aantal praktische lesactiviteiten. De opleider kan kiezen: studenten één of meerdere activiteiten aanbieden, afhankelijk van het vak, doel en de tijd die past bij de uit te voeren praktijkopdracht. De activiteiten zijn los van elkaar te volgen en nemen toe in complexiteit. Als de opleider niet alle activiteiten wil óf kan invoegen, dan kan het noodzakelijk zijn om enkele aanpassingen te doen. Bijvoorbeeld: indien er niet wordt ingegaan op lesactiviteit 1, dan is het handig om als opleider bij lesactiviteit 2, 3 en 4 zelf al een handeling voor te leggen waarmee studenten vervolgens in de praktijk aan de slag gaan.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99479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Hyperlinks uit de slide: </a:t>
            </a:r>
          </a:p>
          <a:p>
            <a:r>
              <a:rPr lang="nl-NL" sz="1200" dirty="0"/>
              <a:t>UNO Amsterdam. Beter Laten in de verpleeghuiszorg. 14 maart 2025. https://youtu.be/OeUhw4yXaVI </a:t>
            </a:r>
          </a:p>
          <a:p>
            <a:r>
              <a:rPr lang="nl-NL" dirty="0"/>
              <a:t>Verpleegkundigen &amp; Verzorgenden Nederland (V&amp;VN). Beter Laten 2.0 per sector. Utrecht: V&amp;VN; 2026. https://www.venvn.nl/thema-s/beter-doen-beter-laten/beter-laten-2-0-per-sector </a:t>
            </a:r>
            <a:endParaRPr lang="nl-NL" sz="1200" dirty="0">
              <a:hlinkClick r:id="rId3"/>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267406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84184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327201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lnSpc>
                <a:spcPct val="115000"/>
              </a:lnSpc>
              <a:spcBef>
                <a:spcPts val="1100"/>
              </a:spcBef>
              <a:spcAft>
                <a:spcPts val="1100"/>
              </a:spcAft>
              <a:buFont typeface="Courier New" panose="02070309020205020404" pitchFamily="49" charset="0"/>
              <a:buNone/>
            </a:pPr>
            <a:r>
              <a:rPr lang="nl-NL" sz="1100" b="0" dirty="0">
                <a:solidFill>
                  <a:srgbClr val="000000"/>
                </a:solidFill>
                <a:effectLst/>
                <a:highlight>
                  <a:srgbClr val="FFFF00"/>
                </a:highlight>
                <a:latin typeface="Arial" panose="020B0604020202020204" pitchFamily="34" charset="0"/>
                <a:ea typeface="Arial" panose="020B0604020202020204" pitchFamily="34" charset="0"/>
              </a:rPr>
              <a:t>Bij deze opdracht kunnen de volgende hulpvragen worden gesteld: </a:t>
            </a:r>
          </a:p>
          <a:p>
            <a:pPr marL="742950" lvl="1" indent="-285750">
              <a:lnSpc>
                <a:spcPct val="115000"/>
              </a:lnSpc>
              <a:spcBef>
                <a:spcPts val="1100"/>
              </a:spcBef>
              <a:spcAft>
                <a:spcPts val="1100"/>
              </a:spcAft>
              <a:buFont typeface="Courier New" panose="02070309020205020404" pitchFamily="49" charset="0"/>
              <a:buChar char="o"/>
            </a:pPr>
            <a:r>
              <a:rPr lang="nl-NL" sz="1100" b="1" dirty="0" err="1">
                <a:solidFill>
                  <a:srgbClr val="000000"/>
                </a:solidFill>
                <a:effectLst/>
                <a:highlight>
                  <a:srgbClr val="FFFF00"/>
                </a:highlight>
                <a:latin typeface="Arial" panose="020B0604020202020204" pitchFamily="34" charset="0"/>
                <a:ea typeface="Arial" panose="020B0604020202020204" pitchFamily="34" charset="0"/>
              </a:rPr>
              <a:t>Patient</a:t>
            </a:r>
            <a:r>
              <a:rPr lang="nl-NL" sz="1100" b="1" dirty="0">
                <a:solidFill>
                  <a:srgbClr val="000000"/>
                </a:solidFill>
                <a:effectLst/>
                <a:highlight>
                  <a:srgbClr val="FFFF00"/>
                </a:highlight>
                <a:latin typeface="Arial" panose="020B0604020202020204" pitchFamily="34" charset="0"/>
                <a:ea typeface="Arial" panose="020B0604020202020204" pitchFamily="34" charset="0"/>
              </a:rPr>
              <a:t> perspectief (voorkeuren </a:t>
            </a:r>
            <a:r>
              <a:rPr lang="nl-NL" sz="1100" b="1" dirty="0" err="1">
                <a:solidFill>
                  <a:srgbClr val="000000"/>
                </a:solidFill>
                <a:effectLst/>
                <a:highlight>
                  <a:srgbClr val="FFFF00"/>
                </a:highlight>
                <a:latin typeface="Arial" panose="020B0604020202020204" pitchFamily="34" charset="0"/>
                <a:ea typeface="Arial" panose="020B0604020202020204" pitchFamily="34" charset="0"/>
              </a:rPr>
              <a:t>patient</a:t>
            </a:r>
            <a:r>
              <a:rPr lang="nl-NL" sz="1100" b="1" dirty="0">
                <a:solidFill>
                  <a:srgbClr val="000000"/>
                </a:solidFill>
                <a:effectLst/>
                <a:highlight>
                  <a:srgbClr val="FFFF00"/>
                </a:highlight>
                <a:latin typeface="Arial" panose="020B0604020202020204" pitchFamily="34" charset="0"/>
                <a:ea typeface="Arial" panose="020B0604020202020204" pitchFamily="34" charset="0"/>
              </a:rPr>
              <a:t>, invloed familie)</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Welke invloed heeft de </a:t>
            </a:r>
            <a:r>
              <a:rPr lang="nl-NL" sz="1100" b="1" dirty="0" err="1">
                <a:solidFill>
                  <a:srgbClr val="000000"/>
                </a:solidFill>
                <a:effectLst/>
                <a:highlight>
                  <a:srgbClr val="FFFF00"/>
                </a:highlight>
                <a:latin typeface="Arial" panose="020B0604020202020204" pitchFamily="34" charset="0"/>
                <a:ea typeface="Arial" panose="020B0604020202020204" pitchFamily="34" charset="0"/>
              </a:rPr>
              <a:t>patient</a:t>
            </a:r>
            <a:r>
              <a:rPr lang="nl-NL" sz="1100" b="1" dirty="0">
                <a:solidFill>
                  <a:srgbClr val="000000"/>
                </a:solidFill>
                <a:effectLst/>
                <a:highlight>
                  <a:srgbClr val="FFFF00"/>
                </a:highlight>
                <a:latin typeface="Arial" panose="020B0604020202020204" pitchFamily="34" charset="0"/>
                <a:ea typeface="Arial" panose="020B0604020202020204" pitchFamily="34" charset="0"/>
              </a:rPr>
              <a:t> of familie </a:t>
            </a:r>
            <a:r>
              <a:rPr lang="nl-NL" sz="1100" dirty="0">
                <a:solidFill>
                  <a:srgbClr val="000000"/>
                </a:solidFill>
                <a:effectLst/>
                <a:highlight>
                  <a:srgbClr val="FFFF00"/>
                </a:highlight>
                <a:latin typeface="Arial" panose="020B0604020202020204" pitchFamily="34" charset="0"/>
                <a:ea typeface="Arial" panose="020B0604020202020204" pitchFamily="34" charset="0"/>
              </a:rPr>
              <a:t>op jou bij het uitvoeren van  handeling X? </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Eventuele doorvraagvraag, meer sturend: ervaar je wel eens druk op deze handeling uit te voeren?</a:t>
            </a:r>
            <a:endParaRPr lang="nl-NL" sz="1100" dirty="0">
              <a:effectLs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a:solidFill>
                  <a:srgbClr val="000000"/>
                </a:solidFill>
                <a:effectLst/>
                <a:highlight>
                  <a:srgbClr val="FFFF00"/>
                </a:highlight>
                <a:latin typeface="Arial" panose="020B0604020202020204" pitchFamily="34" charset="0"/>
                <a:ea typeface="Arial" panose="020B0604020202020204" pitchFamily="34" charset="0"/>
              </a:rPr>
              <a:t>Jouw (zorgverlener) perspectief (gewoontes, scholing, voorkeuren verpleegkundige/verzorgende) </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Hoe beïnvloeden persoonlijke gewoonten, voorkeuren of overtuigingen jouw keuze voor deze handelingen?</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Speelt hierin nog mee wat je hebt geleerd op school?</a:t>
            </a:r>
            <a:endParaRPr lang="nl-NL" sz="1100" dirty="0">
              <a:effectLs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a:solidFill>
                  <a:srgbClr val="000000"/>
                </a:solidFill>
                <a:effectLst/>
                <a:highlight>
                  <a:srgbClr val="FFFF00"/>
                </a:highlight>
                <a:latin typeface="Arial" panose="020B0604020202020204" pitchFamily="34" charset="0"/>
                <a:ea typeface="Arial" panose="020B0604020202020204" pitchFamily="34" charset="0"/>
              </a:rPr>
              <a:t>Afdeling en organisatie (setting) (invloed organisatiestructuur, invloed uit leiderschap/management, invloed van collega’s)</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Hoe beïnvloeden collega’s en andere disciplines (bijv. de arts) jouw manier van handelen?</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In hoeverre word je handelen beïnvloed door tijd- en werkdruk en kostenbesparingen vanuit de organisatie?</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Welke maatregelen worden er vanuit het management genomen om onnodige of niet passende zorg, zoals Beter Laten handelingen, te minderen?</a:t>
            </a:r>
            <a:endParaRPr lang="nl-NL" sz="1100" dirty="0">
              <a:effectLs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a:solidFill>
                  <a:srgbClr val="000000"/>
                </a:solidFill>
                <a:effectLst/>
                <a:highlight>
                  <a:srgbClr val="FFFF00"/>
                </a:highlight>
                <a:latin typeface="Arial" panose="020B0604020202020204" pitchFamily="34" charset="0"/>
                <a:ea typeface="Arial" panose="020B0604020202020204" pitchFamily="34" charset="0"/>
              </a:rPr>
              <a:t>Maatschappelijk (richtlijnen, gezondheidsbeleid, culturele normen, vergoedingen door verzekeraars)</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Wat verwacht de samenleving van je als je zorg wil leveren?</a:t>
            </a:r>
            <a:endParaRPr lang="nl-NL" sz="1100" dirty="0">
              <a:solidFill>
                <a:schemeClr val="tx1"/>
              </a:solidFill>
              <a:effectLst/>
              <a:highlight>
                <a:srgbClr val="FFFF00"/>
              </a:highlight>
              <a:latin typeface="Arial" panose="020B0604020202020204" pitchFamily="34" charset="0"/>
              <a:ea typeface="Arial" panose="020B0604020202020204" pitchFamily="34" charset="0"/>
            </a:endParaRPr>
          </a:p>
          <a:p>
            <a:pPr marL="914400" lvl="2" indent="0">
              <a:lnSpc>
                <a:spcPct val="115000"/>
              </a:lnSpc>
              <a:spcBef>
                <a:spcPts val="1100"/>
              </a:spcBef>
              <a:spcAft>
                <a:spcPts val="1100"/>
              </a:spcAft>
              <a:buFont typeface="Wingdings" panose="05000000000000000000" pitchFamily="2" charset="2"/>
              <a:buNone/>
            </a:pPr>
            <a:r>
              <a:rPr lang="nl-NL" sz="1100" dirty="0">
                <a:solidFill>
                  <a:schemeClr val="tx1"/>
                </a:solidFill>
                <a:effectLst/>
                <a:highlight>
                  <a:srgbClr val="FFFF00"/>
                </a:highlight>
                <a:latin typeface="Arial" panose="020B0604020202020204" pitchFamily="34" charset="0"/>
                <a:ea typeface="Arial" panose="020B0604020202020204" pitchFamily="34" charset="0"/>
                <a:sym typeface="Wingdings" panose="05000000000000000000" pitchFamily="2" charset="2"/>
              </a:rPr>
              <a:t></a:t>
            </a:r>
            <a:r>
              <a:rPr lang="nl-NL" sz="1100" dirty="0">
                <a:solidFill>
                  <a:srgbClr val="000000"/>
                </a:solidFill>
                <a:effectLst/>
                <a:highlight>
                  <a:srgbClr val="FFFF00"/>
                </a:highlight>
                <a:latin typeface="Arial" panose="020B0604020202020204" pitchFamily="34" charset="0"/>
                <a:ea typeface="Arial" panose="020B0604020202020204" pitchFamily="34" charset="0"/>
              </a:rPr>
              <a:t>Een samenleving bestaat uit diverse belangrijke partijen. Denk aan de verwachtingen vanuit de verzekeraar om alles zo goedkoop mogelijk te doen, verwachtingen vanuit de overheid om kwalitatieve zorg te leveren, of dingen die in de wandelgangen veel worden gedacht, zoals: ‘meer zorg bieden is beter’. </a:t>
            </a:r>
            <a:endParaRPr lang="nl-NL" sz="1100" dirty="0">
              <a:effectLst/>
              <a:latin typeface="Arial" panose="020B0604020202020204" pitchFamily="34" charset="0"/>
              <a:ea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286974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56000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Aptos" panose="020B0004020202020204" pitchFamily="34" charset="0"/>
                <a:ea typeface="Aptos" panose="020B0004020202020204" pitchFamily="34" charset="0"/>
                <a:cs typeface="Aptos" panose="020B0004020202020204" pitchFamily="34" charset="0"/>
              </a:rPr>
              <a:t>Deze activiteit kan nog worden afgestemd op het niveau en jaar van de groep. Dit kan bijvoorbeeld onderdeel uitmaken van een implementatieplan als onderdeel van een kwaliteitsverbetering voor de afdeling. Daarbij kan specifiek ook gevraagd worden bij naar de rol van verpleegkundigen bij de implementatie en op welke manier zij daarin een kartrekker (</a:t>
            </a:r>
            <a:r>
              <a:rPr lang="nl-NL" sz="1200" dirty="0" err="1">
                <a:effectLst/>
                <a:latin typeface="Aptos" panose="020B0004020202020204" pitchFamily="34" charset="0"/>
                <a:ea typeface="Aptos" panose="020B0004020202020204" pitchFamily="34" charset="0"/>
                <a:cs typeface="Aptos" panose="020B0004020202020204" pitchFamily="34" charset="0"/>
              </a:rPr>
              <a:t>aandachtsvelder</a:t>
            </a:r>
            <a:r>
              <a:rPr lang="nl-NL" sz="1200" dirty="0">
                <a:effectLst/>
                <a:latin typeface="Aptos" panose="020B0004020202020204" pitchFamily="34" charset="0"/>
                <a:ea typeface="Aptos" panose="020B0004020202020204" pitchFamily="34" charset="0"/>
                <a:cs typeface="Aptos" panose="020B0004020202020204" pitchFamily="34" charset="0"/>
              </a:rPr>
              <a:t>) kunnen zijn. </a:t>
            </a:r>
          </a:p>
          <a:p>
            <a:pPr marL="0" indent="0">
              <a:buFontTx/>
              <a:buNone/>
            </a:pPr>
            <a:endParaRPr lang="nl-NL" sz="1200" dirty="0">
              <a:effectLst/>
              <a:latin typeface="Aptos" panose="020B0004020202020204" pitchFamily="34" charset="0"/>
              <a:ea typeface="Aptos" panose="020B0004020202020204" pitchFamily="34" charset="0"/>
              <a:cs typeface="Aptos" panose="020B0004020202020204" pitchFamily="34" charset="0"/>
            </a:endParaRPr>
          </a:p>
          <a:p>
            <a:r>
              <a:rPr lang="nl-NL" sz="1200" dirty="0">
                <a:effectLst/>
                <a:latin typeface="Aptos" panose="020B0004020202020204" pitchFamily="34" charset="0"/>
                <a:ea typeface="Aptos" panose="020B0004020202020204" pitchFamily="34" charset="0"/>
                <a:cs typeface="Aptos" panose="020B0004020202020204" pitchFamily="34" charset="0"/>
              </a:rPr>
              <a:t>Zie de volgende slide voor een voorbeeld van een actieplan/plan van aanpak dat in het kader van Beter Laten project.</a:t>
            </a:r>
            <a:endParaRPr lang="nl-NL" dirty="0"/>
          </a:p>
          <a:p>
            <a:endParaRPr lang="nl-NL" dirty="0"/>
          </a:p>
          <a:p>
            <a:r>
              <a:rPr lang="nl-NL" dirty="0"/>
              <a:t>Hyperlink uit de slide: </a:t>
            </a:r>
          </a:p>
          <a:p>
            <a:r>
              <a:rPr lang="nl-NL" sz="1200" dirty="0"/>
              <a:t>UNO Amsterdam. Beter Laten in de verpleeghuiszorg. 14 maart 2025. https://youtu.be/OeUhw4yXaVI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322214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actieplan is van het project RENEW (gericht op de wijkverpleging).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Radboud UMC, </a:t>
            </a:r>
            <a:r>
              <a:rPr lang="nl-NL" dirty="0" err="1"/>
              <a:t>Vilans</a:t>
            </a:r>
            <a:r>
              <a:rPr lang="nl-NL" dirty="0"/>
              <a:t> &amp; V&amp;VN. Actieplan. 2024; V&amp;VN: Utrecht. https://www.venvn.nl/media/zkuhkwrf/actieplan-leeg_v4.pdf (geraadpleegd op 3 februari 2026)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Dit actieplan kan ter inspiratie worden gebruikt of worden gekoppeld aan lesactiviteit 4 over het doen van een aanbeveling voor het verminderen van Beter Laten-handeling(en). Het actieplan kan o.a. worden gebruikt om concreet een doel te formuleren, te bedenken wie daarbij betrokken moeten worden en welke acties daarvoor ondernomen moeten worden.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2234429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5" name="Graphic 4">
            <a:extLst>
              <a:ext uri="{FF2B5EF4-FFF2-40B4-BE49-F238E27FC236}">
                <a16:creationId xmlns:a16="http://schemas.microsoft.com/office/drawing/2014/main" id="{B11D0E21-948B-3F4B-5E34-93A2E7CB0F0A}"/>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60B56DC-A5DA-1FC3-9CD3-CD6390AC99E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EF40C16E-8C0C-BBF4-F8EF-9229B41B76A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84E80505-5806-FC2D-735A-2E84DE53122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087B2ADF-59C0-A9EC-5CFA-F7D6C3210257}"/>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D69623A2-42AB-8EDA-DD34-0C70AEE9C9C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EF31B393-17A7-AC7B-59BA-6AFBCF7C825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97B6A27-295A-25AD-605A-5DF79FFFC47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B11FFEA-4698-330E-5AD7-A2A7D007ED40}"/>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85633FE-30DF-42DB-3549-6EB735E7C9AF}"/>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61A85A35-BF7D-67AF-48BC-AF53EF5485B1}"/>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611C0332-EBC7-948B-E9F8-A0B73922761E}"/>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0BACBAF1-085D-35D7-CA65-93A233D2639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469BAE57-81AB-DCC4-7273-A6BE4D5C46B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8151D7D-71D8-8AAC-A490-B6765A7445A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18B5CE6-DCA5-3629-580A-6C769757C04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2" name="Graphic 1">
            <a:extLst>
              <a:ext uri="{FF2B5EF4-FFF2-40B4-BE49-F238E27FC236}">
                <a16:creationId xmlns:a16="http://schemas.microsoft.com/office/drawing/2014/main" id="{4D50893B-341C-BB3C-302E-DA9484AC7425}"/>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1175" y="-172695"/>
            <a:ext cx="3549650" cy="1143292"/>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C22712E7-A101-B030-A2C5-6F750DC3979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5" name="Tijdelijke aanduiding voor voettekst 5">
            <a:extLst>
              <a:ext uri="{FF2B5EF4-FFF2-40B4-BE49-F238E27FC236}">
                <a16:creationId xmlns:a16="http://schemas.microsoft.com/office/drawing/2014/main" id="{0D3A91D0-EC37-A7A3-DBEA-12D58A3B38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6B7BFCE3-EBA3-A7C0-7229-F2D497774E8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5D651226-87D3-BD76-3D0A-05B9692022E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125B8362-997B-ED88-C0D6-18E7F3D96D50}"/>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2C827AF8-0CBB-73A9-BEEC-500049E8E49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B5B476C1-1747-7A3D-9719-6076975F54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590FF9C-9D50-8176-648B-21993B83908B}"/>
              </a:ext>
            </a:extLst>
          </p:cNvPr>
          <p:cNvPicPr>
            <a:picLocks noChangeAspect="1"/>
          </p:cNvPicPr>
          <p:nvPr userDrawn="1"/>
        </p:nvPicPr>
        <p:blipFill>
          <a:blip r:embed="rId27" cstate="email">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888317" y="285032"/>
            <a:ext cx="415364" cy="513740"/>
          </a:xfrm>
          <a:prstGeom prst="rect">
            <a:avLst/>
          </a:prstGeom>
        </p:spPr>
      </p:pic>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dirty="0"/>
              <a:t>Voorbeeld voettekst | </a:t>
            </a:r>
            <a:fld id="{A6446622-8315-3143-9571-9B22411454C5}" type="datetime1">
              <a:rPr lang="nl-NL" smtClean="0"/>
              <a:pPr/>
              <a:t>3-2-2026</a:t>
            </a:fld>
            <a:endParaRPr lang="nl-NL" dirty="0"/>
          </a:p>
        </p:txBody>
      </p:sp>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unoamsterdam.nl/thema/toolkit-beter-laten/?source=product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9.jpeg"/><Relationship Id="rId2" Type="http://schemas.openxmlformats.org/officeDocument/2006/relationships/slideLayout" Target="../slideLayouts/slideLayout9.xml"/><Relationship Id="rId1" Type="http://schemas.openxmlformats.org/officeDocument/2006/relationships/video" Target="https://www.youtube.com/embed/OeUhw4yXaVI?feature=oembed" TargetMode="External"/><Relationship Id="rId6" Type="http://schemas.openxmlformats.org/officeDocument/2006/relationships/image" Target="../media/image28.png"/><Relationship Id="rId5" Type="http://schemas.openxmlformats.org/officeDocument/2006/relationships/hyperlink" Target="https://kennisplatform.venvn.nl/tools/beter-doen-beter-laten/" TargetMode="External"/><Relationship Id="rId4" Type="http://schemas.openxmlformats.org/officeDocument/2006/relationships/hyperlink" Target="https://www.youtube.com/watch?v=OeUhw4yXa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1" y="2102444"/>
            <a:ext cx="10776857" cy="1152751"/>
          </a:xfrm>
        </p:spPr>
        <p:txBody>
          <a:bodyPr>
            <a:normAutofit fontScale="90000"/>
          </a:bodyPr>
          <a:lstStyle/>
          <a:p>
            <a:pPr algn="ctr"/>
            <a:r>
              <a:rPr lang="nl-NL" dirty="0">
                <a:latin typeface="Trebuchet MS"/>
              </a:rPr>
              <a:t>'Beter Laten in het verpleeghuis'</a:t>
            </a:r>
            <a:br>
              <a:rPr lang="nl-NL" dirty="0"/>
            </a:br>
            <a:r>
              <a:rPr lang="nl-NL" dirty="0">
                <a:latin typeface="Trebuchet MS"/>
              </a:rPr>
              <a:t>Praktijkopdrachten hbo</a:t>
            </a:r>
            <a:br>
              <a:rPr lang="nl-NL" dirty="0"/>
            </a:br>
            <a:endParaRPr lang="nl-NL" dirty="0">
              <a:solidFill>
                <a:srgbClr val="FF0000"/>
              </a:solidFill>
              <a:latin typeface="Trebuchet MS"/>
            </a:endParaRPr>
          </a:p>
        </p:txBody>
      </p:sp>
      <p:pic>
        <p:nvPicPr>
          <p:cNvPr id="3" name="Afbeelding 2">
            <a:extLst>
              <a:ext uri="{FF2B5EF4-FFF2-40B4-BE49-F238E27FC236}">
                <a16:creationId xmlns:a16="http://schemas.microsoft.com/office/drawing/2014/main" id="{E64F5714-DD20-ED9C-5B15-2EFFF201F95A}"/>
              </a:ext>
            </a:extLst>
          </p:cNvPr>
          <p:cNvPicPr>
            <a:picLocks noChangeAspect="1"/>
          </p:cNvPicPr>
          <p:nvPr/>
        </p:nvPicPr>
        <p:blipFill>
          <a:blip r:embed="rId3"/>
          <a:stretch>
            <a:fillRect/>
          </a:stretch>
        </p:blipFill>
        <p:spPr>
          <a:xfrm>
            <a:off x="10196743" y="1971408"/>
            <a:ext cx="1713124" cy="1115665"/>
          </a:xfrm>
          <a:prstGeom prst="rect">
            <a:avLst/>
          </a:prstGeom>
        </p:spPr>
      </p:pic>
      <p:pic>
        <p:nvPicPr>
          <p:cNvPr id="10" name="Afbeelding 9" descr="Afbeelding met schermopname, Menselijk gezicht, tekst, tekenfilm&#10;&#10;Door AI gegenereerde inhoud is mogelijk onjuist.">
            <a:extLst>
              <a:ext uri="{FF2B5EF4-FFF2-40B4-BE49-F238E27FC236}">
                <a16:creationId xmlns:a16="http://schemas.microsoft.com/office/drawing/2014/main" id="{D703591B-3174-C1F2-1D6A-C5AD7B41E647}"/>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 y="3352800"/>
            <a:ext cx="12192000" cy="3505200"/>
          </a:xfrm>
          <a:prstGeom prst="rect">
            <a:avLst/>
          </a:prstGeom>
        </p:spPr>
      </p:pic>
      <p:pic>
        <p:nvPicPr>
          <p:cNvPr id="11" name="Afbeelding 10" descr="Afbeelding met Graphics, grafische vormgeving, ontwerp&#10;&#10;Automatisch gegenereerde beschrijving">
            <a:extLst>
              <a:ext uri="{FF2B5EF4-FFF2-40B4-BE49-F238E27FC236}">
                <a16:creationId xmlns:a16="http://schemas.microsoft.com/office/drawing/2014/main" id="{5238FF86-BBF0-917D-B529-226C2A60026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321342" y="6264566"/>
            <a:ext cx="870658" cy="593434"/>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6: presenteren van je bevindingen</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pPr marR="101600">
              <a:tabLst>
                <a:tab pos="267970" algn="l"/>
                <a:tab pos="269240" algn="l"/>
              </a:tabLst>
            </a:pPr>
            <a:r>
              <a:rPr lang="nl-NL" sz="2000" dirty="0">
                <a:effectLst/>
                <a:latin typeface="+mj-lt"/>
                <a:ea typeface="Times New Roman" panose="02020603050405020304" pitchFamily="18" charset="0"/>
                <a:cs typeface="Times New Roman" panose="02020603050405020304" pitchFamily="18" charset="0"/>
              </a:rPr>
              <a:t>Verwerk </a:t>
            </a:r>
            <a:r>
              <a:rPr lang="nl-NL" sz="2000" dirty="0">
                <a:latin typeface="+mj-lt"/>
                <a:ea typeface="Times New Roman" panose="02020603050405020304" pitchFamily="18" charset="0"/>
                <a:cs typeface="Times New Roman" panose="02020603050405020304" pitchFamily="18" charset="0"/>
              </a:rPr>
              <a:t>opdracht 1 t/m 5 in een presentatie of klinische les. Bespreek daarbij: </a:t>
            </a:r>
          </a:p>
          <a:p>
            <a:pPr marR="101600">
              <a:buFontTx/>
              <a:buChar char="-"/>
              <a:tabLst>
                <a:tab pos="267970" algn="l"/>
                <a:tab pos="269240" algn="l"/>
              </a:tabLst>
            </a:pPr>
            <a:r>
              <a:rPr lang="nl-NL" sz="1800" dirty="0">
                <a:latin typeface="+mj-lt"/>
                <a:ea typeface="Times New Roman" panose="02020603050405020304" pitchFamily="18" charset="0"/>
                <a:cs typeface="Times New Roman" panose="02020603050405020304" pitchFamily="18" charset="0"/>
              </a:rPr>
              <a:t>De Beter Laten-handeling die je hebt geselecteerd en waarom; </a:t>
            </a:r>
          </a:p>
          <a:p>
            <a:pPr marR="101600">
              <a:buFontTx/>
              <a:buChar char="-"/>
              <a:tabLst>
                <a:tab pos="267970" algn="l"/>
                <a:tab pos="269240" algn="l"/>
              </a:tabLst>
            </a:pPr>
            <a:r>
              <a:rPr lang="nl-NL" sz="1800" dirty="0">
                <a:effectLst/>
                <a:latin typeface="+mj-lt"/>
                <a:ea typeface="Times New Roman" panose="02020603050405020304" pitchFamily="18" charset="0"/>
                <a:cs typeface="Times New Roman" panose="02020603050405020304" pitchFamily="18" charset="0"/>
              </a:rPr>
              <a:t>Waarom deze handeling op de Beter Laten-lijst staat (maak gebruik van bronnen); </a:t>
            </a:r>
          </a:p>
          <a:p>
            <a:pPr marR="101600">
              <a:buFontTx/>
              <a:buChar char="-"/>
              <a:tabLst>
                <a:tab pos="267970" algn="l"/>
                <a:tab pos="269240" algn="l"/>
              </a:tabLst>
            </a:pPr>
            <a:r>
              <a:rPr lang="nl-NL" sz="1800" dirty="0">
                <a:latin typeface="+mj-lt"/>
                <a:ea typeface="Times New Roman" panose="02020603050405020304" pitchFamily="18" charset="0"/>
                <a:cs typeface="Times New Roman" panose="02020603050405020304" pitchFamily="18" charset="0"/>
              </a:rPr>
              <a:t>Hoe vaak de handeling voorkomt; </a:t>
            </a:r>
          </a:p>
          <a:p>
            <a:pPr marR="101600">
              <a:buFontTx/>
              <a:buChar char="-"/>
              <a:tabLst>
                <a:tab pos="267970" algn="l"/>
                <a:tab pos="269240" algn="l"/>
              </a:tabLst>
            </a:pPr>
            <a:r>
              <a:rPr lang="nl-NL" sz="1800" dirty="0">
                <a:effectLst/>
                <a:latin typeface="+mj-lt"/>
                <a:ea typeface="Times New Roman" panose="02020603050405020304" pitchFamily="18" charset="0"/>
                <a:cs typeface="Times New Roman" panose="02020603050405020304" pitchFamily="18" charset="0"/>
              </a:rPr>
              <a:t>Waarom de handeling nog wordt uitgevoerd; </a:t>
            </a:r>
          </a:p>
          <a:p>
            <a:pPr marR="101600">
              <a:buFontTx/>
              <a:buChar char="-"/>
              <a:tabLst>
                <a:tab pos="267970" algn="l"/>
                <a:tab pos="269240" algn="l"/>
              </a:tabLst>
            </a:pPr>
            <a:r>
              <a:rPr lang="nl-NL" sz="1800" dirty="0">
                <a:latin typeface="+mj-lt"/>
                <a:ea typeface="Times New Roman" panose="02020603050405020304" pitchFamily="18" charset="0"/>
                <a:cs typeface="Times New Roman" panose="02020603050405020304" pitchFamily="18" charset="0"/>
              </a:rPr>
              <a:t>Welke aanbeveling(en) je doet om deze handeling op de afdeling te verminderen. </a:t>
            </a:r>
          </a:p>
          <a:p>
            <a:pPr marL="0" marR="101600" indent="0">
              <a:buNone/>
              <a:tabLst>
                <a:tab pos="267970" algn="l"/>
                <a:tab pos="269240" algn="l"/>
              </a:tabLst>
            </a:pPr>
            <a:endParaRPr lang="nl-NL" sz="1800" dirty="0">
              <a:effectLst/>
              <a:latin typeface="+mj-lt"/>
              <a:ea typeface="Times New Roman" panose="02020603050405020304" pitchFamily="18" charset="0"/>
              <a:cs typeface="Times New Roman" panose="02020603050405020304" pitchFamily="18" charset="0"/>
            </a:endParaRPr>
          </a:p>
          <a:p>
            <a:pPr marR="101600">
              <a:tabLst>
                <a:tab pos="267970" algn="l"/>
                <a:tab pos="269240" algn="l"/>
              </a:tabLst>
            </a:pPr>
            <a:r>
              <a:rPr lang="nl-NL" sz="2000" dirty="0">
                <a:latin typeface="+mj-lt"/>
                <a:ea typeface="Times New Roman" panose="02020603050405020304" pitchFamily="18" charset="0"/>
                <a:cs typeface="Times New Roman" panose="02020603050405020304" pitchFamily="18" charset="0"/>
              </a:rPr>
              <a:t>Let op de privacy: zorg dat observaties en meningen van collega’s en zorgvragers anoniem zijn gemaakt. </a:t>
            </a:r>
          </a:p>
          <a:p>
            <a:pPr marL="0" marR="101600" indent="0">
              <a:buNone/>
              <a:tabLst>
                <a:tab pos="267970" algn="l"/>
                <a:tab pos="269240" algn="l"/>
              </a:tabLst>
            </a:pPr>
            <a:endParaRPr lang="nl-NL" sz="2400" dirty="0">
              <a:effectLst/>
              <a:latin typeface="+mj-lt"/>
              <a:ea typeface="Times New Roman" panose="02020603050405020304" pitchFamily="18" charset="0"/>
              <a:cs typeface="Times New Roman" panose="02020603050405020304" pitchFamily="18" charset="0"/>
            </a:endParaRPr>
          </a:p>
          <a:p>
            <a:pPr marL="285750" marR="101600" indent="-285750">
              <a:buFont typeface="Lato" panose="020F0502020204030203" pitchFamily="34" charset="0"/>
              <a:buChar char="-"/>
              <a:tabLst>
                <a:tab pos="267970" algn="l"/>
                <a:tab pos="269240" algn="l"/>
              </a:tabLst>
            </a:pPr>
            <a:endParaRPr lang="nl-NL" sz="2400" dirty="0">
              <a:effectLst/>
              <a:latin typeface="+mj-lt"/>
              <a:ea typeface="Times New Roman" panose="02020603050405020304" pitchFamily="18" charset="0"/>
              <a:cs typeface="Times New Roman" panose="02020603050405020304" pitchFamily="18" charset="0"/>
            </a:endParaRPr>
          </a:p>
          <a:p>
            <a:pPr marL="0" indent="0">
              <a:buNone/>
            </a:pPr>
            <a:endParaRPr lang="nl-NL" sz="2400" spc="0" dirty="0">
              <a:solidFill>
                <a:srgbClr val="FF0000"/>
              </a:solidFill>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Automatisch gegenereerde beschrijving">
            <a:extLst>
              <a:ext uri="{FF2B5EF4-FFF2-40B4-BE49-F238E27FC236}">
                <a16:creationId xmlns:a16="http://schemas.microsoft.com/office/drawing/2014/main" id="{BCD3C32D-9FC8-68FA-D1BD-7965FFAEE19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272872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a:latin typeface="+mj-lt"/>
                <a:hlinkClick r:id="rId4"/>
              </a:rPr>
              <a:t>Toolkit Beter Laten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4" name="Afbeelding 3" descr="Afbeelding met Graphics, grafische vormgeving, ontwerp&#10;&#10;Automatisch gegenereerde beschrijving">
            <a:extLst>
              <a:ext uri="{FF2B5EF4-FFF2-40B4-BE49-F238E27FC236}">
                <a16:creationId xmlns:a16="http://schemas.microsoft.com/office/drawing/2014/main" id="{AF7D4FAA-B22B-82AD-7A9A-BCA27C3A3DE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206703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0" y="1961964"/>
            <a:ext cx="12192000" cy="923331"/>
          </a:xfrm>
        </p:spPr>
        <p:txBody>
          <a:bodyPr>
            <a:noAutofit/>
          </a:bodyPr>
          <a:lstStyle/>
          <a:p>
            <a:pPr algn="ctr"/>
            <a:br>
              <a:rPr lang="nl-NL" sz="4000" dirty="0"/>
            </a:br>
            <a:br>
              <a:rPr lang="nl-NL" sz="4000" dirty="0"/>
            </a:br>
            <a:br>
              <a:rPr lang="nl-NL" sz="4000" dirty="0"/>
            </a:br>
            <a:r>
              <a:rPr lang="nl-NL" sz="4000" b="1" kern="100" dirty="0">
                <a:effectLst/>
                <a:latin typeface="Calibri" panose="020F0502020204030204" pitchFamily="34" charset="0"/>
                <a:ea typeface="Calibri" panose="020F0502020204030204" pitchFamily="34" charset="0"/>
                <a:cs typeface="Times New Roman" panose="02020603050405020304" pitchFamily="18" charset="0"/>
              </a:rPr>
              <a:t>Veel succes!</a:t>
            </a:r>
            <a:br>
              <a:rPr lang="nl-NL"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nl-NL" sz="1800" kern="100" dirty="0">
                <a:effectLst/>
                <a:latin typeface="Trebuchet MS" panose="020B0603020202020204" pitchFamily="34" charset="0"/>
                <a:ea typeface="Calibri" panose="020F0502020204030204" pitchFamily="34" charset="0"/>
                <a:cs typeface="Times New Roman" panose="02020603050405020304" pitchFamily="18" charset="0"/>
              </a:rPr>
            </a:br>
            <a:endParaRPr lang="nl-NL" sz="4000" dirty="0"/>
          </a:p>
        </p:txBody>
      </p:sp>
      <p:pic>
        <p:nvPicPr>
          <p:cNvPr id="3" name="Afbeelding 2" descr="Afbeelding met schermopname, Menselijk gezicht, tekst, tekenfilm&#10;&#10;Door AI gegenereerde inhoud is mogelijk onjuist.">
            <a:extLst>
              <a:ext uri="{FF2B5EF4-FFF2-40B4-BE49-F238E27FC236}">
                <a16:creationId xmlns:a16="http://schemas.microsoft.com/office/drawing/2014/main" id="{6D6F7F03-63E4-1789-238B-FD0082ADF78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 y="3352800"/>
            <a:ext cx="12192000" cy="3505200"/>
          </a:xfrm>
          <a:prstGeom prst="rect">
            <a:avLst/>
          </a:prstGeom>
        </p:spPr>
      </p:pic>
      <p:pic>
        <p:nvPicPr>
          <p:cNvPr id="4" name="Afbeelding 3" descr="Afbeelding met Graphics, grafische vormgeving, ontwerp&#10;&#10;Automatisch gegenereerde beschrijving">
            <a:extLst>
              <a:ext uri="{FF2B5EF4-FFF2-40B4-BE49-F238E27FC236}">
                <a16:creationId xmlns:a16="http://schemas.microsoft.com/office/drawing/2014/main" id="{2078AD23-7CA6-C6FE-4DEB-C83D46F1407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0207" y="6202449"/>
            <a:ext cx="961793" cy="655551"/>
          </a:xfrm>
          <a:prstGeom prst="rect">
            <a:avLst/>
          </a:prstGeom>
        </p:spPr>
      </p:pic>
    </p:spTree>
    <p:extLst>
      <p:ext uri="{BB962C8B-B14F-4D97-AF65-F5344CB8AC3E}">
        <p14:creationId xmlns:p14="http://schemas.microsoft.com/office/powerpoint/2010/main" val="353573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94944" y="309905"/>
            <a:ext cx="10766044" cy="1325563"/>
          </a:xfrm>
        </p:spPr>
        <p:txBody>
          <a:bodyPr/>
          <a:lstStyle/>
          <a:p>
            <a:r>
              <a:rPr lang="nl-NL" dirty="0"/>
              <a:t>Leerdoelen praktijkopdracht</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94944" y="1127579"/>
            <a:ext cx="10802112" cy="4602841"/>
          </a:xfrm>
        </p:spPr>
        <p:txBody>
          <a:bodyPr/>
          <a:lstStyle/>
          <a:p>
            <a:pPr marL="0" indent="0">
              <a:lnSpc>
                <a:spcPct val="150000"/>
              </a:lnSpc>
              <a:buNone/>
            </a:pPr>
            <a:r>
              <a:rPr lang="nl-NL" sz="2000" dirty="0">
                <a:solidFill>
                  <a:srgbClr val="111111"/>
                </a:solidFill>
                <a:effectLst/>
                <a:latin typeface="+mj-lt"/>
                <a:ea typeface="Times New Roman" panose="02020603050405020304" pitchFamily="18" charset="0"/>
                <a:cs typeface="Calibri" panose="020F0502020204030204" pitchFamily="34" charset="0"/>
              </a:rPr>
              <a:t>Na deze opdracht kan de student: </a:t>
            </a:r>
            <a:endParaRPr lang="nl-NL" sz="2000" dirty="0">
              <a:effectLst/>
              <a:latin typeface="+mj-lt"/>
              <a:ea typeface="Times New Roman" panose="02020603050405020304" pitchFamily="18" charset="0"/>
            </a:endParaRPr>
          </a:p>
          <a:p>
            <a:pPr marL="342900" lvl="0" indent="-342900">
              <a:lnSpc>
                <a:spcPct val="150000"/>
              </a:lnSpc>
              <a:spcAft>
                <a:spcPts val="500"/>
              </a:spcAft>
              <a:buFont typeface="+mj-lt"/>
              <a:buAutoNum type="arabicPeriod"/>
            </a:pPr>
            <a:r>
              <a:rPr lang="nl-NL" sz="2000" dirty="0">
                <a:solidFill>
                  <a:srgbClr val="111111"/>
                </a:solidFill>
                <a:latin typeface="+mj-lt"/>
                <a:ea typeface="Times New Roman" panose="02020603050405020304" pitchFamily="18" charset="0"/>
                <a:cs typeface="Calibri" panose="020F0502020204030204" pitchFamily="34" charset="0"/>
              </a:rPr>
              <a:t>D</a:t>
            </a:r>
            <a:r>
              <a:rPr lang="nl-NL" sz="2000" dirty="0">
                <a:solidFill>
                  <a:srgbClr val="111111"/>
                </a:solidFill>
                <a:effectLst/>
                <a:latin typeface="+mj-lt"/>
                <a:ea typeface="Times New Roman" panose="02020603050405020304" pitchFamily="18" charset="0"/>
                <a:cs typeface="Calibri" panose="020F0502020204030204" pitchFamily="34" charset="0"/>
              </a:rPr>
              <a:t>e Beter Laten-lijst gebruiken om een Beter Laten-handeling in de praktijk te signaleren (activiteit 1); </a:t>
            </a:r>
          </a:p>
          <a:p>
            <a:pPr marL="342900" lvl="0" indent="-342900">
              <a:lnSpc>
                <a:spcPct val="150000"/>
              </a:lnSpc>
              <a:spcAft>
                <a:spcPts val="500"/>
              </a:spcAft>
              <a:buFont typeface="+mj-lt"/>
              <a:buAutoNum type="arabicPeriod"/>
            </a:pPr>
            <a:r>
              <a:rPr lang="nl-NL" sz="2000" dirty="0">
                <a:solidFill>
                  <a:srgbClr val="111111"/>
                </a:solidFill>
                <a:effectLst/>
                <a:latin typeface="+mj-lt"/>
                <a:ea typeface="Times New Roman" panose="02020603050405020304" pitchFamily="18" charset="0"/>
                <a:cs typeface="Calibri" panose="020F0502020204030204" pitchFamily="34" charset="0"/>
              </a:rPr>
              <a:t>Uitleggen waarom de gesignaleerde handeling op de Beter Laten-lijst staat (activiteit 2);</a:t>
            </a:r>
          </a:p>
          <a:p>
            <a:pPr marL="342900" lvl="0" indent="-342900">
              <a:lnSpc>
                <a:spcPct val="150000"/>
              </a:lnSpc>
              <a:spcAft>
                <a:spcPts val="500"/>
              </a:spcAft>
              <a:buFont typeface="+mj-lt"/>
              <a:buAutoNum type="arabicPeriod"/>
            </a:pPr>
            <a:r>
              <a:rPr lang="nl-NL" sz="2000" dirty="0">
                <a:solidFill>
                  <a:srgbClr val="111111"/>
                </a:solidFill>
                <a:latin typeface="+mj-lt"/>
                <a:ea typeface="Times New Roman" panose="02020603050405020304" pitchFamily="18" charset="0"/>
                <a:cs typeface="Calibri" panose="020F0502020204030204" pitchFamily="34" charset="0"/>
              </a:rPr>
              <a:t>Beschrijven hoe vaak en waarom de Beter Laten-handeling op de afdeling wordt uitgevoerd (activiteiten 3, 4.1 en 4.2);</a:t>
            </a:r>
          </a:p>
          <a:p>
            <a:pPr marL="342900" lvl="0" indent="-342900">
              <a:lnSpc>
                <a:spcPct val="150000"/>
              </a:lnSpc>
              <a:spcAft>
                <a:spcPts val="500"/>
              </a:spcAft>
              <a:buFont typeface="+mj-lt"/>
              <a:buAutoNum type="arabicPeriod"/>
            </a:pPr>
            <a:r>
              <a:rPr lang="nl-NL" sz="2000" dirty="0">
                <a:solidFill>
                  <a:srgbClr val="111111"/>
                </a:solidFill>
                <a:effectLst/>
                <a:latin typeface="+mj-lt"/>
                <a:ea typeface="Times New Roman" panose="02020603050405020304" pitchFamily="18" charset="0"/>
                <a:cs typeface="Calibri" panose="020F0502020204030204" pitchFamily="34" charset="0"/>
              </a:rPr>
              <a:t>Een aanbeveling formuleren om de Beter Laten-handeling op de afdeling te verminderen (activiteit 5); </a:t>
            </a:r>
          </a:p>
          <a:p>
            <a:pPr marL="342900" lvl="0" indent="-342900">
              <a:lnSpc>
                <a:spcPct val="150000"/>
              </a:lnSpc>
              <a:spcAft>
                <a:spcPts val="500"/>
              </a:spcAft>
              <a:buFont typeface="+mj-lt"/>
              <a:buAutoNum type="arabicPeriod"/>
            </a:pPr>
            <a:r>
              <a:rPr lang="nl-NL" sz="2000" dirty="0">
                <a:solidFill>
                  <a:srgbClr val="111111"/>
                </a:solidFill>
                <a:effectLst/>
                <a:latin typeface="+mj-lt"/>
                <a:ea typeface="Times New Roman" panose="02020603050405020304" pitchFamily="18" charset="0"/>
                <a:cs typeface="Calibri" panose="020F0502020204030204" pitchFamily="34" charset="0"/>
              </a:rPr>
              <a:t>Een klinische les voor collega’s presenteren met de resultaten uit deze studieopdracht (activiteit </a:t>
            </a:r>
            <a:r>
              <a:rPr lang="nl-NL" sz="2000" dirty="0">
                <a:solidFill>
                  <a:srgbClr val="111111"/>
                </a:solidFill>
                <a:latin typeface="+mj-lt"/>
                <a:ea typeface="Times New Roman" panose="02020603050405020304" pitchFamily="18" charset="0"/>
                <a:cs typeface="Calibri" panose="020F0502020204030204" pitchFamily="34" charset="0"/>
              </a:rPr>
              <a:t>6</a:t>
            </a:r>
            <a:r>
              <a:rPr lang="nl-NL" sz="2000" dirty="0">
                <a:solidFill>
                  <a:srgbClr val="111111"/>
                </a:solidFill>
                <a:effectLst/>
                <a:latin typeface="+mj-lt"/>
                <a:ea typeface="Times New Roman" panose="02020603050405020304" pitchFamily="18" charset="0"/>
                <a:cs typeface="Calibri" panose="020F0502020204030204" pitchFamily="34" charset="0"/>
              </a:rPr>
              <a:t>).</a:t>
            </a:r>
          </a:p>
          <a:p>
            <a:pPr marL="0" indent="0">
              <a:buNone/>
            </a:pPr>
            <a:r>
              <a:rPr lang="nl-NL" sz="1600" i="1" dirty="0">
                <a:latin typeface="+mj-lt"/>
                <a:ea typeface="Times New Roman" panose="02020603050405020304" pitchFamily="18" charset="0"/>
                <a:cs typeface="Calibri" panose="020F0502020204030204" pitchFamily="34" charset="0"/>
              </a:rPr>
              <a:t>Deze leerdoelen zijn gekoppeld aan de hierna volgende praktijkopdrachten. </a:t>
            </a:r>
            <a:r>
              <a:rPr lang="nl-NL" sz="1600" i="1">
                <a:latin typeface="+mj-lt"/>
                <a:ea typeface="Times New Roman" panose="02020603050405020304" pitchFamily="18" charset="0"/>
                <a:cs typeface="Calibri" panose="020F0502020204030204" pitchFamily="34" charset="0"/>
              </a:rPr>
              <a:t>De opleider maakt </a:t>
            </a:r>
            <a:r>
              <a:rPr lang="nl-NL" sz="1600" i="1" dirty="0">
                <a:latin typeface="+mj-lt"/>
                <a:ea typeface="Times New Roman" panose="02020603050405020304" pitchFamily="18" charset="0"/>
                <a:cs typeface="Calibri" panose="020F0502020204030204" pitchFamily="34" charset="0"/>
              </a:rPr>
              <a:t>een keuze óf en welke leerdoelen en daaraan gekoppelde activiteiten relevant zijn.</a:t>
            </a:r>
          </a:p>
          <a:p>
            <a:pPr marL="342900" lvl="0" indent="-342900">
              <a:lnSpc>
                <a:spcPct val="150000"/>
              </a:lnSpc>
              <a:spcAft>
                <a:spcPts val="500"/>
              </a:spcAft>
              <a:buFont typeface="+mj-lt"/>
              <a:buAutoNum type="arabicPeriod"/>
            </a:pPr>
            <a:endParaRPr lang="nl-NL" sz="2000" dirty="0">
              <a:effectLst/>
              <a:latin typeface="Times New Roman" panose="02020603050405020304" pitchFamily="18" charset="0"/>
              <a:ea typeface="Times New Roman" panose="02020603050405020304" pitchFamily="18" charset="0"/>
            </a:endParaRPr>
          </a:p>
        </p:txBody>
      </p:sp>
      <p:pic>
        <p:nvPicPr>
          <p:cNvPr id="4" name="Afbeelding 3" descr="Afbeelding met Graphics, grafische vormgeving, ontwerp&#10;&#10;Automatisch gegenereerde beschrijving">
            <a:extLst>
              <a:ext uri="{FF2B5EF4-FFF2-40B4-BE49-F238E27FC236}">
                <a16:creationId xmlns:a16="http://schemas.microsoft.com/office/drawing/2014/main" id="{0C65B8D2-A2A0-A26C-E29C-8E9879CB62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7166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1: signaleren van een Beter Laten-handelingen</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Bekijk </a:t>
            </a:r>
            <a:r>
              <a:rPr lang="nl-NL" sz="2000" spc="0" dirty="0">
                <a:effectLst/>
                <a:latin typeface="+mj-lt"/>
                <a:ea typeface="Symbol" panose="05050102010706020507" pitchFamily="18" charset="2"/>
                <a:cs typeface="Symbol" panose="05050102010706020507" pitchFamily="18" charset="2"/>
                <a:hlinkClick r:id="rId4"/>
              </a:rPr>
              <a:t>dit filmpje</a:t>
            </a:r>
            <a:r>
              <a:rPr lang="nl-NL" sz="2000" spc="0" dirty="0">
                <a:solidFill>
                  <a:srgbClr val="FF0000"/>
                </a:solidFill>
                <a:effectLst/>
                <a:latin typeface="+mj-lt"/>
                <a:ea typeface="Symbol" panose="05050102010706020507" pitchFamily="18" charset="2"/>
                <a:cs typeface="Symbol" panose="05050102010706020507" pitchFamily="18" charset="2"/>
                <a:hlinkClick r:id="rId4"/>
              </a:rPr>
              <a:t> </a:t>
            </a:r>
            <a:r>
              <a:rPr lang="nl-NL" sz="2000" spc="0" dirty="0">
                <a:effectLst/>
                <a:latin typeface="+mj-lt"/>
                <a:ea typeface="Symbol" panose="05050102010706020507" pitchFamily="18" charset="2"/>
                <a:cs typeface="Symbol" panose="05050102010706020507" pitchFamily="18" charset="2"/>
              </a:rPr>
              <a:t>over de stappen die komen kijken bij het verminderen of stoppen van Beter Laten-handelingen in het verpleeghuis.</a:t>
            </a:r>
          </a:p>
          <a:p>
            <a:r>
              <a:rPr lang="nl-NL" sz="2000" dirty="0">
                <a:latin typeface="+mj-lt"/>
                <a:ea typeface="Symbol" panose="05050102010706020507" pitchFamily="18" charset="2"/>
                <a:cs typeface="Symbol" panose="05050102010706020507" pitchFamily="18" charset="2"/>
              </a:rPr>
              <a:t>Bekijk de </a:t>
            </a:r>
            <a:r>
              <a:rPr lang="nl-NL" sz="2000" dirty="0">
                <a:latin typeface="+mj-lt"/>
                <a:ea typeface="Symbol" panose="05050102010706020507" pitchFamily="18" charset="2"/>
                <a:cs typeface="Symbol" panose="05050102010706020507" pitchFamily="18" charset="2"/>
                <a:hlinkClick r:id="rId5"/>
              </a:rPr>
              <a:t>Beter Laten-lijst </a:t>
            </a:r>
            <a:r>
              <a:rPr lang="nl-NL" sz="2000" dirty="0">
                <a:latin typeface="+mj-lt"/>
                <a:ea typeface="Symbol" panose="05050102010706020507" pitchFamily="18" charset="2"/>
                <a:cs typeface="Symbol" panose="05050102010706020507" pitchFamily="18" charset="2"/>
              </a:rPr>
              <a:t>voor jouw setting (bijvoorbeeld verpleeghuis, thuiszorg of ziekenhuis).</a:t>
            </a:r>
          </a:p>
          <a:p>
            <a:r>
              <a:rPr lang="nl-NL" sz="2000" spc="0" dirty="0">
                <a:effectLst/>
                <a:latin typeface="+mj-lt"/>
                <a:ea typeface="Symbol" panose="05050102010706020507" pitchFamily="18" charset="2"/>
                <a:cs typeface="Symbol" panose="05050102010706020507" pitchFamily="18" charset="2"/>
              </a:rPr>
              <a:t>Welke handeling(en) uit de </a:t>
            </a:r>
            <a:r>
              <a:rPr lang="nl-NL" sz="2000" spc="0" dirty="0">
                <a:effectLst/>
                <a:latin typeface="+mj-lt"/>
                <a:ea typeface="Symbol" panose="05050102010706020507" pitchFamily="18" charset="2"/>
                <a:cs typeface="Symbol" panose="05050102010706020507" pitchFamily="18" charset="2"/>
                <a:hlinkClick r:id="rId5"/>
              </a:rPr>
              <a:t>Beter Laten-Lijst </a:t>
            </a:r>
            <a:r>
              <a:rPr lang="nl-NL" sz="2000" spc="0" dirty="0">
                <a:effectLst/>
                <a:latin typeface="+mj-lt"/>
                <a:ea typeface="Symbol" panose="05050102010706020507" pitchFamily="18" charset="2"/>
                <a:cs typeface="Symbol" panose="05050102010706020507" pitchFamily="18" charset="2"/>
              </a:rPr>
              <a:t>herken je op jouw afdeling? </a:t>
            </a:r>
          </a:p>
          <a:p>
            <a:r>
              <a:rPr lang="nl-NL" sz="2000" spc="0" dirty="0">
                <a:effectLst/>
                <a:latin typeface="+mj-lt"/>
                <a:ea typeface="Symbol" panose="05050102010706020507" pitchFamily="18" charset="2"/>
                <a:cs typeface="Symbol" panose="05050102010706020507" pitchFamily="18" charset="2"/>
              </a:rPr>
              <a:t>Kies </a:t>
            </a:r>
            <a:r>
              <a:rPr lang="nl-NL" sz="2000" i="1" spc="0" dirty="0">
                <a:effectLst/>
                <a:latin typeface="+mj-lt"/>
                <a:ea typeface="Symbol" panose="05050102010706020507" pitchFamily="18" charset="2"/>
                <a:cs typeface="Symbol" panose="05050102010706020507" pitchFamily="18" charset="2"/>
              </a:rPr>
              <a:t>samen met je praktijkbegeleider</a:t>
            </a:r>
            <a:r>
              <a:rPr lang="nl-NL" sz="2000" spc="0" dirty="0">
                <a:effectLst/>
                <a:latin typeface="+mj-lt"/>
                <a:ea typeface="Symbol" panose="05050102010706020507" pitchFamily="18" charset="2"/>
                <a:cs typeface="Symbol" panose="05050102010706020507" pitchFamily="18" charset="2"/>
              </a:rPr>
              <a:t> één handeling uit die de afdeling Beter kan Laten.</a:t>
            </a:r>
          </a:p>
          <a:p>
            <a:pPr marL="0" indent="0">
              <a:buNone/>
            </a:pPr>
            <a:endParaRPr lang="nl-NL" dirty="0"/>
          </a:p>
        </p:txBody>
      </p:sp>
      <p:pic>
        <p:nvPicPr>
          <p:cNvPr id="4" name="Afbeelding 3" descr="Afbeelding met Graphics, grafische vormgeving, ontwerp&#10;&#10;Automatisch gegenereerde beschrijving">
            <a:extLst>
              <a:ext uri="{FF2B5EF4-FFF2-40B4-BE49-F238E27FC236}">
                <a16:creationId xmlns:a16="http://schemas.microsoft.com/office/drawing/2014/main" id="{DCC81B3A-D87E-01D4-A2BA-5E605792714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pic>
        <p:nvPicPr>
          <p:cNvPr id="8" name="Onlinemedia 7" title="Beter Laten in de verpleeghuiszorg">
            <a:hlinkClick r:id="" action="ppaction://media"/>
            <a:extLst>
              <a:ext uri="{FF2B5EF4-FFF2-40B4-BE49-F238E27FC236}">
                <a16:creationId xmlns:a16="http://schemas.microsoft.com/office/drawing/2014/main" id="{BD0B39C6-6776-2417-F8F3-3D5A84B11CDB}"/>
              </a:ext>
            </a:extLst>
          </p:cNvPr>
          <p:cNvPicPr>
            <a:picLocks noRot="1" noChangeAspect="1"/>
          </p:cNvPicPr>
          <p:nvPr>
            <a:videoFile r:link="rId1"/>
          </p:nvPr>
        </p:nvPicPr>
        <p:blipFill>
          <a:blip r:embed="rId7"/>
          <a:stretch>
            <a:fillRect/>
          </a:stretch>
        </p:blipFill>
        <p:spPr>
          <a:xfrm>
            <a:off x="5014119" y="5174346"/>
            <a:ext cx="2163762" cy="1222528"/>
          </a:xfrm>
          <a:prstGeom prst="rect">
            <a:avLst/>
          </a:prstGeom>
        </p:spPr>
      </p:pic>
    </p:spTree>
    <p:extLst>
      <p:ext uri="{BB962C8B-B14F-4D97-AF65-F5344CB8AC3E}">
        <p14:creationId xmlns:p14="http://schemas.microsoft.com/office/powerpoint/2010/main" val="243311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2: waarom staat jouw handeling op de Beter Laten-lijst?</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Waarom staat deze handeling op de </a:t>
            </a:r>
            <a:r>
              <a:rPr lang="nl-NL" sz="2000" dirty="0">
                <a:latin typeface="+mj-lt"/>
                <a:ea typeface="Symbol" panose="05050102010706020507" pitchFamily="18" charset="2"/>
                <a:cs typeface="Symbol" panose="05050102010706020507" pitchFamily="18" charset="2"/>
              </a:rPr>
              <a:t>Beter Laten-Lijst? Kijk hiervoor bijvoorbeeld naar: </a:t>
            </a:r>
            <a:endParaRPr lang="nl-NL" sz="2000" spc="0" dirty="0">
              <a:effectLst/>
              <a:latin typeface="+mj-lt"/>
              <a:ea typeface="Symbol" panose="05050102010706020507" pitchFamily="18" charset="2"/>
              <a:cs typeface="Symbol" panose="05050102010706020507" pitchFamily="18" charset="2"/>
            </a:endParaRPr>
          </a:p>
          <a:p>
            <a:pPr lvl="1">
              <a:buFontTx/>
              <a:buChar char="-"/>
            </a:pPr>
            <a:r>
              <a:rPr lang="nl-NL" sz="2000" spc="0" dirty="0">
                <a:effectLst/>
                <a:latin typeface="+mj-lt"/>
                <a:ea typeface="Symbol" panose="05050102010706020507" pitchFamily="18" charset="2"/>
                <a:cs typeface="Symbol" panose="05050102010706020507" pitchFamily="18" charset="2"/>
              </a:rPr>
              <a:t>De aanbevelingen uit de richtlijn.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2000" spc="0" dirty="0">
                <a:effectLst/>
                <a:latin typeface="+mj-lt"/>
                <a:ea typeface="Symbol" panose="05050102010706020507" pitchFamily="18" charset="2"/>
                <a:cs typeface="Symbol" panose="05050102010706020507" pitchFamily="18" charset="2"/>
              </a:rPr>
              <a:t>Indien van toepassing: het protocol van jouw instelling; </a:t>
            </a:r>
          </a:p>
          <a:p>
            <a:pPr lvl="1">
              <a:buFontTx/>
              <a:buChar char="-"/>
            </a:pPr>
            <a:r>
              <a:rPr lang="nl-NL" sz="2000" dirty="0">
                <a:latin typeface="+mj-lt"/>
                <a:ea typeface="Symbol" panose="05050102010706020507" pitchFamily="18" charset="2"/>
                <a:cs typeface="Symbol" panose="05050102010706020507" pitchFamily="18" charset="2"/>
              </a:rPr>
              <a:t>A</a:t>
            </a:r>
            <a:r>
              <a:rPr lang="nl-NL" sz="20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2000" spc="0" dirty="0" err="1">
                <a:effectLst/>
                <a:latin typeface="+mj-lt"/>
                <a:ea typeface="Symbol" panose="05050102010706020507" pitchFamily="18" charset="2"/>
                <a:cs typeface="Symbol" panose="05050102010706020507" pitchFamily="18" charset="2"/>
              </a:rPr>
              <a:t>Vilans</a:t>
            </a:r>
            <a:r>
              <a:rPr lang="nl-NL" sz="2000" spc="0" dirty="0">
                <a:effectLst/>
                <a:latin typeface="+mj-lt"/>
                <a:ea typeface="Symbol" panose="05050102010706020507" pitchFamily="18" charset="2"/>
                <a:cs typeface="Symbol" panose="05050102010706020507" pitchFamily="18" charset="2"/>
              </a:rPr>
              <a:t> en Zorg voor Beter.</a:t>
            </a:r>
          </a:p>
          <a:p>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Wanneer is de handeling op jouw afdeling overbodig? En z</a:t>
            </a:r>
            <a:r>
              <a:rPr lang="nl-NL" sz="2000" dirty="0">
                <a:latin typeface="+mj-lt"/>
              </a:rPr>
              <a:t>ijn er ook situaties waarin jouw Beter Laten-handeling juist noodzakelijk zijn? Zo ja, kun je deze beschrijven?</a:t>
            </a:r>
          </a:p>
        </p:txBody>
      </p:sp>
      <p:pic>
        <p:nvPicPr>
          <p:cNvPr id="4" name="Afbeelding 3" descr="Afbeelding met Graphics, grafische vormgeving, ontwerp&#10;&#10;Automatisch gegenereerde beschrijving">
            <a:extLst>
              <a:ext uri="{FF2B5EF4-FFF2-40B4-BE49-F238E27FC236}">
                <a16:creationId xmlns:a16="http://schemas.microsoft.com/office/drawing/2014/main" id="{7763EF26-F286-AC2A-9530-B2D96956B4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384817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3: hoe vaak komt de Beter Laten-handeling voor?</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Observeer hoe vaak de gekozen handeling voorkomt (bij een aantal collega’s en/of zorgvragers). </a:t>
            </a:r>
          </a:p>
          <a:p>
            <a:pPr>
              <a:buFont typeface="Calibri" panose="020F0502020204030204" pitchFamily="34" charset="0"/>
              <a:buChar char="⁻"/>
            </a:pPr>
            <a:r>
              <a:rPr lang="nl-NL" sz="2000" spc="0" dirty="0">
                <a:effectLst/>
                <a:latin typeface="+mj-lt"/>
                <a:ea typeface="Symbol" panose="05050102010706020507" pitchFamily="18" charset="2"/>
                <a:cs typeface="Symbol" panose="05050102010706020507" pitchFamily="18" charset="2"/>
              </a:rPr>
              <a:t>Kies drie willekeurige momenten uit voor je observaties bij verschillende collega’s en/of zorgvragers. </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dirty="0"/>
              <a:t>Meet de voorraden, bijvoorbeeld in de voorraadkast of bij zorgvragers op de kamers. Herhaal deze meting na 2 weken nog een keer.</a:t>
            </a:r>
          </a:p>
          <a:p>
            <a:pPr>
              <a:buFont typeface="Calibri" panose="020F0502020204030204" pitchFamily="34" charset="0"/>
              <a:buChar char="⁻"/>
            </a:pPr>
            <a:r>
              <a:rPr lang="nl-NL" sz="2000" spc="0" dirty="0">
                <a:effectLst/>
                <a:latin typeface="+mj-lt"/>
                <a:ea typeface="Symbol" panose="05050102010706020507" pitchFamily="18" charset="2"/>
                <a:cs typeface="Symbol" panose="05050102010706020507" pitchFamily="18" charset="2"/>
              </a:rPr>
              <a:t>Dit is niet op alle handelingen van toepassing, maar alleen op handelingen waarbij er gebruik wordt gemaakt van een product. Bijvoorbeeld: een wegwerpmatje, incontinentiemateriaal of urinestick.</a:t>
            </a:r>
            <a:endParaRPr lang="nl-NL" dirty="0"/>
          </a:p>
        </p:txBody>
      </p:sp>
      <p:pic>
        <p:nvPicPr>
          <p:cNvPr id="4" name="Afbeelding 3" descr="Afbeelding met Graphics, grafische vormgeving, ontwerp&#10;&#10;Automatisch gegenereerde beschrijving">
            <a:extLst>
              <a:ext uri="{FF2B5EF4-FFF2-40B4-BE49-F238E27FC236}">
                <a16:creationId xmlns:a16="http://schemas.microsoft.com/office/drawing/2014/main" id="{A384E402-E23F-1A71-E12A-2337A6A4C5A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134260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4.1: waarom wordt de Beter Laten-handeling uitgevoerd?</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Bekijk dit vanuit de volgende perspectieven: </a:t>
            </a:r>
          </a:p>
          <a:p>
            <a:pPr lvl="1">
              <a:lnSpc>
                <a:spcPct val="125000"/>
              </a:lnSpc>
              <a:buFontTx/>
              <a:buChar char="-"/>
            </a:pPr>
            <a:r>
              <a:rPr lang="nl-NL" sz="2000" spc="0" dirty="0" err="1">
                <a:effectLst/>
                <a:latin typeface="+mj-lt"/>
                <a:ea typeface="Symbol" panose="05050102010706020507" pitchFamily="18" charset="2"/>
                <a:cs typeface="Symbol" panose="05050102010706020507" pitchFamily="18" charset="2"/>
              </a:rPr>
              <a:t>Patiëntenperspectief</a:t>
            </a:r>
            <a:r>
              <a:rPr lang="nl-NL" sz="2000" spc="0" dirty="0">
                <a:effectLst/>
                <a:latin typeface="+mj-lt"/>
                <a:ea typeface="Symbol" panose="05050102010706020507" pitchFamily="18" charset="2"/>
                <a:cs typeface="Symbol" panose="05050102010706020507" pitchFamily="18" charset="2"/>
              </a:rPr>
              <a:t> (voorkeuren patiënt, invloed familie)</a:t>
            </a:r>
          </a:p>
          <a:p>
            <a:pPr lvl="1">
              <a:lnSpc>
                <a:spcPct val="125000"/>
              </a:lnSpc>
              <a:buFontTx/>
              <a:buChar char="-"/>
            </a:pPr>
            <a:r>
              <a:rPr lang="nl-NL" sz="2000" spc="0" dirty="0">
                <a:effectLst/>
                <a:latin typeface="+mj-lt"/>
                <a:ea typeface="Symbol" panose="05050102010706020507" pitchFamily="18" charset="2"/>
                <a:cs typeface="Symbol" panose="05050102010706020507" pitchFamily="18" charset="2"/>
              </a:rPr>
              <a:t>Jouw (zorgverlener) perspectief (gewoontes, scholing, voorkeuren) </a:t>
            </a:r>
          </a:p>
          <a:p>
            <a:pPr lvl="1">
              <a:lnSpc>
                <a:spcPct val="125000"/>
              </a:lnSpc>
              <a:buFontTx/>
              <a:buChar char="-"/>
            </a:pPr>
            <a:r>
              <a:rPr lang="nl-NL" sz="2000" spc="0" dirty="0">
                <a:effectLst/>
                <a:latin typeface="+mj-lt"/>
                <a:ea typeface="Symbol" panose="05050102010706020507" pitchFamily="18" charset="2"/>
                <a:cs typeface="Symbol" panose="05050102010706020507" pitchFamily="18" charset="2"/>
              </a:rPr>
              <a:t>Afdeling en organisatie (setting) (invloed organisatiestructuur, invloed uit leiderschap/management, invloed van collega’s)</a:t>
            </a:r>
          </a:p>
          <a:p>
            <a:pPr lvl="1">
              <a:lnSpc>
                <a:spcPct val="125000"/>
              </a:lnSpc>
              <a:buFontTx/>
              <a:buChar char="-"/>
            </a:pPr>
            <a:r>
              <a:rPr lang="nl-NL" sz="2000" spc="0" dirty="0">
                <a:effectLst/>
                <a:latin typeface="+mj-lt"/>
                <a:ea typeface="Symbol" panose="05050102010706020507" pitchFamily="18" charset="2"/>
                <a:cs typeface="Symbol" panose="05050102010706020507" pitchFamily="18" charset="2"/>
              </a:rPr>
              <a:t>Maatschappelijk (richtlijnen, gezondheidsbeleid, culturele normen, vergoedingen door verzekeraars)</a:t>
            </a:r>
          </a:p>
          <a:p>
            <a:pPr marL="0" indent="0">
              <a:buNone/>
            </a:pPr>
            <a:endParaRPr lang="nl-NL" sz="2000" spc="0" dirty="0">
              <a:effectLst/>
              <a:latin typeface="+mj-lt"/>
              <a:ea typeface="Symbol" panose="05050102010706020507" pitchFamily="18" charset="2"/>
              <a:cs typeface="Symbol" panose="05050102010706020507" pitchFamily="18" charset="2"/>
            </a:endParaRPr>
          </a:p>
          <a:p>
            <a:pPr marL="0" indent="0">
              <a:buNone/>
            </a:pPr>
            <a:r>
              <a:rPr lang="nl-NL" sz="2000" spc="0" dirty="0">
                <a:effectLst/>
                <a:latin typeface="+mj-lt"/>
                <a:ea typeface="Symbol" panose="05050102010706020507" pitchFamily="18" charset="2"/>
                <a:cs typeface="Symbol" panose="05050102010706020507" pitchFamily="18" charset="2"/>
              </a:rPr>
              <a:t>Hebben deze perspectieven invloed op de Beter-Laten handeling? </a:t>
            </a:r>
          </a:p>
          <a:p>
            <a:pPr marL="0" indent="0">
              <a:buNone/>
            </a:pPr>
            <a:r>
              <a:rPr lang="nl-NL" sz="2000" spc="0" dirty="0">
                <a:effectLst/>
                <a:latin typeface="+mj-lt"/>
                <a:ea typeface="Symbol" panose="05050102010706020507" pitchFamily="18" charset="2"/>
                <a:cs typeface="Symbol" panose="05050102010706020507" pitchFamily="18" charset="2"/>
              </a:rPr>
              <a:t>Zo ja, beredeneer welke invloed zij hebben.</a:t>
            </a:r>
          </a:p>
        </p:txBody>
      </p:sp>
      <p:pic>
        <p:nvPicPr>
          <p:cNvPr id="4" name="Afbeelding 3" descr="Afbeelding met Graphics, grafische vormgeving, ontwerp&#10;&#10;Automatisch gegenereerde beschrijving">
            <a:extLst>
              <a:ext uri="{FF2B5EF4-FFF2-40B4-BE49-F238E27FC236}">
                <a16:creationId xmlns:a16="http://schemas.microsoft.com/office/drawing/2014/main" id="{CAE620BC-E061-F9E6-88BC-FBA24707A3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47643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4.2: waarom wordt de Beter Laten-handeling uitgevoerd?</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Bespreek met een aantal collega’s waarom de door jou gekozen Beter Laten-handeling wordt uitgevoerd. Stel je open en neutraal op. </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Welke andere zorgverleners of deskundigen zijn nog meer betrokken bij deze handeling? (denk bijvoorbeeld aan de wondverpleegkundige, de artsen of ergotherapeut</a:t>
            </a:r>
            <a:r>
              <a:rPr lang="nl-NL" sz="2000" dirty="0">
                <a:latin typeface="+mj-lt"/>
                <a:ea typeface="Symbol" panose="05050102010706020507" pitchFamily="18" charset="2"/>
                <a:cs typeface="Symbol" panose="05050102010706020507" pitchFamily="18" charset="2"/>
              </a:rPr>
              <a:t>). </a:t>
            </a:r>
          </a:p>
          <a:p>
            <a:pPr>
              <a:buFont typeface="Calibri" panose="020F0502020204030204" pitchFamily="34" charset="0"/>
              <a:buChar char="⁻"/>
            </a:pPr>
            <a:r>
              <a:rPr lang="nl-NL" sz="2000" dirty="0">
                <a:latin typeface="+mj-lt"/>
                <a:ea typeface="Symbol" panose="05050102010706020507" pitchFamily="18" charset="2"/>
                <a:cs typeface="Symbol" panose="05050102010706020507" pitchFamily="18" charset="2"/>
              </a:rPr>
              <a:t>Voeren zij de Beter Laten-handeling ook uit? En/of zien zij dat dit door jouw collega’s op de afdeling gebeurt? Waarom denken zij dat de Beter Laten-handeling wordt uitgevoerd?</a:t>
            </a:r>
          </a:p>
          <a:p>
            <a:endParaRPr lang="nl-NL" sz="2400" spc="0" dirty="0">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Automatisch gegenereerde beschrijving">
            <a:extLst>
              <a:ext uri="{FF2B5EF4-FFF2-40B4-BE49-F238E27FC236}">
                <a16:creationId xmlns:a16="http://schemas.microsoft.com/office/drawing/2014/main" id="{CAE620BC-E061-F9E6-88BC-FBA24707A3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11302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5: welke aanbeveling(en) doe jij om de Beter Laten-handeling te verminderen?  </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Bekijk </a:t>
            </a:r>
            <a:r>
              <a:rPr lang="nl-NL" sz="2000" spc="0" dirty="0">
                <a:effectLst/>
                <a:latin typeface="+mj-lt"/>
                <a:ea typeface="Symbol" panose="05050102010706020507" pitchFamily="18" charset="2"/>
                <a:cs typeface="Symbol" panose="05050102010706020507" pitchFamily="18" charset="2"/>
                <a:hlinkClick r:id="rId3"/>
              </a:rPr>
              <a:t>dit filmpje </a:t>
            </a:r>
            <a:r>
              <a:rPr lang="nl-NL" sz="2000" spc="0" dirty="0">
                <a:effectLst/>
                <a:latin typeface="+mj-lt"/>
                <a:ea typeface="Symbol" panose="05050102010706020507" pitchFamily="18" charset="2"/>
                <a:cs typeface="Symbol" panose="05050102010706020507" pitchFamily="18" charset="2"/>
              </a:rPr>
              <a:t>van </a:t>
            </a:r>
            <a:r>
              <a:rPr lang="nl-NL" sz="2000" dirty="0">
                <a:latin typeface="+mj-lt"/>
                <a:ea typeface="Symbol" panose="05050102010706020507" pitchFamily="18" charset="2"/>
                <a:cs typeface="Symbol" panose="05050102010706020507" pitchFamily="18" charset="2"/>
              </a:rPr>
              <a:t>UNO Amsterdam </a:t>
            </a:r>
            <a:r>
              <a:rPr lang="nl-NL" sz="2000" spc="0" dirty="0">
                <a:effectLst/>
                <a:latin typeface="+mj-lt"/>
                <a:ea typeface="Symbol" panose="05050102010706020507" pitchFamily="18" charset="2"/>
                <a:cs typeface="Symbol" panose="05050102010706020507" pitchFamily="18" charset="2"/>
              </a:rPr>
              <a:t>over de stappen die komen kijken bij het verminderen óf stoppen van Beter Laten-handelingen.</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Welke aanbeveling(en) doe jij om de Beter Laten-handeling te verminderen? Zorg dat hierin zijn verwerkt: </a:t>
            </a:r>
          </a:p>
          <a:p>
            <a:pPr>
              <a:buFont typeface="Calibri" panose="020F0502020204030204" pitchFamily="34" charset="0"/>
              <a:buChar char="⁻"/>
            </a:pPr>
            <a:r>
              <a:rPr lang="nl-NL" sz="2000" spc="0" dirty="0">
                <a:effectLst/>
                <a:latin typeface="+mj-lt"/>
                <a:ea typeface="Symbol" panose="05050102010706020507" pitchFamily="18" charset="2"/>
                <a:cs typeface="Symbol" panose="05050102010706020507" pitchFamily="18" charset="2"/>
              </a:rPr>
              <a:t>De beoordelingseisen vanuit de opleiding;</a:t>
            </a:r>
          </a:p>
          <a:p>
            <a:pPr>
              <a:buFont typeface="Calibri" panose="020F0502020204030204" pitchFamily="34" charset="0"/>
              <a:buChar char="⁻"/>
            </a:pPr>
            <a:r>
              <a:rPr lang="nl-NL" sz="2000" dirty="0">
                <a:latin typeface="+mj-lt"/>
                <a:ea typeface="Symbol" panose="05050102010706020507" pitchFamily="18" charset="2"/>
                <a:cs typeface="Symbol" panose="05050102010706020507" pitchFamily="18" charset="2"/>
              </a:rPr>
              <a:t>De kwaliteitseisen, protocollen en procedures van de organisatie waar je werkt;</a:t>
            </a:r>
          </a:p>
          <a:p>
            <a:endParaRPr lang="nl-NL" sz="2400" spc="0" dirty="0">
              <a:solidFill>
                <a:srgbClr val="FF0000"/>
              </a:solidFill>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Automatisch gegenereerde beschrijving">
            <a:extLst>
              <a:ext uri="{FF2B5EF4-FFF2-40B4-BE49-F238E27FC236}">
                <a16:creationId xmlns:a16="http://schemas.microsoft.com/office/drawing/2014/main" id="{1A203CF1-59AA-EFDA-A6F8-B0AD2DBFAAE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331301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201811A-0F4D-4459-2C90-8882A0CEF8F9}"/>
              </a:ext>
            </a:extLst>
          </p:cNvPr>
          <p:cNvPicPr>
            <a:picLocks noChangeAspect="1"/>
          </p:cNvPicPr>
          <p:nvPr/>
        </p:nvPicPr>
        <p:blipFill>
          <a:blip r:embed="rId3"/>
          <a:stretch>
            <a:fillRect/>
          </a:stretch>
        </p:blipFill>
        <p:spPr>
          <a:xfrm>
            <a:off x="953407" y="0"/>
            <a:ext cx="5143500" cy="6858000"/>
          </a:xfrm>
          <a:prstGeom prst="rect">
            <a:avLst/>
          </a:prstGeom>
        </p:spPr>
      </p:pic>
      <p:pic>
        <p:nvPicPr>
          <p:cNvPr id="8" name="Afbeelding 7">
            <a:extLst>
              <a:ext uri="{FF2B5EF4-FFF2-40B4-BE49-F238E27FC236}">
                <a16:creationId xmlns:a16="http://schemas.microsoft.com/office/drawing/2014/main" id="{EA126C1A-E6B4-4652-2680-5174378F04AB}"/>
              </a:ext>
            </a:extLst>
          </p:cNvPr>
          <p:cNvPicPr>
            <a:picLocks noChangeAspect="1"/>
          </p:cNvPicPr>
          <p:nvPr/>
        </p:nvPicPr>
        <p:blipFill>
          <a:blip r:embed="rId4"/>
          <a:stretch>
            <a:fillRect/>
          </a:stretch>
        </p:blipFill>
        <p:spPr>
          <a:xfrm>
            <a:off x="6096000" y="0"/>
            <a:ext cx="5165979" cy="6858000"/>
          </a:xfrm>
          <a:prstGeom prst="rect">
            <a:avLst/>
          </a:prstGeom>
        </p:spPr>
      </p:pic>
    </p:spTree>
    <p:extLst>
      <p:ext uri="{BB962C8B-B14F-4D97-AF65-F5344CB8AC3E}">
        <p14:creationId xmlns:p14="http://schemas.microsoft.com/office/powerpoint/2010/main" val="312654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deling Ouderengeneeskunde en secties BASIS" id="{B257F238-F7F6-47CE-9AA3-358A35746830}" vid="{344F7451-1250-42C6-9BC5-CBAF4D87D21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F009B3654A6A4C8E6F2291F90FEB3E" ma:contentTypeVersion="15" ma:contentTypeDescription="Een nieuw document maken." ma:contentTypeScope="" ma:versionID="1cac539abaf0a27c85f5b8293733442b">
  <xsd:schema xmlns:xsd="http://www.w3.org/2001/XMLSchema" xmlns:xs="http://www.w3.org/2001/XMLSchema" xmlns:p="http://schemas.microsoft.com/office/2006/metadata/properties" xmlns:ns2="c467d4fc-84cf-4c6d-b3c8-79cf6ba625e4" xmlns:ns3="f1a0e4e5-6544-4356-97cc-c898ae6b6207" targetNamespace="http://schemas.microsoft.com/office/2006/metadata/properties" ma:root="true" ma:fieldsID="e1da576d120aeca54634512cb2239f2d" ns2:_="" ns3:_="">
    <xsd:import namespace="c467d4fc-84cf-4c6d-b3c8-79cf6ba625e4"/>
    <xsd:import namespace="f1a0e4e5-6544-4356-97cc-c898ae6b62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bruikbaarh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7d4fc-84cf-4c6d-b3c8-79cf6ba62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96240b3-82fb-446b-a13e-4fc46c6b656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bruikbaarheid" ma:index="22" nillable="true" ma:displayName="bruikbaarheid" ma:description="Wat kunnen we hier nog mee" ma:format="Dropdown" ma:internalName="bruikbaarhe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a0e4e5-6544-4356-97cc-c898ae6b620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c7ba563f-85a1-4a8a-a4d0-1bd0f0c8d2fb}" ma:internalName="TaxCatchAll" ma:showField="CatchAllData" ma:web="f1a0e4e5-6544-4356-97cc-c898ae6b62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1a0e4e5-6544-4356-97cc-c898ae6b6207" xsi:nil="true"/>
    <lcf76f155ced4ddcb4097134ff3c332f xmlns="c467d4fc-84cf-4c6d-b3c8-79cf6ba625e4">
      <Terms xmlns="http://schemas.microsoft.com/office/infopath/2007/PartnerControls"/>
    </lcf76f155ced4ddcb4097134ff3c332f>
    <bruikbaarheid xmlns="c467d4fc-84cf-4c6d-b3c8-79cf6ba625e4" xsi:nil="true"/>
  </documentManagement>
</p:properties>
</file>

<file path=customXml/itemProps1.xml><?xml version="1.0" encoding="utf-8"?>
<ds:datastoreItem xmlns:ds="http://schemas.openxmlformats.org/officeDocument/2006/customXml" ds:itemID="{C0BB6CA8-0C29-4DDB-AD36-F5D17D715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7d4fc-84cf-4c6d-b3c8-79cf6ba625e4"/>
    <ds:schemaRef ds:uri="f1a0e4e5-6544-4356-97cc-c898ae6b62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D7F70D-579B-426A-871F-AC91F727B6DC}">
  <ds:schemaRefs>
    <ds:schemaRef ds:uri="http://schemas.microsoft.com/sharepoint/v3/contenttype/forms"/>
  </ds:schemaRefs>
</ds:datastoreItem>
</file>

<file path=customXml/itemProps3.xml><?xml version="1.0" encoding="utf-8"?>
<ds:datastoreItem xmlns:ds="http://schemas.openxmlformats.org/officeDocument/2006/customXml" ds:itemID="{7E2A2999-67CC-4970-B8F3-B7678C741C3B}">
  <ds:schemaRefs>
    <ds:schemaRef ds:uri="http://schemas.microsoft.com/office/2006/metadata/properties"/>
    <ds:schemaRef ds:uri="http://schemas.microsoft.com/office/infopath/2007/PartnerControls"/>
    <ds:schemaRef ds:uri="f1a0e4e5-6544-4356-97cc-c898ae6b6207"/>
    <ds:schemaRef ds:uri="c467d4fc-84cf-4c6d-b3c8-79cf6ba625e4"/>
  </ds:schemaRefs>
</ds:datastoreItem>
</file>

<file path=docProps/app.xml><?xml version="1.0" encoding="utf-8"?>
<Properties xmlns="http://schemas.openxmlformats.org/officeDocument/2006/extended-properties" xmlns:vt="http://schemas.openxmlformats.org/officeDocument/2006/docPropsVTypes">
  <Template>sjabloon PPT Afdeling Ouderengeneeskunde en secties BASIS</Template>
  <TotalTime>1301</TotalTime>
  <Words>1575</Words>
  <Application>Microsoft Office PowerPoint</Application>
  <PresentationFormat>Breedbeeld</PresentationFormat>
  <Paragraphs>109</Paragraphs>
  <Slides>12</Slides>
  <Notes>12</Notes>
  <HiddenSlides>1</HiddenSlides>
  <MMClips>1</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12</vt:i4>
      </vt:variant>
    </vt:vector>
  </HeadingPairs>
  <TitlesOfParts>
    <vt:vector size="23" baseType="lpstr">
      <vt:lpstr>Aptos</vt:lpstr>
      <vt:lpstr>Arial</vt:lpstr>
      <vt:lpstr>Calibri</vt:lpstr>
      <vt:lpstr>Courier New</vt:lpstr>
      <vt:lpstr>Geneva</vt:lpstr>
      <vt:lpstr>Lato</vt:lpstr>
      <vt:lpstr>Segoe UI</vt:lpstr>
      <vt:lpstr>Times New Roman</vt:lpstr>
      <vt:lpstr>Trebuchet MS</vt:lpstr>
      <vt:lpstr>Wingdings</vt:lpstr>
      <vt:lpstr>Kantoorthema</vt:lpstr>
      <vt:lpstr>'Beter Laten in het verpleeghuis' Praktijkopdrachten hbo </vt:lpstr>
      <vt:lpstr>Leerdoelen praktijkopdracht</vt:lpstr>
      <vt:lpstr>Activiteit 1: signaleren van een Beter Laten-handelingen</vt:lpstr>
      <vt:lpstr>Activiteit 2: waarom staat jouw handeling op de Beter Laten-lijst?</vt:lpstr>
      <vt:lpstr>Activiteit 3: hoe vaak komt de Beter Laten-handeling voor?</vt:lpstr>
      <vt:lpstr>Activiteit 4.1: waarom wordt de Beter Laten-handeling uitgevoerd?</vt:lpstr>
      <vt:lpstr>Activiteit 4.2: waarom wordt de Beter Laten-handeling uitgevoerd?</vt:lpstr>
      <vt:lpstr>Activiteit 5: welke aanbeveling(en) doe jij om de Beter Laten-handeling te verminderen?  </vt:lpstr>
      <vt:lpstr>PowerPoint-presentatie</vt:lpstr>
      <vt:lpstr>Activiteit 6: presenteren van je bevindingen</vt:lpstr>
      <vt:lpstr>Meer informatie?</vt:lpstr>
      <vt:lpstr>   Veel 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Titelpagina onderzoek</dc:title>
  <dc:creator>Jepma, P. (Patricia)</dc:creator>
  <cp:lastModifiedBy>Jepma, P. (Patricia)</cp:lastModifiedBy>
  <cp:revision>62</cp:revision>
  <dcterms:created xsi:type="dcterms:W3CDTF">2024-08-12T11:40:09Z</dcterms:created>
  <dcterms:modified xsi:type="dcterms:W3CDTF">2026-02-03T13:12:33Z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0x01010016F009B3654A6A4C8E6F2291F90FEB3E</vt:lpwstr>
  </property>
  <property fmtid="{D5CDD505-2E9C-101B-9397-08002B2CF9AE}" pid="3" name="MediaServiceImageTags">
    <vt:lpwstr/>
  </property>
</Properties>
</file>