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5" r:id="rId5"/>
    <p:sldId id="267" r:id="rId6"/>
    <p:sldId id="449" r:id="rId7"/>
    <p:sldId id="448" r:id="rId8"/>
    <p:sldId id="436" r:id="rId9"/>
    <p:sldId id="450" r:id="rId10"/>
    <p:sldId id="459" r:id="rId11"/>
    <p:sldId id="286" r:id="rId12"/>
    <p:sldId id="293" r:id="rId13"/>
    <p:sldId id="461" r:id="rId14"/>
    <p:sldId id="281" r:id="rId15"/>
    <p:sldId id="443" r:id="rId16"/>
    <p:sldId id="457" r:id="rId17"/>
    <p:sldId id="458" r:id="rId18"/>
    <p:sldId id="446" r:id="rId19"/>
    <p:sldId id="452" r:id="rId20"/>
    <p:sldId id="453" r:id="rId21"/>
    <p:sldId id="455" r:id="rId22"/>
    <p:sldId id="303" r:id="rId23"/>
    <p:sldId id="456" r:id="rId24"/>
    <p:sldId id="460" r:id="rId25"/>
    <p:sldId id="291" r:id="rId26"/>
    <p:sldId id="352"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04624-BE8D-65A8-45BB-34CA3E702EE1}" name="Post, J. (Joy)" initials="JP" userId="S::j.post3@amsterdamumc.nl::bd2073db-ae12-41e8-b984-7291bfe25f66" providerId="AD"/>
  <p188:author id="{9D014134-D369-F03E-759E-87CCD3E863B8}" name="Jepma, P. (Patricia)" initials="PJ" userId="S::p.jepma@amsterdamumc.nl::1691d382-6d3d-444a-a055-fdace7ff99e9" providerId="AD"/>
  <p188:author id="{950F8D90-4B1E-31E9-6B58-2211FF6F2DB1}" name="Koop, P.M.C. (Paulien)" initials="PK" userId="S::p.m.c.koop@amsterdamumc.nl::ac67a0b8-b2eb-4fbf-a87d-0ed2d6071e56" providerId="AD"/>
  <p188:author id="{4E69D9DD-6010-6C09-CCA5-C2DC6CD1474B}" name="Dam, E.A.S. van (Emma)" initials="D(" userId="S::e.a.vandam@amsterdamumc.nl::315257de-6758-447e-8431-73c4e5ddeb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75B94E"/>
    <a:srgbClr val="CE8ABB"/>
    <a:srgbClr val="BD89B8"/>
    <a:srgbClr val="1D798C"/>
    <a:srgbClr val="F07814"/>
    <a:srgbClr val="0F254C"/>
    <a:srgbClr val="EF7875"/>
    <a:srgbClr val="694893"/>
    <a:srgbClr val="D3D8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F02E1C-2F07-08F6-3EAE-7B5D35B86730}" v="3" dt="2025-04-23T13:32:47.76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5" autoAdjust="0"/>
    <p:restoredTop sz="79506" autoAdjust="0"/>
  </p:normalViewPr>
  <p:slideViewPr>
    <p:cSldViewPr snapToGrid="0">
      <p:cViewPr varScale="1">
        <p:scale>
          <a:sx n="89" d="100"/>
          <a:sy n="89" d="100"/>
        </p:scale>
        <p:origin x="12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 E.A.S. van (Emma)" userId="S::e.a.vandam@amsterdamumc.nl::315257de-6758-447e-8431-73c4e5ddebfc" providerId="AD" clId="Web-{F0F02E1C-2F07-08F6-3EAE-7B5D35B86730}"/>
    <pc:docChg chg="modSld">
      <pc:chgData name="Dam, E.A.S. van (Emma)" userId="S::e.a.vandam@amsterdamumc.nl::315257de-6758-447e-8431-73c4e5ddebfc" providerId="AD" clId="Web-{F0F02E1C-2F07-08F6-3EAE-7B5D35B86730}" dt="2025-04-23T13:32:45.558" v="1" actId="20577"/>
      <pc:docMkLst>
        <pc:docMk/>
      </pc:docMkLst>
      <pc:sldChg chg="modSp">
        <pc:chgData name="Dam, E.A.S. van (Emma)" userId="S::e.a.vandam@amsterdamumc.nl::315257de-6758-447e-8431-73c4e5ddebfc" providerId="AD" clId="Web-{F0F02E1C-2F07-08F6-3EAE-7B5D35B86730}" dt="2025-04-23T13:32:45.558" v="1" actId="20577"/>
        <pc:sldMkLst>
          <pc:docMk/>
          <pc:sldMk cId="330348404" sldId="265"/>
        </pc:sldMkLst>
        <pc:spChg chg="mod">
          <ac:chgData name="Dam, E.A.S. van (Emma)" userId="S::e.a.vandam@amsterdamumc.nl::315257de-6758-447e-8431-73c4e5ddebfc" providerId="AD" clId="Web-{F0F02E1C-2F07-08F6-3EAE-7B5D35B86730}" dt="2025-04-23T13:32:45.558" v="1" actId="20577"/>
          <ac:spMkLst>
            <pc:docMk/>
            <pc:sldMk cId="330348404" sldId="265"/>
            <ac:spMk id="2" creationId="{87B27C79-C680-4A7F-8DF6-D93FA9B640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23-4-2025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V5XeKkbVzxc&amp;feature=youtu.b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youtube.com/watch?v=V5XeKkbVzxc"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venvn.nl/media/zkuhkwrf/actieplan-leeg_v4.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envn.nl/thema-s/beter-laten/beter-laten-2-0-per-secto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sz="1200" dirty="0">
                <a:ea typeface="Geneva"/>
                <a:cs typeface="Geneva"/>
              </a:rPr>
              <a:t>Welkom bij deze hbo-les over Beter Laten in het verpleeghuis. Deze les is ontwikkeld voor docenten die les geven aan studenten hbo-verpleegkunde.  Deze les kan aansluiten bij vakken die gaan over de thema’s kwaliteit van zorg en implementatie of als klinische les worden gebruikt voor zorgprofessionals in het verpleeghuis. Hiervoor is ook een mbo-les beschikbaar.</a:t>
            </a:r>
          </a:p>
          <a:p>
            <a:r>
              <a:rPr lang="nl-NL" altLang="nl-NL" sz="1200" dirty="0">
                <a:ea typeface="Geneva"/>
                <a:cs typeface="Geneva"/>
              </a:rPr>
              <a:t>Daarnaast zijn er praktijkopdrachten ontwikkeld, zowel voor het mbo als het hbo.</a:t>
            </a:r>
          </a:p>
          <a:p>
            <a:r>
              <a:rPr lang="nl-NL" altLang="nl-NL" sz="1200" dirty="0">
                <a:ea typeface="Geneva"/>
                <a:cs typeface="Geneva"/>
              </a:rPr>
              <a:t>Al het onderwijsmateriaal over Beter Laten in het verpleeghuis </a:t>
            </a:r>
            <a:r>
              <a:rPr lang="nl-NL" sz="1200" dirty="0">
                <a:solidFill>
                  <a:srgbClr val="111111"/>
                </a:solidFill>
                <a:effectLst/>
                <a:latin typeface="+mj-lt"/>
                <a:ea typeface="Times New Roman" panose="02020603050405020304" pitchFamily="18" charset="0"/>
                <a:cs typeface="Calibri" panose="020F0502020204030204" pitchFamily="34" charset="0"/>
              </a:rPr>
              <a:t>is te vinden via de website van UNO Amsterdam. https://unoamsterdam.nl/thema/toolkit-beter-laten/</a:t>
            </a:r>
          </a:p>
          <a:p>
            <a:endParaRPr lang="nl-NL" altLang="nl-NL" sz="1200" dirty="0">
              <a:ea typeface="Geneva"/>
              <a:cs typeface="Geneva"/>
            </a:endParaRPr>
          </a:p>
          <a:p>
            <a:r>
              <a:rPr lang="nl-NL" altLang="nl-NL" sz="1200" dirty="0">
                <a:ea typeface="Geneva"/>
                <a:cs typeface="Geneva"/>
              </a:rPr>
              <a:t>Versie: april 2025. </a:t>
            </a:r>
          </a:p>
          <a:p>
            <a:r>
              <a:rPr lang="nl-NL" altLang="nl-NL" sz="1200" b="0" dirty="0">
                <a:ea typeface="Geneva"/>
                <a:cs typeface="Geneva"/>
              </a:rPr>
              <a:t>Bij vragen over deze PowerPoint kun je contact opnemen met uno@amsterdamumc.nl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99278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Klassikale brainstorm over mogelijkheden om aan de slag te gaan met Beter Laten. Hiervoor kunnen ook enkele van de lesactiviteiten worden gebruikt die na deze les zijn ingevoegd. Daar is ook een voorbeeld van een plan van aanpak vanuit project RENEW toegevoegd. Het filmpje op de volgende slide laat zien hoe een wijkteam concreet met Beter </a:t>
            </a:r>
            <a:r>
              <a:rPr lang="nl-NL" dirty="0" err="1"/>
              <a:t>Latren</a:t>
            </a:r>
            <a:r>
              <a:rPr lang="nl-NL" dirty="0"/>
              <a:t> aan de slag is gegaan.</a:t>
            </a:r>
          </a:p>
          <a:p>
            <a:endParaRPr lang="nl-NL" dirty="0"/>
          </a:p>
          <a:p>
            <a:r>
              <a:rPr lang="nl-NL" dirty="0"/>
              <a:t>Verdere inspiratie en voorbeelden (o.a. filmpjes, stappenplannen en gesprekshulpmiddelen).: </a:t>
            </a:r>
          </a:p>
          <a:p>
            <a:endParaRPr lang="nl-NL" dirty="0"/>
          </a:p>
          <a:p>
            <a:r>
              <a:rPr lang="nl-NL" dirty="0"/>
              <a:t>Voorbeeld projecten wijkverpleging: </a:t>
            </a:r>
          </a:p>
          <a:p>
            <a:r>
              <a:rPr lang="nl-NL" dirty="0"/>
              <a:t>RENEW: Beter Laten in de wijkverpleging. https://www.venvn.nl/thema-s/beter-laten/renew-beter-laten-in-de-wijkverpleging/ </a:t>
            </a:r>
          </a:p>
          <a:p>
            <a:r>
              <a:rPr lang="nl-NL" dirty="0"/>
              <a:t>DIMPLE in de wijk: https://dimpleindewijk.nl/de-dimple-studie/ </a:t>
            </a:r>
          </a:p>
          <a:p>
            <a:endParaRPr lang="nl-NL" dirty="0"/>
          </a:p>
          <a:p>
            <a:r>
              <a:rPr lang="nl-NL" dirty="0"/>
              <a:t>Voorbeeld project ziekenhuis</a:t>
            </a:r>
          </a:p>
          <a:p>
            <a:r>
              <a:rPr lang="nl-NL" dirty="0"/>
              <a:t>https://www.venvn.nl/thema-s/beter-laten/kwalitijd-alles-over-beter-laten-in-de-ziekenhuiszorg/</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271408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de Beter Laten-lijst voor het verpleeghuis, is er ook een Beter Laten-lijst voor andere sectoren zoals het ziekenhuis, de gehandicaptenzorg en de thuiszorg. In dit voorbeeld zie je hoe een thuiszorgteam met Beter Laten aan de slag is gegaan en hoe dit bijdraagt aan passende zorg. (vanaf minuut 1.21 – einde).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Beter Laten-handelingen in de thuiszorg en de andere sectoren (zoals verpleeghuiszorg, ziekenhuis) komen deels overeen, maar er zitten ook verschillen tussen de handelingen op de lijsten. Dit hangt af van het bewijs uit wetenschappelijk onderzoek.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a:hlinkClick r:id="rId3"/>
              </a:rPr>
              <a:t>RENEW Meer gepast gebruik met beter laten in de Wijk Beter Doen Beter Laten lijst - YouTube</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142317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goed om de nuance aan te brengen dat een Beter Laten-handeling niet per direct altijd gestopt hoeft te worden. Passende zorg betekent dat goed moet worden gekeken naar de cliënt/bewoner en wat hij/zij nodig heeft. Soms is het terugdringen van een handeling al voldoende en hoeft deze niet volledig gesopt te worden. Het is dus belangrijk om je eigen kennis en ervaring te gebruiken en zelf goed na te denken of een hansdeling van meerwaarde  is voor de cliënt.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98844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 website van UNO Amsterdam vind je een </a:t>
            </a:r>
            <a:r>
              <a:rPr lang="nl-NL" dirty="0" err="1"/>
              <a:t>toolkit</a:t>
            </a:r>
            <a:r>
              <a:rPr lang="nl-NL" dirty="0"/>
              <a:t> voor Beter Laten in het verpleeghuis. Hier vind je o.a. een informatie </a:t>
            </a:r>
            <a:r>
              <a:rPr lang="nl-NL" dirty="0" err="1"/>
              <a:t>ffilmpje</a:t>
            </a:r>
            <a:r>
              <a:rPr lang="nl-NL" dirty="0"/>
              <a:t>, een e-</a:t>
            </a:r>
            <a:r>
              <a:rPr lang="nl-NL" dirty="0" err="1"/>
              <a:t>learning</a:t>
            </a:r>
            <a:r>
              <a:rPr lang="nl-NL" dirty="0"/>
              <a:t> voor verzorgenden IG en verpleegkundigen en een actieplan om zelf aan de slag te gaan.</a:t>
            </a:r>
          </a:p>
          <a:p>
            <a:r>
              <a:rPr lang="nl-NL" dirty="0"/>
              <a:t>Op de website van V&amp;VN is meer informatie te vinden over </a:t>
            </a:r>
            <a:r>
              <a:rPr lang="nl-NL" i="1" dirty="0" err="1"/>
              <a:t>aile</a:t>
            </a:r>
            <a:r>
              <a:rPr lang="nl-NL" i="0" dirty="0"/>
              <a:t> sectoren en zijn meerdere praktijkvoorbeelden terug te vinden.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3078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Segoe UI" panose="020B0502040204020203" pitchFamily="34" charset="0"/>
              </a:rPr>
              <a:t>Nu volgen een aantal praktische lesactiviteiten die in de les kunnen worden ingevoegd. De docent kan kiezen: studenten één opdracht laten maken of meerderen, afhankelijk van het vak, doel van de les en de tijd die er voor de les staat.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329285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Segoe UI" panose="020B0502040204020203" pitchFamily="34" charset="0"/>
              </a:rPr>
              <a:t>Hierna volgen een aantal praktische lesactiviteiten. De docent kan kiezen: studenten één of meerdere activiteiten aanbieden, afhankelijk van het vak, doel van de les en de tijd die er voor de les staat. De lesactiviteiten zijn los van elkaar te volgen en nemen toe in complexiteit. Als de docent niet alle activiteiten wil óf kan invoegen in de les, dan kan het noodzakelijk zijn om enkele aanpassingen te doen. Bijvoorbeeld: indien er niet wordt ingegaan op lesactiviteit 1, dan is het handig om als docent bij lesactiviteit 2, 3 en 4 zelf al een handeling aan de klas voor te leggen waarmee studenten vervolgens alsnog zelf aan de slag kunnen.</a:t>
            </a:r>
          </a:p>
          <a:p>
            <a:endParaRPr lang="nl-NL"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a:t>
            </a:r>
            <a:r>
              <a:rPr lang="nl-NL" dirty="0" err="1"/>
              <a:t>helpenden</a:t>
            </a:r>
            <a:r>
              <a:rPr lang="nl-NL" dirty="0"/>
              <a:t> (MBO-2) is lesactiviteit 1 (signaleren van een Beter Laten-handeling) van toepassing.</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172298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30075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216261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103162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15000"/>
              </a:lnSpc>
              <a:spcBef>
                <a:spcPts val="1100"/>
              </a:spcBef>
              <a:spcAft>
                <a:spcPts val="1100"/>
              </a:spcAft>
              <a:buFont typeface="Courier New" panose="02070309020205020404" pitchFamily="49" charset="0"/>
              <a:buNone/>
            </a:pPr>
            <a:r>
              <a:rPr lang="nl-NL" sz="1100" b="0" dirty="0">
                <a:solidFill>
                  <a:srgbClr val="000000"/>
                </a:solidFill>
                <a:effectLst/>
                <a:highlight>
                  <a:srgbClr val="FFFF00"/>
                </a:highlight>
                <a:latin typeface="Arial" panose="020B0604020202020204" pitchFamily="34" charset="0"/>
                <a:ea typeface="Arial" panose="020B0604020202020204" pitchFamily="34" charset="0"/>
              </a:rPr>
              <a:t>Deze opdracht is een verdieping van activiteit 3.1. Hierin kan extra in worden gegaan op de verschillende perspectieven waarom een Beter-Laten handeling wordt uitgevoerd.</a:t>
            </a:r>
          </a:p>
          <a:p>
            <a:pPr marL="457200" lvl="1" indent="0">
              <a:lnSpc>
                <a:spcPct val="115000"/>
              </a:lnSpc>
              <a:spcBef>
                <a:spcPts val="1100"/>
              </a:spcBef>
              <a:spcAft>
                <a:spcPts val="1100"/>
              </a:spcAft>
              <a:buFont typeface="Courier New" panose="02070309020205020404" pitchFamily="49" charset="0"/>
              <a:buNone/>
            </a:pPr>
            <a:endParaRPr lang="nl-NL" sz="1100" b="0" dirty="0">
              <a:solidFill>
                <a:srgbClr val="000000"/>
              </a:solidFill>
              <a:effectLst/>
              <a:highlight>
                <a:srgbClr val="FFFF00"/>
              </a:highligh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perspectief (voorkeuren </a:t>
            </a: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invloed familie)</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Welke invloed heeft de </a:t>
            </a: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of familie </a:t>
            </a:r>
            <a:r>
              <a:rPr lang="nl-NL" sz="1100" dirty="0">
                <a:solidFill>
                  <a:srgbClr val="000000"/>
                </a:solidFill>
                <a:effectLst/>
                <a:highlight>
                  <a:srgbClr val="FFFF00"/>
                </a:highlight>
                <a:latin typeface="Arial" panose="020B0604020202020204" pitchFamily="34" charset="0"/>
                <a:ea typeface="Arial" panose="020B0604020202020204" pitchFamily="34" charset="0"/>
              </a:rPr>
              <a:t>op jou bij het uitvoeren van  handeling X? </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Eventuele doorvraagvraag, meer sturend: ervaar je wel eens druk op deze handeling uit te voeren?</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Jouw (zorgverlener) perspectief (gewoontes, scholing, voorkeuren verpleegkundige/verzorgende) </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Hoe beïnvloeden persoonlijke gewoonten, voorkeuren of overtuigingen jouw keuze voor deze handelingen?</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Speelt hierin nog mee wat je hebt geleerd op school?</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Afdeling en organisatie (setting) (invloed organisatiestructuur, invloed uit leiderschap/management, invloed van collega’s)</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Hoe beïnvloeden collega’s en andere disciplines (bijv. de arts) jouw manier van handelen?</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In hoeverre word je handelen beïnvloed door tijd- en werkdruk en kostenbesparingen vanuit de organisatie?</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Welke maatregelen worden er vanuit het management genomen om onnodige of niet passende zorg, zoals Beter Laten handelingen, te minderen?</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Maatschappelijk (richtlijnen, gezondheidsbeleid, culturele normen, vergoedingen door verzekeraars)</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Wat verwacht de samenleving van je als je zorg wil leveren?</a:t>
            </a:r>
            <a:endParaRPr lang="nl-NL" sz="1100" dirty="0">
              <a:solidFill>
                <a:schemeClr val="tx1"/>
              </a:solidFill>
              <a:effectLst/>
              <a:highlight>
                <a:srgbClr val="FFFF00"/>
              </a:highlight>
              <a:latin typeface="Arial" panose="020B0604020202020204" pitchFamily="34" charset="0"/>
              <a:ea typeface="Arial" panose="020B0604020202020204" pitchFamily="34" charset="0"/>
            </a:endParaRPr>
          </a:p>
          <a:p>
            <a:pPr marL="914400" lvl="2" indent="0">
              <a:lnSpc>
                <a:spcPct val="115000"/>
              </a:lnSpc>
              <a:spcBef>
                <a:spcPts val="1100"/>
              </a:spcBef>
              <a:spcAft>
                <a:spcPts val="1100"/>
              </a:spcAft>
              <a:buFont typeface="Wingdings" panose="05000000000000000000" pitchFamily="2" charset="2"/>
              <a:buNone/>
            </a:pPr>
            <a:r>
              <a:rPr lang="nl-NL" sz="1100" dirty="0">
                <a:solidFill>
                  <a:schemeClr val="tx1"/>
                </a:solidFill>
                <a:effectLst/>
                <a:highlight>
                  <a:srgbClr val="FFFF00"/>
                </a:highlight>
                <a:latin typeface="Arial" panose="020B0604020202020204" pitchFamily="34" charset="0"/>
                <a:ea typeface="Arial" panose="020B0604020202020204" pitchFamily="34" charset="0"/>
                <a:sym typeface="Wingdings" panose="05000000000000000000" pitchFamily="2" charset="2"/>
              </a:rPr>
              <a:t></a:t>
            </a:r>
            <a:r>
              <a:rPr lang="nl-NL" sz="1100" dirty="0">
                <a:solidFill>
                  <a:srgbClr val="000000"/>
                </a:solidFill>
                <a:effectLst/>
                <a:highlight>
                  <a:srgbClr val="FFFF00"/>
                </a:highlight>
                <a:latin typeface="Arial" panose="020B0604020202020204" pitchFamily="34" charset="0"/>
                <a:ea typeface="Arial" panose="020B0604020202020204" pitchFamily="34" charset="0"/>
              </a:rPr>
              <a:t>Een samenleving bestaat uit diverse belangrijke partijen. Denk aan de verwachtingen vanuit de verzekeraar om alles zo goedkoop mogelijk te doen, verwachtingen vanuit de overheid om kwalitatieve zorg te leveren, of dingen die in de wandelgangen veel worden gedacht, zoals: ‘meer zorg bieden is beter’. </a:t>
            </a:r>
            <a:endParaRPr lang="nl-NL" sz="1100" dirty="0">
              <a:effectLst/>
              <a:latin typeface="Arial" panose="020B0604020202020204" pitchFamily="34" charset="0"/>
              <a:ea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286974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111111"/>
                </a:solidFill>
                <a:effectLst/>
                <a:latin typeface="+mj-lt"/>
                <a:ea typeface="Times New Roman" panose="02020603050405020304" pitchFamily="18" charset="0"/>
                <a:cs typeface="Calibri" panose="020F0502020204030204" pitchFamily="34" charset="0"/>
              </a:rPr>
              <a:t>Bovenstaande lesdoelen zijn geformuleerd over de eerste slides met informatie over Beter Laten in het verpleeghuis. Daarna zijn ter inspiratie diverse lesactiviteiten ingevoegd, afhankelijk van jaar, doel van de les en lestijd kunnen één of meerdere lesactiviteiten worden ingevoegd.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sz="1200" dirty="0">
              <a:ea typeface="Geneva"/>
              <a:cs typeface="Geneva"/>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52730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Aptos" panose="020B0004020202020204" pitchFamily="34" charset="0"/>
                <a:cs typeface="Aptos" panose="020B0004020202020204" pitchFamily="34" charset="0"/>
              </a:rPr>
              <a:t>Deze lesactiviteit kan nog worden afgestemd op het niveau en jaar van de groep. Daarbij kan specifiek ook gevraagd worden bij naar de rol van verpleegkundigen bij de implementatie en op welke manier zij daarin een kartrekker (</a:t>
            </a:r>
            <a:r>
              <a:rPr lang="nl-NL" sz="1800" dirty="0" err="1">
                <a:effectLst/>
                <a:latin typeface="Aptos" panose="020B0004020202020204" pitchFamily="34" charset="0"/>
                <a:ea typeface="Aptos" panose="020B0004020202020204" pitchFamily="34" charset="0"/>
                <a:cs typeface="Aptos" panose="020B0004020202020204" pitchFamily="34" charset="0"/>
              </a:rPr>
              <a:t>aandachtsvelder</a:t>
            </a:r>
            <a:r>
              <a:rPr lang="nl-NL" sz="1800" dirty="0">
                <a:effectLst/>
                <a:latin typeface="Aptos" panose="020B0004020202020204" pitchFamily="34" charset="0"/>
                <a:ea typeface="Aptos" panose="020B0004020202020204" pitchFamily="34" charset="0"/>
                <a:cs typeface="Aptos" panose="020B0004020202020204" pitchFamily="34" charset="0"/>
              </a:rPr>
              <a:t>) kunnen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ptos" panose="020B0004020202020204" pitchFamily="34" charset="0"/>
              <a:ea typeface="Aptos" panose="020B0004020202020204" pitchFamily="34" charset="0"/>
              <a:cs typeface="Aptos" panose="020B0004020202020204" pitchFamily="34" charset="0"/>
            </a:endParaRPr>
          </a:p>
          <a:p>
            <a:r>
              <a:rPr lang="nl-NL" sz="1800" dirty="0">
                <a:effectLst/>
                <a:latin typeface="Aptos" panose="020B0004020202020204" pitchFamily="34" charset="0"/>
                <a:ea typeface="Aptos" panose="020B0004020202020204" pitchFamily="34" charset="0"/>
                <a:cs typeface="Aptos" panose="020B0004020202020204" pitchFamily="34" charset="0"/>
              </a:rPr>
              <a:t> Zie de volgende slide voor een voorbeeld van een actieplan/plan van aanpak dat in het kader van Beter Laten project.</a:t>
            </a:r>
            <a:endParaRPr lang="nl-NL" sz="1800" dirty="0"/>
          </a:p>
          <a:p>
            <a:endParaRPr lang="nl-NL" sz="1800" dirty="0"/>
          </a:p>
          <a:p>
            <a:r>
              <a:rPr lang="nl-NL" sz="1800" dirty="0"/>
              <a:t>Hyperlink uit de slide: </a:t>
            </a:r>
          </a:p>
          <a:p>
            <a:r>
              <a:rPr lang="nl-NL" sz="1800" dirty="0"/>
              <a:t>UNO Amsterdam. Beter Laten in de verpleeghuiszorg. 14 maart 2025. </a:t>
            </a:r>
            <a:r>
              <a:rPr lang="nl-NL" sz="1800" dirty="0">
                <a:hlinkClick r:id="rId3"/>
              </a:rPr>
              <a:t>Beter Laten in de verpleeghuiszorg</a:t>
            </a:r>
            <a:endParaRPr lang="nl-NL" sz="1800" dirty="0">
              <a:hlinkClick r:id="rId4"/>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20</a:t>
            </a:fld>
            <a:endParaRPr lang="nl-NL"/>
          </a:p>
        </p:txBody>
      </p:sp>
    </p:spTree>
    <p:extLst>
      <p:ext uri="{BB962C8B-B14F-4D97-AF65-F5344CB8AC3E}">
        <p14:creationId xmlns:p14="http://schemas.microsoft.com/office/powerpoint/2010/main" val="2928802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actieplan is van het project RENEW (gericht op de wijkverpleging).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Radboud UMC, </a:t>
            </a:r>
            <a:r>
              <a:rPr lang="nl-NL" dirty="0" err="1"/>
              <a:t>Vilans</a:t>
            </a:r>
            <a:r>
              <a:rPr lang="nl-NL" dirty="0"/>
              <a:t> &amp; V&amp;VN. Actieplan. 2024; V&amp;VN: Utrecht. </a:t>
            </a:r>
            <a:r>
              <a:rPr lang="nl-NL" dirty="0">
                <a:hlinkClick r:id="rId3"/>
              </a:rPr>
              <a:t>actieplan-leeg_v4.pdf</a:t>
            </a:r>
            <a:r>
              <a:rPr lang="nl-NL" dirty="0"/>
              <a:t> (geraadpleegd op 13 maart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Dit actieplan kan ter inspiratie worden gebruikt of worden gekoppeld aan lesactiviteit 4 over het doen van een aanbeveling voor het verminderen van Beter Laten-handeling(en). Het actieplan kan o.a. worden gebruikt om concreet een doel te formuleren, te bedenken wie daarbij betrokken moeten worden en welke acties daarvoor ondernomen moeten worden.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2234429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1564616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364303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zelf na laten denken en eventuele voorkennis activeren. De docent inventariseert de antwoorden en krijgt daarmee inzicht in de voorkennis en het niveau van de studenten. Op en onder slide 4 vind je de toelichting wat Beter Laten is.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337080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rPr>
              <a:t>De Beter Laten-lijst is een li</a:t>
            </a:r>
            <a:r>
              <a:rPr lang="nl-NL" sz="3600" dirty="0"/>
              <a:t>jst met handelingen waarvan de meerwaarde voor de cliënt niet is aangetoond, oftewel niet-passende zorg.  </a:t>
            </a:r>
            <a:r>
              <a:rPr lang="nl-NL" sz="1800" kern="0" dirty="0">
                <a:effectLst/>
                <a:latin typeface="Cambria" panose="02040503050406030204" pitchFamily="18" charset="0"/>
                <a:ea typeface="Times New Roman" panose="02020603050405020304" pitchFamily="18" charset="0"/>
                <a:cs typeface="AppleSystemUIFont"/>
              </a:rPr>
              <a:t>Niet-passende zorg is zorg die niet past bij de behoeften en wensen van de cliënt en risico’s met zich mee kan brengen voor jou als zorgverlener of je cliënt. Het terugdringen van niet-passende zorg kan de zorg effectiever en betaalbaarder maken. Je voorkomt immers dat er zorg geleverd wordt die niet werkt of niet nodig is. </a:t>
            </a:r>
            <a:endParaRPr lang="nl-NL"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3600" dirty="0"/>
              <a:t>Op deze lijst staan in totaal wel 66 handelingen, voor elke sector is er een aparte lijst: </a:t>
            </a:r>
            <a:r>
              <a:rPr lang="nl-NL" sz="3600" dirty="0"/>
              <a:t>bijvoorbeeld voor het verpleeghuis, de wijkverpleging, ziekenhuis en gehandicaptenzorg. De Beter Laten-lijst voor het verpleeghuis bevat in totaal 56 handelingen.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de afbeelding zie je een aantal voorbeelden van Beter Laten-handelingen voor het verpleeghuis. Dit is de top 5 die door verpleegkundigen en verzorgenden is bepaald. Deze Beter Laten-handelingen geven volgens hen de meeste risico’s op complicaties, of kosten veel tijd en geld.  </a:t>
            </a:r>
          </a:p>
          <a:p>
            <a:pPr marL="171450" indent="-171450">
              <a:buFontTx/>
              <a:buChar char="-"/>
            </a:pPr>
            <a:r>
              <a:rPr lang="nl-NL" dirty="0"/>
              <a:t>Geen urinesediment of dislipide uitvoeren voor een diagnose urineweginfectie.</a:t>
            </a:r>
          </a:p>
          <a:p>
            <a:pPr marL="171450" indent="-171450">
              <a:buFontTx/>
              <a:buChar char="-"/>
            </a:pPr>
            <a:r>
              <a:rPr lang="nl-NL" dirty="0"/>
              <a:t>Spoel de blaas NOOIT om een urineweginfectie te voorkomen</a:t>
            </a:r>
          </a:p>
          <a:p>
            <a:pPr marL="171450" indent="-171450">
              <a:buFontTx/>
              <a:buChar char="-"/>
            </a:pPr>
            <a:r>
              <a:rPr lang="nl-NL" dirty="0"/>
              <a:t>Gebruik GEEN vrijheidsbeperkende maatregelen bij een delier</a:t>
            </a:r>
          </a:p>
          <a:p>
            <a:pPr marL="171450" indent="-171450">
              <a:buFontTx/>
              <a:buChar char="-"/>
            </a:pPr>
            <a:r>
              <a:rPr lang="nl-NL" dirty="0"/>
              <a:t>VERMIJD overbodige lagen onder de cliënt met risico op decubitus</a:t>
            </a:r>
          </a:p>
          <a:p>
            <a:pPr marL="171450" indent="-171450">
              <a:buFontTx/>
              <a:buChar char="-"/>
            </a:pPr>
            <a:r>
              <a:rPr lang="nl-NL" dirty="0"/>
              <a:t>NIET vaker dan 1x per dag wassen, baden of douchten.</a:t>
            </a:r>
          </a:p>
          <a:p>
            <a:pPr marL="171450" indent="-171450">
              <a:buFontTx/>
              <a:buChar char="-"/>
            </a:pPr>
            <a:endParaRPr lang="nl-NL" dirty="0"/>
          </a:p>
          <a:p>
            <a:pPr marL="0" indent="0">
              <a:buFontTx/>
              <a:buNone/>
            </a:pPr>
            <a:r>
              <a:rPr lang="nl-NL" dirty="0"/>
              <a:t>Naast de handeling staat wat het NIET meer kunnen doen van deze handeling kan opleveren in leed, tijd en kosten. Het is belangrijk wel kritisch te kijken wanneer een handeling beter wel/niet uitgevoerd kan worden. Bij sommige cliënten kan de zorg </a:t>
            </a:r>
            <a:r>
              <a:rPr lang="nl-NL" i="1" dirty="0"/>
              <a:t>wel</a:t>
            </a:r>
            <a:r>
              <a:rPr lang="nl-NL" i="0" dirty="0"/>
              <a:t> passend zijn. Denk bijvoorbeeld aan urine </a:t>
            </a:r>
            <a:r>
              <a:rPr lang="nl-NL" i="0" dirty="0" err="1"/>
              <a:t>sticken</a:t>
            </a:r>
            <a:r>
              <a:rPr lang="nl-NL" i="0" dirty="0"/>
              <a:t>. Dit wordt momenteel teveel gedaan maar kan soms wel nuttig zijn, namelijk als we een urineweginfectie willen uitsluiten. Het is dus belangrijk altijd kritisch na te blijven denken wanneer de handeling beter kan worden gelaten.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9755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Beter Laten-lijst draagt bij aan minder risico en leed voor de cliënt, meer tijd voor verpleging &amp; verzorging om zorg te leveren die wél aantoonbaar effectief is en minder zorgkosten. Daarnaast draagt het ook bij aan: </a:t>
            </a:r>
          </a:p>
          <a:p>
            <a:pPr marL="171450" indent="-171450">
              <a:buFontTx/>
              <a:buChar char="-"/>
            </a:pPr>
            <a:r>
              <a:rPr lang="nl-NL" dirty="0"/>
              <a:t>Bewustzijn van (niet) effectieve zorg bij V&amp;V</a:t>
            </a:r>
          </a:p>
          <a:p>
            <a:pPr marL="171450" indent="-171450">
              <a:buFontTx/>
              <a:buChar char="-"/>
            </a:pPr>
            <a:r>
              <a:rPr lang="nl-NL" dirty="0"/>
              <a:t>Kort en bondig overzicht van handelingen die niet effectief zijn, eenvoudig te screenen door verpleegkundigen en verzorgenden </a:t>
            </a:r>
          </a:p>
          <a:p>
            <a:pPr marL="171450" indent="-171450">
              <a:buFontTx/>
              <a:buChar char="-"/>
            </a:pPr>
            <a:r>
              <a:rPr lang="nl-NL" dirty="0"/>
              <a:t>De lijst is makkelijker te begrijpen dan zelf de richtlijn te moeten lezen. Zo kan een grotere groep V&amp;V worden bereikt over onnodige zorg.</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53480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filmpje wordt uitgelegd wat Beter Laten in het verpleeghuis is.  De doelgroep voor het filmpje zijn (</a:t>
            </a:r>
            <a:r>
              <a:rPr lang="nl-NL" dirty="0" err="1"/>
              <a:t>kwaliteits</a:t>
            </a:r>
            <a:r>
              <a:rPr lang="nl-NL" dirty="0"/>
              <a:t>)verpleegkundigen of teamleiders die met Beter Laten op een afdeling aan de slag willen.</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Om goed van start te gaan met Beter Laten op de afdeling, is er een introductiefilmpje beschikbaar. Dit filmpje toont een praktijkvoorbeeld uit verpleeghuis De </a:t>
            </a:r>
            <a:r>
              <a:rPr lang="nl-NL" sz="1200" dirty="0" err="1">
                <a:effectLst/>
                <a:latin typeface="Trebuchet MS" panose="020B0603020202020204" pitchFamily="34" charset="0"/>
                <a:ea typeface="Trebuchet MS" panose="020B0603020202020204" pitchFamily="34" charset="0"/>
                <a:cs typeface="Trebuchet MS" panose="020B0603020202020204" pitchFamily="34" charset="0"/>
              </a:rPr>
              <a:t>Vriendenhof</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waar kwaliteitsverpleegkunde Sara aan de slag gaat met Beter Laten op haar afdeling. Het geeft een realistisch beeld van wat je kunt verwachten wanneer je aan de slag gaat met de-implementeren en helpt je om het zorgteam hierbij te betrekken. </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De stappen die Sara op haar afdeling uitvoert raadt UNO Amsterdam een </a:t>
            </a:r>
            <a:r>
              <a:rPr lang="nl-NL" sz="1200" dirty="0" err="1">
                <a:effectLst/>
                <a:latin typeface="Trebuchet MS" panose="020B0603020202020204" pitchFamily="34" charset="0"/>
                <a:ea typeface="Calibri" panose="020F0502020204030204" pitchFamily="34" charset="0"/>
                <a:cs typeface="Times New Roman" panose="02020603050405020304" pitchFamily="18" charset="0"/>
              </a:rPr>
              <a:t>aandachtsvelder</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aan ook te volgen</a:t>
            </a:r>
            <a:endParaRPr lang="nl-NL" sz="1200" kern="100" dirty="0">
              <a:effectLst/>
              <a:latin typeface="Trebuchet MS" panose="020B0603020202020204" pitchFamily="34" charset="0"/>
              <a:ea typeface="Calibri" panose="020F0502020204030204" pitchFamily="34" charset="0"/>
              <a:cs typeface="Times New Roman" panose="02020603050405020304" pitchFamily="18" charset="0"/>
            </a:endParaRPr>
          </a:p>
          <a:p>
            <a:r>
              <a:rPr lang="nl-NL" dirty="0"/>
              <a:t> </a:t>
            </a:r>
          </a:p>
          <a:p>
            <a:r>
              <a:rPr lang="nl-NL" dirty="0"/>
              <a:t>Het filmpje kan ook informatief zijn voor </a:t>
            </a:r>
            <a:r>
              <a:rPr lang="nl-NL" dirty="0" err="1"/>
              <a:t>helpenden</a:t>
            </a:r>
            <a:r>
              <a:rPr lang="nl-NL" dirty="0"/>
              <a:t> en verzorgenden IG. Het geef een beeld van de werkwijze die komt kijken bij de-implementatie, en hoe dit de deskundigheid van alle zorgmedewerkers uit het team vraagt. Ook </a:t>
            </a:r>
            <a:r>
              <a:rPr lang="nl-NL" dirty="0" err="1"/>
              <a:t>helpenden</a:t>
            </a:r>
            <a:r>
              <a:rPr lang="nl-NL" dirty="0"/>
              <a:t> en verzorgenden IG kunnen namelijk een belangrijke rol hebben bij o.a. het signaleren van een Beter Laten-handeling en bijdragen aan de de-implementatie. </a:t>
            </a:r>
          </a:p>
          <a:p>
            <a:endParaRPr lang="nl-NL" dirty="0"/>
          </a:p>
          <a:p>
            <a:r>
              <a:rPr lang="nl-NL" dirty="0"/>
              <a:t>Bron: </a:t>
            </a:r>
            <a:r>
              <a:rPr lang="nl-NL" dirty="0">
                <a:hlinkClick r:id="rId3"/>
              </a:rPr>
              <a:t>Beter Laten in de verpleeghuiszorg - YouTube</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309146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Beter Laten en Beter Doen-lijsten per zorgsetting zijn hier te vinden: </a:t>
            </a:r>
            <a:r>
              <a:rPr lang="nl-NL" dirty="0">
                <a:hlinkClick r:id="rId3"/>
              </a:rPr>
              <a:t>Beter Laten 2.0 per sector | Voor verpleegkundigen en verzorgenden | V&amp;VN</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91927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eerst zelf na laten denken.</a:t>
            </a:r>
          </a:p>
          <a:p>
            <a:r>
              <a:rPr lang="nl-NL" dirty="0"/>
              <a:t>De meest voorkomende redenen worden vervolgens besproken op slide 8.</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64270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logisch dat Beter Laten-handelingen nog veel in de praktijk voorkomen. Bovengenoemde redenen zijn veelvoorkomende redenen waarom bepaalde handelingen nog worden uitgevoerd. Er zijn natuurlijk nog veel meer redenen. Gewoonte bij jezelf, bij collega’s en andere disciplines is daarbij een belangrijke. We moeten aan veel dingen denken op een dag en zijn ons daarom niet altijd bewust van of handelingen wel bijdragen aan de kwaliteit van zorg. Daarnaast kan het ook zo zijn dat cliënten en of familie om bepaalde zorg vragen, ook al weten we dat dit niet altijd nodig is. </a:t>
            </a:r>
          </a:p>
          <a:p>
            <a:endParaRPr lang="nl-NL" dirty="0"/>
          </a:p>
          <a:p>
            <a:endParaRPr lang="nl-NL" dirty="0"/>
          </a:p>
          <a:p>
            <a:r>
              <a:rPr lang="nl-NL" b="1" dirty="0"/>
              <a:t>Voorbeeld gewoonte, onwetendheid of omdat de cliënt het vraagt: </a:t>
            </a:r>
            <a:r>
              <a:rPr lang="nl-NL" dirty="0"/>
              <a:t>Een voorbeeld is het gebruik van overbodige lagen, bijvoorbeeld door een celstofmatje in bed te leggen of (zwaar) incontinentiemateriaal te gebruiken als iemand eigenlijk alleen af en toe een ongelukje heeft. Dit is onnodig en verhoogt het risico op decubitus. In de praktijk gebeurt dit nog wel eens omdat een collega in de voorgaande dienst dit ook heeft gedaan óf het standaard op de afdeling wordt gedaan zonder dat men zich afvraagt of dit nog nodig is. Ook kan het zijn dat de cliënt er om vraagt,  bijvoorbeeld om ongelukjes te voorkomen. Het is dan goed om je af te vragen wat in dit geval passende zorg is zonder dat daarmee het risico op decubitus wordt verhoogd.</a:t>
            </a:r>
          </a:p>
          <a:p>
            <a:endParaRPr lang="nl-NL" b="1" dirty="0"/>
          </a:p>
          <a:p>
            <a:r>
              <a:rPr lang="nl-NL" b="1" dirty="0"/>
              <a:t>Voorbeeld onwetendheid of omdat de familie dit vraagt: </a:t>
            </a:r>
            <a:r>
              <a:rPr lang="nl-NL" dirty="0"/>
              <a:t>Een voorbeeld hiervan is bijvoorbeeld het gebruik van een urinestick om een urineweginfectie aan te tonen, terwijl tegenwoordig het wetenschappelijk bewijs aangeeft dat we dit alleen mogen inzetten om een urineweginfectie uit te sluiten. Dit is nog niet bij iedereen bekend en/of soms vraagt de familie erom, terwijl zij mogelijk ook niet altijd op de hoogte zijn van de richtlijnen. Dit is gelijk ook een voorbeeld van nieuw beschikbare wetenschappelijke kennis die nog niet bij iedereen bekend is.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94351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B11D0E21-948B-3F4B-5E34-93A2E7CB0F0A}"/>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60B56DC-A5DA-1FC3-9CD3-CD6390AC99E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EF40C16E-8C0C-BBF4-F8EF-9229B41B76A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84E80505-5806-FC2D-735A-2E84DE53122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087B2ADF-59C0-A9EC-5CFA-F7D6C3210257}"/>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D69623A2-42AB-8EDA-DD34-0C70AEE9C9C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EF31B393-17A7-AC7B-59BA-6AFBCF7C825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97B6A27-295A-25AD-605A-5DF79FFFC47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B11FFEA-4698-330E-5AD7-A2A7D007ED40}"/>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85633FE-30DF-42DB-3549-6EB735E7C9AF}"/>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61A85A35-BF7D-67AF-48BC-AF53EF5485B1}"/>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11C0332-EBC7-948B-E9F8-A0B73922761E}"/>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0BACBAF1-085D-35D7-CA65-93A233D2639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469BAE57-81AB-DCC4-7273-A6BE4D5C46B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8151D7D-71D8-8AAC-A490-B6765A7445A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18B5CE6-DCA5-3629-580A-6C769757C04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2" name="Graphic 1">
            <a:extLst>
              <a:ext uri="{FF2B5EF4-FFF2-40B4-BE49-F238E27FC236}">
                <a16:creationId xmlns:a16="http://schemas.microsoft.com/office/drawing/2014/main" id="{4D50893B-341C-BB3C-302E-DA9484AC7425}"/>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175" y="-172695"/>
            <a:ext cx="3549650" cy="1143292"/>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C22712E7-A101-B030-A2C5-6F750DC3979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0D3A91D0-EC37-A7A3-DBEA-12D58A3B38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6B7BFCE3-EBA3-A7C0-7229-F2D497774E8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5D651226-87D3-BD76-3D0A-05B9692022E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125B8362-997B-ED88-C0D6-18E7F3D96D50}"/>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2C827AF8-0CBB-73A9-BEEC-500049E8E49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B5B476C1-1747-7A3D-9719-6076975F54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90FF9C-9D50-8176-648B-21993B83908B}"/>
              </a:ext>
            </a:extLst>
          </p:cNvPr>
          <p:cNvPicPr>
            <a:picLocks noChangeAspect="1"/>
          </p:cNvPicPr>
          <p:nvPr userDrawn="1"/>
        </p:nvPicPr>
        <p:blipFill>
          <a:blip r:embed="rId27" cstate="email">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888317" y="285032"/>
            <a:ext cx="415364" cy="513740"/>
          </a:xfrm>
          <a:prstGeom prst="rect">
            <a:avLst/>
          </a:prstGeom>
        </p:spPr>
      </p:pic>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Voorbeeld voettekst | </a:t>
            </a:r>
            <a:fld id="{A6446622-8315-3143-9571-9B22411454C5}" type="datetime1">
              <a:rPr lang="nl-NL" smtClean="0"/>
              <a:pPr/>
              <a:t>23-4-2025</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ideo" Target="https://www.youtube.com/embed/V5XeKkbVzxc?feature=oembed" TargetMode="External"/><Relationship Id="rId6" Type="http://schemas.openxmlformats.org/officeDocument/2006/relationships/hyperlink" Target="https://www.youtube.com/watch?v=V5XeKkbVzxc" TargetMode="External"/><Relationship Id="rId5" Type="http://schemas.openxmlformats.org/officeDocument/2006/relationships/image" Target="../media/image28.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producten/beter-laten/#:~:text=UNO%20Amsterdam%20heeft%20Beter%20laten%20geprioriteerd%20voor%202024&amp;text=De%20prioritering%20aan%20Beter%20laten,geven%20of%20aandacht%20voor%20prevent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venvn.nl/thema-s/beter-laten/beter-laten-2-0-per-secto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thema/toolkit-beter-laten/?source=product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hyperlink" Target="https://www.venvn.nl/media/ot1niu2l/beter-laten_lijst-verpleeghuiszorg_v2.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hyperlink" Target="https://www.venvn.nl/media/ot1niu2l/beter-laten_lijst-verpleeghuiszorg_v2.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www.youtube.com/watch?v=V5XeKkbVzxc" TargetMode="External"/><Relationship Id="rId2" Type="http://schemas.openxmlformats.org/officeDocument/2006/relationships/slideLayout" Target="../slideLayouts/slideLayout9.xml"/><Relationship Id="rId1" Type="http://schemas.openxmlformats.org/officeDocument/2006/relationships/video" Target="https://www.youtube.com/embed/OeUhw4yXaVI?feature=oembed" TargetMode="External"/><Relationship Id="rId6" Type="http://schemas.openxmlformats.org/officeDocument/2006/relationships/hyperlink" Target="https://www.youtube.com/watch?v=OeUhw4yXaVI" TargetMode="External"/><Relationship Id="rId5" Type="http://schemas.openxmlformats.org/officeDocument/2006/relationships/image" Target="../media/image28.pn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1" y="2102444"/>
            <a:ext cx="10776857" cy="1152751"/>
          </a:xfrm>
        </p:spPr>
        <p:txBody>
          <a:bodyPr>
            <a:normAutofit fontScale="90000"/>
          </a:bodyPr>
          <a:lstStyle/>
          <a:p>
            <a:pPr algn="ctr"/>
            <a:r>
              <a:rPr lang="nl-NL" dirty="0">
                <a:latin typeface="Trebuchet MS"/>
              </a:rPr>
              <a:t>‘Beter Laten in het verpleeghuis’</a:t>
            </a:r>
            <a:br>
              <a:rPr lang="nl-NL" dirty="0"/>
            </a:br>
            <a:r>
              <a:rPr lang="nl-NL" sz="3100" dirty="0" err="1">
                <a:latin typeface="Trebuchet MS"/>
              </a:rPr>
              <a:t>Themales</a:t>
            </a:r>
            <a:r>
              <a:rPr lang="nl-NL" sz="3100" dirty="0">
                <a:latin typeface="Trebuchet MS"/>
              </a:rPr>
              <a:t> hbo</a:t>
            </a:r>
            <a:br>
              <a:rPr lang="nl-NL" sz="3100" dirty="0"/>
            </a:br>
            <a:endParaRPr lang="nl-NL" dirty="0">
              <a:solidFill>
                <a:srgbClr val="FF0000"/>
              </a:solidFill>
            </a:endParaRPr>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F2E6977B-8452-9810-6FBA-1FE40B34B2E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982A1-3965-9246-81C7-5FD4D63C4B77}"/>
              </a:ext>
            </a:extLst>
          </p:cNvPr>
          <p:cNvSpPr>
            <a:spLocks noGrp="1"/>
          </p:cNvSpPr>
          <p:nvPr>
            <p:ph type="title"/>
          </p:nvPr>
        </p:nvSpPr>
        <p:spPr/>
        <p:txBody>
          <a:bodyPr/>
          <a:lstStyle/>
          <a:p>
            <a:r>
              <a:rPr lang="nl-NL" dirty="0"/>
              <a:t>En dan..?</a:t>
            </a:r>
          </a:p>
        </p:txBody>
      </p:sp>
      <p:sp>
        <p:nvSpPr>
          <p:cNvPr id="3" name="Tijdelijke aanduiding voor inhoud 2">
            <a:extLst>
              <a:ext uri="{FF2B5EF4-FFF2-40B4-BE49-F238E27FC236}">
                <a16:creationId xmlns:a16="http://schemas.microsoft.com/office/drawing/2014/main" id="{00581E72-636A-CD4D-B2AC-7EE3203BCC2E}"/>
              </a:ext>
            </a:extLst>
          </p:cNvPr>
          <p:cNvSpPr>
            <a:spLocks noGrp="1"/>
          </p:cNvSpPr>
          <p:nvPr>
            <p:ph sz="half" idx="2"/>
          </p:nvPr>
        </p:nvSpPr>
        <p:spPr/>
        <p:txBody>
          <a:bodyPr/>
          <a:lstStyle/>
          <a:p>
            <a:r>
              <a:rPr lang="nl-NL" sz="2000" dirty="0"/>
              <a:t>Als je weet welke handelingen verminderd moeten worden én waarom deze nog worden gedaan, wat kan je dan doen?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CE0B77AA-F8FA-30CD-7A4C-55CA3BEBB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00210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a:xfrm>
            <a:off x="673099" y="578600"/>
            <a:ext cx="10766044" cy="1325563"/>
          </a:xfrm>
        </p:spPr>
        <p:txBody>
          <a:bodyPr/>
          <a:lstStyle/>
          <a:p>
            <a:r>
              <a:rPr lang="nl-NL" dirty="0"/>
              <a:t>Voorbeeld van Beter Laten in de wijk</a:t>
            </a:r>
          </a:p>
        </p:txBody>
      </p:sp>
      <p:pic>
        <p:nvPicPr>
          <p:cNvPr id="5" name="Onlinemedia 4" title="RENEW  Meer gepast gebruik met beter laten in de Wijk Beter Doen Beter Laten lijst">
            <a:hlinkClick r:id="" action="ppaction://media"/>
            <a:extLst>
              <a:ext uri="{FF2B5EF4-FFF2-40B4-BE49-F238E27FC236}">
                <a16:creationId xmlns:a16="http://schemas.microsoft.com/office/drawing/2014/main" id="{1AFF8770-AF10-5910-6E6C-ADEAB9FCE1ED}"/>
              </a:ext>
            </a:extLst>
          </p:cNvPr>
          <p:cNvPicPr>
            <a:picLocks noGrp="1" noRot="1" noChangeAspect="1"/>
          </p:cNvPicPr>
          <p:nvPr>
            <p:ph sz="half" idx="2"/>
            <a:videoFile r:link="rId1"/>
          </p:nvPr>
        </p:nvPicPr>
        <p:blipFill>
          <a:blip r:embed="rId4"/>
          <a:stretch>
            <a:fillRect/>
          </a:stretch>
        </p:blipFill>
        <p:spPr>
          <a:xfrm>
            <a:off x="2736658" y="1645400"/>
            <a:ext cx="6638925" cy="3751263"/>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6A7ACC7F-CD83-B597-2E24-0C98D140A2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4" name="Tekstvak 3">
            <a:extLst>
              <a:ext uri="{FF2B5EF4-FFF2-40B4-BE49-F238E27FC236}">
                <a16:creationId xmlns:a16="http://schemas.microsoft.com/office/drawing/2014/main" id="{BC0D8D31-6EC4-B3CC-9B36-29B9D227AC29}"/>
              </a:ext>
            </a:extLst>
          </p:cNvPr>
          <p:cNvSpPr txBox="1"/>
          <p:nvPr/>
        </p:nvSpPr>
        <p:spPr>
          <a:xfrm>
            <a:off x="1467556" y="5842882"/>
            <a:ext cx="8703733" cy="646331"/>
          </a:xfrm>
          <a:prstGeom prst="rect">
            <a:avLst/>
          </a:prstGeom>
          <a:noFill/>
        </p:spPr>
        <p:txBody>
          <a:bodyPr wrap="square" rtlCol="0">
            <a:spAutoFit/>
          </a:bodyPr>
          <a:lstStyle/>
          <a:p>
            <a:pPr algn="ctr"/>
            <a:r>
              <a:rPr lang="nl-NL" sz="1200" dirty="0"/>
              <a:t>Radboud UMC, </a:t>
            </a:r>
            <a:r>
              <a:rPr lang="nl-NL" sz="1200" dirty="0" err="1"/>
              <a:t>Vilans</a:t>
            </a:r>
            <a:r>
              <a:rPr lang="nl-NL" sz="1200" dirty="0"/>
              <a:t> &amp; V&amp;VN. RENEW – Meer gepast gebruik met Beter Laten in de Wijk.</a:t>
            </a:r>
            <a:r>
              <a:rPr lang="nl-NL" sz="1200" i="1" dirty="0"/>
              <a:t> </a:t>
            </a:r>
            <a:r>
              <a:rPr lang="nl-NL" sz="1200" dirty="0"/>
              <a:t>11 juni 2024.</a:t>
            </a:r>
            <a:r>
              <a:rPr lang="nl-NL" sz="1200" dirty="0">
                <a:hlinkClick r:id="rId6"/>
              </a:rPr>
              <a:t> </a:t>
            </a:r>
          </a:p>
          <a:p>
            <a:pPr algn="ctr"/>
            <a:r>
              <a:rPr lang="nl-NL" sz="1200" dirty="0">
                <a:hlinkClick r:id="rId6"/>
              </a:rPr>
              <a:t>RENEW - Meer gepast gebruik met beter laten in de Wijk.</a:t>
            </a:r>
            <a:endParaRPr lang="nl-NL" sz="1200" dirty="0"/>
          </a:p>
          <a:p>
            <a:pPr algn="ctr"/>
            <a:endParaRPr lang="nl-NL" sz="1200" dirty="0"/>
          </a:p>
        </p:txBody>
      </p:sp>
    </p:spTree>
    <p:extLst>
      <p:ext uri="{BB962C8B-B14F-4D97-AF65-F5344CB8AC3E}">
        <p14:creationId xmlns:p14="http://schemas.microsoft.com/office/powerpoint/2010/main" val="290422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Vertrouw op je klinische blik!</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pPr marL="0" indent="0">
              <a:buNone/>
            </a:pPr>
            <a:r>
              <a:rPr lang="nl-NL" sz="2000" dirty="0"/>
              <a:t>De Beter Laten-lijst geeft aan welke zorg géén meerwaarde heeft, máár</a:t>
            </a:r>
          </a:p>
          <a:p>
            <a:r>
              <a:rPr lang="nl-NL" sz="2000" dirty="0"/>
              <a:t> Het blijft maatwerk </a:t>
            </a:r>
          </a:p>
          <a:p>
            <a:pPr lvl="1">
              <a:buFont typeface="Wingdings" panose="05000000000000000000" pitchFamily="2" charset="2"/>
              <a:buChar char="ü"/>
            </a:pPr>
            <a:r>
              <a:rPr lang="nl-NL" sz="2000" dirty="0"/>
              <a:t>denk aan voorkeuren van de cliënt! </a:t>
            </a:r>
          </a:p>
          <a:p>
            <a:pPr marL="457200" lvl="1" indent="0">
              <a:buNone/>
            </a:pPr>
            <a:endParaRPr lang="nl-NL" sz="2000" dirty="0"/>
          </a:p>
          <a:p>
            <a:r>
              <a:rPr lang="nl-NL" sz="2000" dirty="0"/>
              <a:t>Schat zelf de situatie per cliënt goed in </a:t>
            </a:r>
          </a:p>
          <a:p>
            <a:pPr lvl="1">
              <a:buFont typeface="Wingdings" panose="05000000000000000000" pitchFamily="2" charset="2"/>
              <a:buChar char="ü"/>
            </a:pPr>
            <a:r>
              <a:rPr lang="nl-NL" sz="2000" dirty="0"/>
              <a:t>maak gebruik van je kennis en ervaring!</a:t>
            </a:r>
          </a:p>
          <a:p>
            <a:pPr marL="457200" lvl="1" indent="0">
              <a:buNone/>
            </a:pPr>
            <a:endParaRPr lang="nl-NL" sz="2000" dirty="0"/>
          </a:p>
          <a:p>
            <a:r>
              <a:rPr lang="nl-NL" sz="2000" dirty="0"/>
              <a:t>Blijf ook zelf nadenken</a:t>
            </a:r>
          </a:p>
          <a:p>
            <a:pPr lvl="1">
              <a:buFont typeface="Wingdings" panose="05000000000000000000" pitchFamily="2" charset="2"/>
              <a:buChar char="ü"/>
            </a:pPr>
            <a:r>
              <a:rPr lang="nl-NL" sz="2000" dirty="0"/>
              <a:t>vooral als je iets in opdracht doet!</a:t>
            </a:r>
          </a:p>
        </p:txBody>
      </p:sp>
      <p:pic>
        <p:nvPicPr>
          <p:cNvPr id="6" name="Afbeelding 5" descr="Afbeelding met tekst, Lettertype, ontwerp&#10;&#10;Door AI gegenereerde inhoud is mogelijk onjuist.">
            <a:extLst>
              <a:ext uri="{FF2B5EF4-FFF2-40B4-BE49-F238E27FC236}">
                <a16:creationId xmlns:a16="http://schemas.microsoft.com/office/drawing/2014/main" id="{ACA3EA5D-C8CC-1E2A-AAF2-E28DF645B21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67044" y="2932082"/>
            <a:ext cx="5205048" cy="3464792"/>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83B1337F-646F-B7AF-D5DC-60F526850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6128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Beter-laten-lijst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7439086D-A5AD-A801-3608-4CEAC54446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44617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0" y="1829506"/>
            <a:ext cx="10776857" cy="1152751"/>
          </a:xfrm>
        </p:spPr>
        <p:txBody>
          <a:bodyPr>
            <a:normAutofit fontScale="90000"/>
          </a:bodyPr>
          <a:lstStyle/>
          <a:p>
            <a:r>
              <a:rPr lang="nl-NL" dirty="0">
                <a:latin typeface="Trebuchet MS"/>
              </a:rPr>
              <a:t>Voorbeelden lesactiviteiten</a:t>
            </a:r>
            <a:br>
              <a:rPr lang="nl-NL" dirty="0"/>
            </a:br>
            <a:endParaRPr lang="nl-NL" dirty="0"/>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2D3C5A5B-D75F-4CCD-8EE2-044FF5D553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4B0585CE-4DFE-1BB5-EC6C-52ADD9732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8896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5C0BE-C51F-ACD1-84B4-B5AB5B4CA115}"/>
              </a:ext>
            </a:extLst>
          </p:cNvPr>
          <p:cNvSpPr>
            <a:spLocks noGrp="1"/>
          </p:cNvSpPr>
          <p:nvPr>
            <p:ph type="title"/>
          </p:nvPr>
        </p:nvSpPr>
        <p:spPr>
          <a:xfrm>
            <a:off x="712978" y="212682"/>
            <a:ext cx="10766044" cy="1325563"/>
          </a:xfrm>
        </p:spPr>
        <p:txBody>
          <a:bodyPr/>
          <a:lstStyle/>
          <a:p>
            <a:r>
              <a:rPr lang="nl-NL" dirty="0">
                <a:ea typeface="+mj-lt"/>
                <a:cs typeface="+mj-lt"/>
              </a:rPr>
              <a:t>Zelf aan de slag!</a:t>
            </a:r>
            <a:endParaRPr lang="nl-NL" dirty="0"/>
          </a:p>
        </p:txBody>
      </p:sp>
      <p:sp>
        <p:nvSpPr>
          <p:cNvPr id="13" name="Tijdelijke aanduiding voor inhoud 12">
            <a:extLst>
              <a:ext uri="{FF2B5EF4-FFF2-40B4-BE49-F238E27FC236}">
                <a16:creationId xmlns:a16="http://schemas.microsoft.com/office/drawing/2014/main" id="{1C8FAD0B-146E-92B8-724D-EDE0A7BD7D1A}"/>
              </a:ext>
            </a:extLst>
          </p:cNvPr>
          <p:cNvSpPr>
            <a:spLocks noGrp="1"/>
          </p:cNvSpPr>
          <p:nvPr>
            <p:ph sz="half" idx="2"/>
          </p:nvPr>
        </p:nvSpPr>
        <p:spPr>
          <a:xfrm>
            <a:off x="648820" y="1446709"/>
            <a:ext cx="10894359" cy="5637200"/>
          </a:xfrm>
        </p:spPr>
        <p:txBody>
          <a:bodyPr/>
          <a:lstStyle/>
          <a:p>
            <a:pPr marL="0" indent="0">
              <a:buNone/>
            </a:pPr>
            <a:r>
              <a:rPr lang="nl-NL" sz="1400" i="1" dirty="0">
                <a:latin typeface="+mj-lt"/>
                <a:ea typeface="Times New Roman" panose="02020603050405020304" pitchFamily="18" charset="0"/>
                <a:cs typeface="Calibri" panose="020F0502020204030204" pitchFamily="34" charset="0"/>
              </a:rPr>
              <a:t>De volgende lesdoelen zijn gekoppeld aan lesactiviteiten die op de volgende slides zijn weergegeven. De docent kan zelf een keuze maken óf en welke lesdoelen en daaraan gekoppelde activiteiten relevant zijn.</a:t>
            </a:r>
            <a:endParaRPr lang="nl-NL" sz="1800" spc="0" dirty="0">
              <a:effectLst/>
              <a:latin typeface="+mj-lt"/>
              <a:ea typeface="Symbol" panose="05050102010706020507" pitchFamily="18" charset="2"/>
              <a:cs typeface="Symbol" panose="05050102010706020507" pitchFamily="18" charset="2"/>
            </a:endParaRPr>
          </a:p>
          <a:p>
            <a:pPr marL="0" indent="0">
              <a:buNone/>
            </a:pPr>
            <a:endParaRPr lang="nl-NL" sz="2000" b="1" dirty="0">
              <a:solidFill>
                <a:srgbClr val="111111"/>
              </a:solidFill>
              <a:latin typeface="+mj-lt"/>
              <a:ea typeface="Times New Roman" panose="02020603050405020304" pitchFamily="18" charset="0"/>
              <a:cs typeface="Calibri" panose="020F0502020204030204" pitchFamily="34" charset="0"/>
            </a:endParaRPr>
          </a:p>
          <a:p>
            <a:pPr marL="0" indent="0">
              <a:buNone/>
            </a:pPr>
            <a:r>
              <a:rPr lang="nl-NL" sz="2000" b="1" dirty="0">
                <a:solidFill>
                  <a:srgbClr val="111111"/>
                </a:solidFill>
                <a:latin typeface="+mj-lt"/>
                <a:ea typeface="Times New Roman" panose="02020603050405020304" pitchFamily="18" charset="0"/>
                <a:cs typeface="Calibri" panose="020F0502020204030204" pitchFamily="34" charset="0"/>
              </a:rPr>
              <a:t>Na deze les:</a:t>
            </a:r>
          </a:p>
          <a:p>
            <a:r>
              <a:rPr lang="nl-NL" sz="2000" dirty="0">
                <a:solidFill>
                  <a:srgbClr val="111111"/>
                </a:solidFill>
                <a:latin typeface="+mj-lt"/>
                <a:ea typeface="Times New Roman" panose="02020603050405020304" pitchFamily="18" charset="0"/>
                <a:cs typeface="Calibri" panose="020F0502020204030204" pitchFamily="34" charset="0"/>
              </a:rPr>
              <a:t>Kun je d</a:t>
            </a:r>
            <a:r>
              <a:rPr lang="nl-NL" sz="2000" dirty="0">
                <a:solidFill>
                  <a:srgbClr val="111111"/>
                </a:solidFill>
                <a:effectLst/>
                <a:latin typeface="+mj-lt"/>
                <a:ea typeface="Times New Roman" panose="02020603050405020304" pitchFamily="18" charset="0"/>
                <a:cs typeface="Calibri" panose="020F0502020204030204" pitchFamily="34" charset="0"/>
              </a:rPr>
              <a:t>e Beter Laten-lijst zelf gebruiken om een Beter Laten-handeling in de praktijk te signaleren (activiteit 1); </a:t>
            </a:r>
          </a:p>
          <a:p>
            <a:r>
              <a:rPr lang="nl-NL" sz="2000" dirty="0">
                <a:solidFill>
                  <a:srgbClr val="111111"/>
                </a:solidFill>
                <a:effectLst/>
                <a:latin typeface="+mj-lt"/>
                <a:ea typeface="Times New Roman" panose="02020603050405020304" pitchFamily="18" charset="0"/>
                <a:cs typeface="Calibri" panose="020F0502020204030204" pitchFamily="34" charset="0"/>
              </a:rPr>
              <a:t>Uitleggen waarom de gesignaleerde handeling op de Beter Laten-lijst staat (activiteit 2);</a:t>
            </a:r>
          </a:p>
          <a:p>
            <a:r>
              <a:rPr lang="nl-NL" sz="2000" dirty="0">
                <a:solidFill>
                  <a:srgbClr val="111111"/>
                </a:solidFill>
                <a:effectLst/>
                <a:latin typeface="+mj-lt"/>
                <a:ea typeface="Times New Roman" panose="02020603050405020304" pitchFamily="18" charset="0"/>
                <a:cs typeface="Calibri" panose="020F0502020204030204" pitchFamily="34" charset="0"/>
              </a:rPr>
              <a:t>Beschrijven hoe vaak en waarom de Beter Laten-handeling op de afdeling wordt uitgevoerd (activiteit 3.1 en 3.2);</a:t>
            </a:r>
          </a:p>
          <a:p>
            <a:r>
              <a:rPr lang="nl-NL" sz="2000" dirty="0">
                <a:solidFill>
                  <a:srgbClr val="111111"/>
                </a:solidFill>
                <a:effectLst/>
                <a:latin typeface="+mj-lt"/>
                <a:ea typeface="Times New Roman" panose="02020603050405020304" pitchFamily="18" charset="0"/>
                <a:cs typeface="Calibri" panose="020F0502020204030204" pitchFamily="34" charset="0"/>
              </a:rPr>
              <a:t>Een aanbeveling formuleren om de Beter Laten-handeling op de afdeling te verminderen (activiteit 4). </a:t>
            </a:r>
          </a:p>
          <a:p>
            <a:endParaRPr lang="nl-NL" sz="2000" dirty="0"/>
          </a:p>
        </p:txBody>
      </p:sp>
      <p:pic>
        <p:nvPicPr>
          <p:cNvPr id="3" name="Afbeelding 2" descr="Afbeelding met Graphics, grafische vormgeving, ontwerp&#10;&#10;Door AI gegenereerde inhoud is mogelijk onjuist.">
            <a:extLst>
              <a:ext uri="{FF2B5EF4-FFF2-40B4-BE49-F238E27FC236}">
                <a16:creationId xmlns:a16="http://schemas.microsoft.com/office/drawing/2014/main" id="{5CB3FB8F-DDE5-D53F-735C-E9041FEFF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2759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Activiteit 1: signaleren van een Beter Laten-handelingen </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r>
              <a:rPr lang="nl-NL" sz="2000" dirty="0">
                <a:latin typeface="+mj-lt"/>
                <a:ea typeface="Symbol" panose="05050102010706020507" pitchFamily="18" charset="2"/>
                <a:cs typeface="Symbol" panose="05050102010706020507" pitchFamily="18" charset="2"/>
              </a:rPr>
              <a:t>Bekijk de </a:t>
            </a:r>
            <a:r>
              <a:rPr lang="nl-NL" sz="2000" dirty="0">
                <a:latin typeface="+mj-lt"/>
                <a:ea typeface="Symbol" panose="05050102010706020507" pitchFamily="18" charset="2"/>
                <a:cs typeface="Symbol" panose="05050102010706020507" pitchFamily="18" charset="2"/>
                <a:hlinkClick r:id="rId3"/>
              </a:rPr>
              <a:t>Beter Laten-lijst </a:t>
            </a:r>
            <a:r>
              <a:rPr lang="nl-NL" sz="2000" dirty="0">
                <a:latin typeface="+mj-lt"/>
                <a:ea typeface="Symbol" panose="05050102010706020507" pitchFamily="18" charset="2"/>
                <a:cs typeface="Symbol" panose="05050102010706020507" pitchFamily="18" charset="2"/>
              </a:rPr>
              <a:t>voor jouw setting (bijvoorbeeld verpleeghuis, thuiszorg of ziekenhuis).</a:t>
            </a:r>
          </a:p>
          <a:p>
            <a:r>
              <a:rPr lang="nl-NL" sz="2000" spc="0" dirty="0">
                <a:effectLst/>
                <a:latin typeface="+mj-lt"/>
                <a:ea typeface="Symbol" panose="05050102010706020507" pitchFamily="18" charset="2"/>
                <a:cs typeface="Symbol" panose="05050102010706020507" pitchFamily="18" charset="2"/>
              </a:rPr>
              <a:t>Welke handeling(en) uit de </a:t>
            </a:r>
            <a:r>
              <a:rPr lang="nl-NL" sz="2000" spc="0" dirty="0">
                <a:effectLst/>
                <a:latin typeface="+mj-lt"/>
                <a:ea typeface="Symbol" panose="05050102010706020507" pitchFamily="18" charset="2"/>
                <a:cs typeface="Symbol" panose="05050102010706020507" pitchFamily="18" charset="2"/>
                <a:hlinkClick r:id="rId3"/>
              </a:rPr>
              <a:t>Beter Laten-Lijst </a:t>
            </a:r>
            <a:r>
              <a:rPr lang="nl-NL" sz="2000" spc="0" dirty="0">
                <a:effectLst/>
                <a:latin typeface="+mj-lt"/>
                <a:ea typeface="Symbol" panose="05050102010706020507" pitchFamily="18" charset="2"/>
                <a:cs typeface="Symbol" panose="05050102010706020507" pitchFamily="18" charset="2"/>
              </a:rPr>
              <a:t>herken je op jouw afdeling? </a:t>
            </a:r>
          </a:p>
          <a:p>
            <a:r>
              <a:rPr lang="nl-NL" sz="2000" spc="0" dirty="0">
                <a:effectLst/>
                <a:latin typeface="+mj-lt"/>
                <a:ea typeface="Symbol" panose="05050102010706020507" pitchFamily="18" charset="2"/>
                <a:cs typeface="Symbol" panose="05050102010706020507" pitchFamily="18" charset="2"/>
              </a:rPr>
              <a:t>Waarom staat deze handeling op de </a:t>
            </a:r>
            <a:r>
              <a:rPr lang="nl-NL" sz="2000" dirty="0">
                <a:latin typeface="+mj-lt"/>
                <a:ea typeface="Symbol" panose="05050102010706020507" pitchFamily="18" charset="2"/>
                <a:cs typeface="Symbol" panose="05050102010706020507" pitchFamily="18" charset="2"/>
              </a:rPr>
              <a:t>Beter Laten-Lijst? Kijk hiervoor bijvoorbeeld naar: </a:t>
            </a:r>
            <a:endParaRPr lang="nl-NL" sz="2000" spc="0" dirty="0">
              <a:effectLst/>
              <a:latin typeface="+mj-lt"/>
              <a:ea typeface="Symbol" panose="05050102010706020507" pitchFamily="18" charset="2"/>
              <a:cs typeface="Symbol" panose="05050102010706020507" pitchFamily="18" charset="2"/>
            </a:endParaRPr>
          </a:p>
          <a:p>
            <a:pPr lvl="1">
              <a:buFontTx/>
              <a:buChar char="-"/>
            </a:pPr>
            <a:r>
              <a:rPr lang="nl-NL" sz="2000" spc="0" dirty="0">
                <a:effectLst/>
                <a:latin typeface="+mj-lt"/>
                <a:ea typeface="Symbol" panose="05050102010706020507" pitchFamily="18" charset="2"/>
                <a:cs typeface="Symbol" panose="05050102010706020507" pitchFamily="18" charset="2"/>
              </a:rPr>
              <a:t>De aanbevelingen uit de richtlijn.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2000" dirty="0">
                <a:latin typeface="+mj-lt"/>
                <a:ea typeface="Symbol" panose="05050102010706020507" pitchFamily="18" charset="2"/>
                <a:cs typeface="Symbol" panose="05050102010706020507" pitchFamily="18" charset="2"/>
              </a:rPr>
              <a:t>A</a:t>
            </a:r>
            <a:r>
              <a:rPr lang="nl-NL" sz="20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2000" spc="0" dirty="0" err="1">
                <a:effectLst/>
                <a:latin typeface="+mj-lt"/>
                <a:ea typeface="Symbol" panose="05050102010706020507" pitchFamily="18" charset="2"/>
                <a:cs typeface="Symbol" panose="05050102010706020507" pitchFamily="18" charset="2"/>
              </a:rPr>
              <a:t>Vilans</a:t>
            </a:r>
            <a:r>
              <a:rPr lang="nl-NL" sz="2000" spc="0" dirty="0">
                <a:effectLst/>
                <a:latin typeface="+mj-lt"/>
                <a:ea typeface="Symbol" panose="05050102010706020507" pitchFamily="18" charset="2"/>
                <a:cs typeface="Symbol" panose="05050102010706020507" pitchFamily="18" charset="2"/>
              </a:rPr>
              <a:t> en Zorg voor Beter.</a:t>
            </a:r>
          </a:p>
          <a:p>
            <a:pPr lvl="1">
              <a:buFontTx/>
              <a:buChar char="-"/>
            </a:pPr>
            <a:r>
              <a:rPr lang="nl-NL" sz="2000" spc="0" dirty="0">
                <a:effectLst/>
                <a:latin typeface="+mj-lt"/>
                <a:ea typeface="Symbol" panose="05050102010706020507" pitchFamily="18" charset="2"/>
                <a:cs typeface="Symbol" panose="05050102010706020507" pitchFamily="18" charset="2"/>
              </a:rPr>
              <a:t>Indien van toepassing: het protocol van jouw instelling; </a:t>
            </a:r>
          </a:p>
          <a:p>
            <a:r>
              <a:rPr lang="nl-NL" sz="2000" spc="0" dirty="0">
                <a:effectLst/>
                <a:latin typeface="+mj-lt"/>
                <a:ea typeface="Symbol" panose="05050102010706020507" pitchFamily="18" charset="2"/>
                <a:cs typeface="Symbol" panose="05050102010706020507" pitchFamily="18" charset="2"/>
              </a:rPr>
              <a:t>Be</a:t>
            </a:r>
            <a:r>
              <a:rPr lang="nl-NL" sz="2000" dirty="0">
                <a:latin typeface="+mj-lt"/>
                <a:ea typeface="Symbol" panose="05050102010706020507" pitchFamily="18" charset="2"/>
                <a:cs typeface="Symbol" panose="05050102010706020507" pitchFamily="18" charset="2"/>
              </a:rPr>
              <a:t>spreek in tweetallen voor welke handeling je hebt gekozen en wat je hierover hebt kunnen vinden.</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spc="0" dirty="0">
              <a:effectLst/>
              <a:latin typeface="+mj-lt"/>
              <a:ea typeface="Symbol" panose="05050102010706020507" pitchFamily="18" charset="2"/>
              <a:cs typeface="Symbol" panose="05050102010706020507" pitchFamily="18" charset="2"/>
            </a:endParaRPr>
          </a:p>
          <a:p>
            <a:endParaRPr lang="nl-NL" dirty="0"/>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3611E5B7-5DDA-9726-85DA-8B2DF3D4C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7092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2: waarom staat jouw handeling op de Beter Laten-lijst?</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Verdiep je voor de door jouw gekozen handeling in het onderwerp door de volgende documenten te bestuderen:</a:t>
            </a:r>
          </a:p>
          <a:p>
            <a:pPr lvl="1">
              <a:buFontTx/>
              <a:buChar char="-"/>
            </a:pPr>
            <a:r>
              <a:rPr lang="nl-NL" sz="1800" spc="0" dirty="0">
                <a:effectLst/>
                <a:latin typeface="+mj-lt"/>
                <a:ea typeface="Symbol" panose="05050102010706020507" pitchFamily="18" charset="2"/>
                <a:cs typeface="Symbol" panose="05050102010706020507" pitchFamily="18" charset="2"/>
              </a:rPr>
              <a:t>De aanbevelingen uit de richtlijn over de door jouw gekozen handeling.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1800" spc="0" dirty="0">
                <a:effectLst/>
                <a:latin typeface="+mj-lt"/>
                <a:ea typeface="Symbol" panose="05050102010706020507" pitchFamily="18" charset="2"/>
                <a:cs typeface="Symbol" panose="05050102010706020507" pitchFamily="18" charset="2"/>
              </a:rPr>
              <a:t>Indien van toepassing: het protocol van jouw instelling; </a:t>
            </a:r>
          </a:p>
          <a:p>
            <a:pPr lvl="1">
              <a:buFontTx/>
              <a:buChar char="-"/>
            </a:pPr>
            <a:r>
              <a:rPr lang="nl-NL" sz="1800" dirty="0">
                <a:latin typeface="+mj-lt"/>
                <a:ea typeface="Symbol" panose="05050102010706020507" pitchFamily="18" charset="2"/>
                <a:cs typeface="Symbol" panose="05050102010706020507" pitchFamily="18" charset="2"/>
              </a:rPr>
              <a:t>A</a:t>
            </a:r>
            <a:r>
              <a:rPr lang="nl-NL" sz="18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1800" spc="0" dirty="0" err="1">
                <a:effectLst/>
                <a:latin typeface="+mj-lt"/>
                <a:ea typeface="Symbol" panose="05050102010706020507" pitchFamily="18" charset="2"/>
                <a:cs typeface="Symbol" panose="05050102010706020507" pitchFamily="18" charset="2"/>
              </a:rPr>
              <a:t>Vilans</a:t>
            </a:r>
            <a:r>
              <a:rPr lang="nl-NL" sz="1800" spc="0" dirty="0">
                <a:effectLst/>
                <a:latin typeface="+mj-lt"/>
                <a:ea typeface="Symbol" panose="05050102010706020507" pitchFamily="18" charset="2"/>
                <a:cs typeface="Symbol" panose="05050102010706020507" pitchFamily="18" charset="2"/>
              </a:rPr>
              <a:t> en Zorg voor Beter.</a:t>
            </a:r>
            <a:endParaRPr lang="nl-NL" sz="1800" dirty="0">
              <a:latin typeface="+mj-lt"/>
              <a:ea typeface="Symbol" panose="05050102010706020507" pitchFamily="18" charset="2"/>
              <a:cs typeface="Symbol" panose="05050102010706020507" pitchFamily="18" charset="2"/>
            </a:endParaRPr>
          </a:p>
          <a:p>
            <a:pPr marL="457200" lvl="1" indent="0">
              <a:buNone/>
            </a:pPr>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Wanneer is de handeling op jouw afdeling overbodig? En z</a:t>
            </a:r>
            <a:r>
              <a:rPr lang="nl-NL" sz="2000" dirty="0"/>
              <a:t>ijn er ook </a:t>
            </a:r>
          </a:p>
          <a:p>
            <a:pPr marL="0" indent="0">
              <a:buNone/>
            </a:pPr>
            <a:r>
              <a:rPr lang="nl-NL" sz="2000" dirty="0"/>
              <a:t>situaties waarin jouw Beter Laten-handeling juist noodzakelijk zijn? Zo ja, kun je deze beschrijven?"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F69611C3-180B-92B8-7678-D66302FB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6808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a:xfrm>
            <a:off x="694944" y="681037"/>
            <a:ext cx="10766044" cy="1325563"/>
          </a:xfrm>
        </p:spPr>
        <p:txBody>
          <a:bodyPr/>
          <a:lstStyle/>
          <a:p>
            <a:r>
              <a:rPr lang="nl-NL" dirty="0"/>
              <a:t>Activiteit 3.1: wanneer en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a:xfrm>
            <a:off x="694944" y="2135199"/>
            <a:ext cx="10744200" cy="3751308"/>
          </a:xfrm>
        </p:spPr>
        <p:txBody>
          <a:bodyPr/>
          <a:lstStyle/>
          <a:p>
            <a:pPr marL="0" indent="0">
              <a:buNone/>
            </a:pPr>
            <a:r>
              <a:rPr lang="nl-NL" sz="2000" spc="0" dirty="0">
                <a:effectLst/>
                <a:latin typeface="+mj-lt"/>
                <a:ea typeface="Symbol" panose="05050102010706020507" pitchFamily="18" charset="2"/>
                <a:cs typeface="Symbol" panose="05050102010706020507" pitchFamily="18" charset="2"/>
              </a:rPr>
              <a:t>Maak drietallen voor de volgende opdracht en kies één van jullie handelingen uit. Bespreek: </a:t>
            </a:r>
          </a:p>
          <a:p>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Hoe vaak de handeling op jullie afdelingen voorkomt en wanneer;</a:t>
            </a:r>
          </a:p>
          <a:p>
            <a:r>
              <a:rPr lang="nl-NL" sz="2000" spc="0" dirty="0">
                <a:effectLst/>
                <a:latin typeface="+mj-lt"/>
                <a:ea typeface="Symbol" panose="05050102010706020507" pitchFamily="18" charset="2"/>
                <a:cs typeface="Symbol" panose="05050102010706020507" pitchFamily="18" charset="2"/>
              </a:rPr>
              <a:t>Denk samen na over mogelijke redenen waarom dit gebeurt;</a:t>
            </a:r>
          </a:p>
          <a:p>
            <a:r>
              <a:rPr lang="nl-NL" sz="2000" spc="0" dirty="0">
                <a:effectLst/>
                <a:latin typeface="+mj-lt"/>
                <a:ea typeface="Symbol" panose="05050102010706020507" pitchFamily="18" charset="2"/>
                <a:cs typeface="Symbol" panose="05050102010706020507" pitchFamily="18" charset="2"/>
              </a:rPr>
              <a:t>Zit hier verschil in tussen de afdelingen? En hoe zou dit kunnen komen?</a:t>
            </a:r>
          </a:p>
          <a:p>
            <a:pPr marL="0" indent="0">
              <a:buNone/>
            </a:pPr>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effectLst/>
              <a:latin typeface="+mj-lt"/>
              <a:ea typeface="Symbol" panose="05050102010706020507" pitchFamily="18" charset="2"/>
              <a:cs typeface="Symbol" panose="05050102010706020507" pitchFamily="18" charset="2"/>
            </a:endParaRPr>
          </a:p>
          <a:p>
            <a:endParaRPr lang="nl-NL" sz="2400" spc="0" dirty="0">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99158040-F700-E1FA-0350-F923DFB14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8" name="Afbeelding 7" descr="Afbeelding met clipart, tekenfilm, illustratie&#10;&#10;Door AI gegenereerde inhoud is mogelijk onjuist.">
            <a:extLst>
              <a:ext uri="{FF2B5EF4-FFF2-40B4-BE49-F238E27FC236}">
                <a16:creationId xmlns:a16="http://schemas.microsoft.com/office/drawing/2014/main" id="{686ED02A-082F-758E-0B22-E58783781554}"/>
              </a:ext>
            </a:extLst>
          </p:cNvPr>
          <p:cNvPicPr>
            <a:picLocks noChangeAspect="1"/>
          </p:cNvPicPr>
          <p:nvPr/>
        </p:nvPicPr>
        <p:blipFill>
          <a:blip r:embed="rId4"/>
          <a:srcRect l="16409" t="18667" r="22773" b="24210"/>
          <a:stretch/>
        </p:blipFill>
        <p:spPr>
          <a:xfrm>
            <a:off x="4905478" y="4361525"/>
            <a:ext cx="2381044" cy="2236390"/>
          </a:xfrm>
          <a:prstGeom prst="rect">
            <a:avLst/>
          </a:prstGeom>
        </p:spPr>
      </p:pic>
    </p:spTree>
    <p:extLst>
      <p:ext uri="{BB962C8B-B14F-4D97-AF65-F5344CB8AC3E}">
        <p14:creationId xmlns:p14="http://schemas.microsoft.com/office/powerpoint/2010/main" val="218242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3.2: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Bekijk dit vanuit de volgende perspectieven: </a:t>
            </a:r>
          </a:p>
          <a:p>
            <a:pPr lvl="1">
              <a:lnSpc>
                <a:spcPct val="125000"/>
              </a:lnSpc>
              <a:buFontTx/>
              <a:buChar char="-"/>
            </a:pPr>
            <a:r>
              <a:rPr lang="nl-NL" sz="2000" spc="0" dirty="0" err="1">
                <a:effectLst/>
                <a:latin typeface="+mj-lt"/>
                <a:ea typeface="Symbol" panose="05050102010706020507" pitchFamily="18" charset="2"/>
                <a:cs typeface="Symbol" panose="05050102010706020507" pitchFamily="18" charset="2"/>
              </a:rPr>
              <a:t>Patiëntenperspectief</a:t>
            </a:r>
            <a:r>
              <a:rPr lang="nl-NL" sz="2000" spc="0" dirty="0">
                <a:effectLst/>
                <a:latin typeface="+mj-lt"/>
                <a:ea typeface="Symbol" panose="05050102010706020507" pitchFamily="18" charset="2"/>
                <a:cs typeface="Symbol" panose="05050102010706020507" pitchFamily="18" charset="2"/>
              </a:rPr>
              <a:t> (voorkeuren patiënt, invloed familie)</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Jouw (zorgverlener) perspectief (gewoontes, scholing, voorkeuren) </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Afdeling en organisatie (setting) (invloed organisatiestructuur, invloed uit leiderschap/management, invloed van collega’s)</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Maatschappelijk (richtlijnen, gezondheidsbeleid, culturele normen, vergoedingen door verzekeraars)</a:t>
            </a:r>
          </a:p>
          <a:p>
            <a:pPr marL="0" indent="0">
              <a:buNone/>
            </a:pPr>
            <a:endParaRPr lang="nl-NL" sz="2000" spc="0" dirty="0">
              <a:effectLst/>
              <a:latin typeface="+mj-lt"/>
              <a:ea typeface="Symbol" panose="05050102010706020507" pitchFamily="18" charset="2"/>
              <a:cs typeface="Symbol" panose="05050102010706020507" pitchFamily="18" charset="2"/>
            </a:endParaRPr>
          </a:p>
          <a:p>
            <a:pPr marL="0" indent="0">
              <a:buNone/>
            </a:pPr>
            <a:r>
              <a:rPr lang="nl-NL" sz="2000" spc="0" dirty="0">
                <a:effectLst/>
                <a:latin typeface="+mj-lt"/>
                <a:ea typeface="Symbol" panose="05050102010706020507" pitchFamily="18" charset="2"/>
                <a:cs typeface="Symbol" panose="05050102010706020507" pitchFamily="18" charset="2"/>
              </a:rPr>
              <a:t>Hebben deze perspectieven invloed op de Beter-Laten handeling? Zo ja, beredeneer welke invloed zij hebben.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401742D3-0B8A-46B8-F0D0-AA32CB4C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4764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94944" y="600362"/>
            <a:ext cx="10766044" cy="1325563"/>
          </a:xfrm>
        </p:spPr>
        <p:txBody>
          <a:bodyPr/>
          <a:lstStyle/>
          <a:p>
            <a:r>
              <a:rPr lang="nl-NL" dirty="0"/>
              <a:t>Doel van vandaag</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94944" y="1553346"/>
            <a:ext cx="10744200" cy="3751308"/>
          </a:xfrm>
        </p:spPr>
        <p:txBody>
          <a:bodyPr/>
          <a:lstStyle/>
          <a:p>
            <a:pPr marL="0" indent="0">
              <a:buNone/>
            </a:pPr>
            <a:endParaRPr lang="nl-NL" sz="2000" dirty="0">
              <a:latin typeface="+mj-lt"/>
            </a:endParaRPr>
          </a:p>
          <a:p>
            <a:pPr marL="0" indent="0">
              <a:buNone/>
            </a:pPr>
            <a:r>
              <a:rPr lang="nl-NL" sz="2000" dirty="0">
                <a:latin typeface="+mj-lt"/>
              </a:rPr>
              <a:t>Na deze les: </a:t>
            </a:r>
          </a:p>
          <a:p>
            <a:r>
              <a:rPr lang="nl-NL" sz="2000" dirty="0">
                <a:latin typeface="+mj-lt"/>
              </a:rPr>
              <a:t>Kun je beschrijven wat Beter Laten in het verpleeghuis inhoudt;</a:t>
            </a:r>
          </a:p>
          <a:p>
            <a:r>
              <a:rPr lang="nl-NL" sz="2000" dirty="0">
                <a:latin typeface="+mj-lt"/>
              </a:rPr>
              <a:t>Kun je uitleggen waarom Beter Laten-handelingen nog veel voorkomen;</a:t>
            </a:r>
          </a:p>
          <a:p>
            <a:r>
              <a:rPr lang="nl-NL" sz="2000" dirty="0">
                <a:latin typeface="+mj-lt"/>
              </a:rPr>
              <a:t>Kun je uitleggen waarom het verminderen van Beter Laten-handelingen belangrijk is.</a:t>
            </a:r>
          </a:p>
          <a:p>
            <a:endParaRPr lang="nl-NL" sz="2000" dirty="0">
              <a:latin typeface="+mj-lt"/>
            </a:endParaRPr>
          </a:p>
          <a:p>
            <a:endParaRPr lang="nl-NL" sz="2000" dirty="0">
              <a:latin typeface="+mj-lt"/>
            </a:endParaRPr>
          </a:p>
          <a:p>
            <a:endParaRPr lang="nl-NL" sz="2000" dirty="0">
              <a:latin typeface="+mj-lt"/>
            </a:endParaRPr>
          </a:p>
          <a:p>
            <a:pPr marL="0" indent="0">
              <a:buNone/>
            </a:pPr>
            <a:endParaRPr lang="nl-NL" sz="2000" dirty="0">
              <a:latin typeface="+mj-lt"/>
            </a:endParaRPr>
          </a:p>
          <a:p>
            <a:pPr marL="0" indent="0">
              <a:buNone/>
            </a:pPr>
            <a:r>
              <a:rPr lang="nl-NL" sz="1600" i="1" dirty="0">
                <a:latin typeface="+mj-lt"/>
              </a:rPr>
              <a:t>Vanaf slide 14 zijn diverse lesactiviteiten beschreven. </a:t>
            </a:r>
            <a:r>
              <a:rPr lang="nl-NL" sz="1600" i="1" dirty="0">
                <a:latin typeface="+mj-lt"/>
                <a:ea typeface="Times New Roman" panose="02020603050405020304" pitchFamily="18" charset="0"/>
                <a:cs typeface="Calibri" panose="020F0502020204030204" pitchFamily="34" charset="0"/>
              </a:rPr>
              <a:t>De opleider maakt een keuze óf en welke lesdoelen en daaraan gekoppelde activiteiten relevant zijn, afhankelijk van opleidingsniveau, jaar, doel van de les en de lestijd. De lesdoelen kunnen vanaf slide 15 hier worden ingevoegd.</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dirty="0">
              <a:latin typeface="+mj-lt"/>
            </a:endParaRPr>
          </a:p>
          <a:p>
            <a:pPr marL="0" indent="0">
              <a:buNone/>
            </a:pPr>
            <a:endParaRPr lang="nl-NL" sz="2000" dirty="0">
              <a:solidFill>
                <a:srgbClr val="FF0000"/>
              </a:solidFill>
              <a:latin typeface="+mj-lt"/>
              <a:ea typeface="Times New Roman" panose="02020603050405020304" pitchFamily="18" charset="0"/>
              <a:cs typeface="Calibri" panose="020F0502020204030204" pitchFamily="34" charset="0"/>
            </a:endParaRPr>
          </a:p>
          <a:p>
            <a:endParaRPr lang="nl-NL" sz="2000" dirty="0">
              <a:solidFill>
                <a:srgbClr val="111111"/>
              </a:solidFill>
              <a:effectLst/>
              <a:latin typeface="+mj-lt"/>
              <a:ea typeface="Times New Roman" panose="02020603050405020304" pitchFamily="18" charset="0"/>
              <a:cs typeface="Calibri" panose="020F0502020204030204" pitchFamily="34" charset="0"/>
            </a:endParaRPr>
          </a:p>
          <a:p>
            <a:endParaRPr lang="nl-NL" sz="2000" dirty="0">
              <a:latin typeface="+mj-lt"/>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9FCCAE20-E7EE-8BF8-8F57-0A954E22A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71624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 welke aanbeveling(en) doe jij om de Beter Laten-handeling te verminderen?  </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hlinkClick r:id="rId3"/>
              </a:rPr>
              <a:t>Bekijk dit filmpje</a:t>
            </a:r>
            <a:r>
              <a:rPr lang="nl-NL" sz="2000" spc="0" dirty="0">
                <a:solidFill>
                  <a:srgbClr val="FF0000"/>
                </a:solidFill>
                <a:effectLst/>
                <a:latin typeface="+mj-lt"/>
                <a:ea typeface="Symbol" panose="05050102010706020507" pitchFamily="18" charset="2"/>
                <a:cs typeface="Symbol" panose="05050102010706020507" pitchFamily="18" charset="2"/>
                <a:hlinkClick r:id="rId3"/>
              </a:rPr>
              <a:t> </a:t>
            </a:r>
            <a:r>
              <a:rPr lang="nl-NL" sz="2000" spc="0" dirty="0">
                <a:effectLst/>
                <a:latin typeface="+mj-lt"/>
                <a:ea typeface="Symbol" panose="05050102010706020507" pitchFamily="18" charset="2"/>
                <a:cs typeface="Symbol" panose="05050102010706020507" pitchFamily="18" charset="2"/>
              </a:rPr>
              <a:t>over de stappen die komen kijken bij het verminderen óf stoppen van Beter Laten-handelingen.</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Kun je 1 of 2 activiteiten bedenken voor jouw afdeling om te zorgen dat de Beter Laten-handeling niet meer wordt gedaan?</a:t>
            </a:r>
          </a:p>
          <a:p>
            <a:pPr marL="0" indent="0">
              <a:buNone/>
            </a:pPr>
            <a:endParaRPr lang="nl-NL" sz="2000" dirty="0">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Klassikaal nabespreken</a:t>
            </a:r>
          </a:p>
          <a:p>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A68C1403-22BE-F545-9B9E-6D2BF40E0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6" name="Afbeelding 5" descr="Afbeelding met tekst, statief, ontwerp&#10;&#10;Door AI gegenereerde inhoud is mogelijk onjuist.">
            <a:extLst>
              <a:ext uri="{FF2B5EF4-FFF2-40B4-BE49-F238E27FC236}">
                <a16:creationId xmlns:a16="http://schemas.microsoft.com/office/drawing/2014/main" id="{4F053B9D-9FF3-0DE7-E65F-2517506B102B}"/>
              </a:ext>
            </a:extLst>
          </p:cNvPr>
          <p:cNvPicPr>
            <a:picLocks noChangeAspect="1"/>
          </p:cNvPicPr>
          <p:nvPr/>
        </p:nvPicPr>
        <p:blipFill>
          <a:blip r:embed="rId5"/>
          <a:srcRect l="26527" t="30417" r="28472" b="12825"/>
          <a:stretch/>
        </p:blipFill>
        <p:spPr>
          <a:xfrm>
            <a:off x="7074688" y="4803642"/>
            <a:ext cx="1628775" cy="2054358"/>
          </a:xfrm>
          <a:prstGeom prst="rect">
            <a:avLst/>
          </a:prstGeom>
        </p:spPr>
      </p:pic>
    </p:spTree>
    <p:extLst>
      <p:ext uri="{BB962C8B-B14F-4D97-AF65-F5344CB8AC3E}">
        <p14:creationId xmlns:p14="http://schemas.microsoft.com/office/powerpoint/2010/main" val="376836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201811A-0F4D-4459-2C90-8882A0CEF8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407" y="0"/>
            <a:ext cx="5143500" cy="6858000"/>
          </a:xfrm>
          <a:prstGeom prst="rect">
            <a:avLst/>
          </a:prstGeom>
        </p:spPr>
      </p:pic>
      <p:pic>
        <p:nvPicPr>
          <p:cNvPr id="8" name="Afbeelding 7">
            <a:extLst>
              <a:ext uri="{FF2B5EF4-FFF2-40B4-BE49-F238E27FC236}">
                <a16:creationId xmlns:a16="http://schemas.microsoft.com/office/drawing/2014/main" id="{EA126C1A-E6B4-4652-2680-5174378F04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0"/>
            <a:ext cx="5165979" cy="6858000"/>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A6EDE799-D641-1F53-A5D4-AE31E8256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1265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Beter-laten-lijst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0670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0" y="2342964"/>
            <a:ext cx="12192000" cy="923331"/>
          </a:xfrm>
        </p:spPr>
        <p:txBody>
          <a:bodyPr>
            <a:noAutofit/>
          </a:bodyPr>
          <a:lstStyle/>
          <a:p>
            <a:pPr algn="ctr"/>
            <a:br>
              <a:rPr lang="nl-NL" sz="4000" dirty="0"/>
            </a:br>
            <a:br>
              <a:rPr lang="nl-NL" sz="4000" dirty="0"/>
            </a:br>
            <a:br>
              <a:rPr lang="nl-NL" sz="4000" dirty="0"/>
            </a:br>
            <a:br>
              <a:rPr lang="nl-NL" sz="4000" dirty="0"/>
            </a:br>
            <a:r>
              <a:rPr lang="nl-NL" sz="4500" b="1" kern="100" dirty="0">
                <a:effectLst/>
                <a:latin typeface="+mj-lt"/>
                <a:ea typeface="Calibri" panose="020F0502020204030204" pitchFamily="34" charset="0"/>
                <a:cs typeface="Times New Roman" panose="02020603050405020304" pitchFamily="18" charset="0"/>
              </a:rPr>
              <a:t>Veel succes</a:t>
            </a:r>
            <a:r>
              <a:rPr lang="nl-NL" sz="4500" kern="100" dirty="0">
                <a:latin typeface="+mj-lt"/>
                <a:ea typeface="Calibri" panose="020F0502020204030204" pitchFamily="34" charset="0"/>
                <a:cs typeface="Times New Roman" panose="02020603050405020304" pitchFamily="18" charset="0"/>
              </a:rPr>
              <a:t>!</a:t>
            </a:r>
            <a:br>
              <a:rPr lang="nl-NL"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br>
            <a:endParaRPr lang="nl-NL" sz="4000" dirty="0"/>
          </a:p>
        </p:txBody>
      </p:sp>
      <p:pic>
        <p:nvPicPr>
          <p:cNvPr id="4" name="Afbeelding 3" descr="Afbeelding met schermopname, Menselijk gezicht, tekst, tekenfilm&#10;&#10;Door AI gegenereerde inhoud is mogelijk onjuist.">
            <a:extLst>
              <a:ext uri="{FF2B5EF4-FFF2-40B4-BE49-F238E27FC236}">
                <a16:creationId xmlns:a16="http://schemas.microsoft.com/office/drawing/2014/main" id="{4B100C4D-19C1-2292-70A2-9CBCEC0BCA5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16375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73100" y="1100092"/>
            <a:ext cx="10766044" cy="1325563"/>
          </a:xfrm>
        </p:spPr>
        <p:txBody>
          <a:bodyPr anchor="ctr">
            <a:normAutofit/>
          </a:bodyPr>
          <a:lstStyle/>
          <a:p>
            <a:r>
              <a:rPr lang="nl-NL"/>
              <a:t>Ken jij de Beter Laten-lijst?</a:t>
            </a:r>
            <a:endParaRPr lang="nl-NL" dirty="0"/>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1"/>
          </p:nvPr>
        </p:nvSpPr>
        <p:spPr>
          <a:xfrm>
            <a:off x="673100" y="2425655"/>
            <a:ext cx="5346700" cy="3751308"/>
          </a:xfrm>
        </p:spPr>
        <p:txBody>
          <a:bodyPr lIns="91440" tIns="45720" rIns="91440" bIns="45720" anchor="t">
            <a:normAutofit/>
          </a:bodyPr>
          <a:lstStyle/>
          <a:p>
            <a:pPr>
              <a:spcAft>
                <a:spcPts val="600"/>
              </a:spcAft>
            </a:pPr>
            <a:r>
              <a:rPr lang="nl-NL" dirty="0"/>
              <a:t>Schrijf voor jezelf op:</a:t>
            </a:r>
          </a:p>
          <a:p>
            <a:pPr marL="342900" indent="-342900">
              <a:spcAft>
                <a:spcPts val="600"/>
              </a:spcAft>
              <a:buFont typeface="Arial" panose="020B0604020202020204" pitchFamily="34" charset="0"/>
              <a:buChar char="•"/>
            </a:pPr>
            <a:r>
              <a:rPr lang="nl-NL" sz="2000" dirty="0"/>
              <a:t>Wat volgens jou de Beter Laten-lijst is; </a:t>
            </a:r>
          </a:p>
          <a:p>
            <a:pPr marL="342900" indent="-342900">
              <a:spcAft>
                <a:spcPts val="600"/>
              </a:spcAft>
              <a:buFont typeface="Arial" panose="020B0604020202020204" pitchFamily="34" charset="0"/>
              <a:buChar char="•"/>
            </a:pPr>
            <a:r>
              <a:rPr lang="nl-NL" sz="2000" dirty="0"/>
              <a:t>Waarom je denkt dat er een Beter Laten-lijst is.</a:t>
            </a:r>
          </a:p>
          <a:p>
            <a:pPr>
              <a:spcAft>
                <a:spcPts val="600"/>
              </a:spcAft>
            </a:pPr>
            <a:endParaRPr lang="nl-NL" dirty="0"/>
          </a:p>
          <a:p>
            <a:pPr>
              <a:spcAft>
                <a:spcPts val="600"/>
              </a:spcAft>
            </a:pPr>
            <a:r>
              <a:rPr lang="nl-NL" dirty="0"/>
              <a:t>Klassikaal bespreken van de opdracht </a:t>
            </a:r>
          </a:p>
        </p:txBody>
      </p:sp>
      <p:pic>
        <p:nvPicPr>
          <p:cNvPr id="9" name="Afbeelding 8" descr="Afbeelding met tekst, schermopname, ontwerp&#10;&#10;Door AI gegenereerde inhoud is mogelijk onjuist.">
            <a:extLst>
              <a:ext uri="{FF2B5EF4-FFF2-40B4-BE49-F238E27FC236}">
                <a16:creationId xmlns:a16="http://schemas.microsoft.com/office/drawing/2014/main" id="{749E2B5A-42E6-CE43-3954-4B17313BCB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10500" y="1369970"/>
            <a:ext cx="3295650" cy="4735875"/>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EE2C7B04-C0DD-08F7-8530-E0F90E8BC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61700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673100" y="580051"/>
            <a:ext cx="10766044" cy="1325563"/>
          </a:xfrm>
        </p:spPr>
        <p:txBody>
          <a:bodyPr/>
          <a:lstStyle/>
          <a:p>
            <a:r>
              <a:rPr lang="nl-NL" dirty="0"/>
              <a:t>Ken jij de Beter Laten-lijst? </a:t>
            </a:r>
          </a:p>
        </p:txBody>
      </p:sp>
      <p:sp>
        <p:nvSpPr>
          <p:cNvPr id="3" name="Tijdelijke aanduiding voor inhoud 2">
            <a:extLst>
              <a:ext uri="{FF2B5EF4-FFF2-40B4-BE49-F238E27FC236}">
                <a16:creationId xmlns:a16="http://schemas.microsoft.com/office/drawing/2014/main" id="{6FED50D6-4BA9-7B37-2A20-7821B0BBF5AB}"/>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sp>
        <p:nvSpPr>
          <p:cNvPr id="5" name="Tijdelijke aanduiding voor voettekst 5">
            <a:extLst>
              <a:ext uri="{FF2B5EF4-FFF2-40B4-BE49-F238E27FC236}">
                <a16:creationId xmlns:a16="http://schemas.microsoft.com/office/drawing/2014/main" id="{41B6B9A9-0E27-421D-3D54-DEF652834F1A}"/>
              </a:ext>
            </a:extLst>
          </p:cNvPr>
          <p:cNvSpPr>
            <a:spLocks noGrp="1"/>
          </p:cNvSpPr>
          <p:nvPr>
            <p:ph type="ftr" sz="quarter" idx="11"/>
          </p:nvPr>
        </p:nvSpPr>
        <p:spPr>
          <a:xfrm>
            <a:off x="752856" y="6031749"/>
            <a:ext cx="4114800" cy="365125"/>
          </a:xfrm>
        </p:spPr>
        <p:txBody>
          <a:bodyPr/>
          <a:lstStyle/>
          <a:p>
            <a:r>
              <a:rPr lang="it-IT" dirty="0">
                <a:hlinkClick r:id="rId3"/>
              </a:rPr>
              <a:t>Beter Latenlijst verpleeghuiszorg </a:t>
            </a:r>
            <a:r>
              <a:rPr lang="nl-NL" dirty="0"/>
              <a:t>| V&amp;VN 1-6-2023</a:t>
            </a:r>
          </a:p>
        </p:txBody>
      </p:sp>
      <p:pic>
        <p:nvPicPr>
          <p:cNvPr id="6" name="Tijdelijke aanduiding voor inhoud 6">
            <a:extLst>
              <a:ext uri="{FF2B5EF4-FFF2-40B4-BE49-F238E27FC236}">
                <a16:creationId xmlns:a16="http://schemas.microsoft.com/office/drawing/2014/main" id="{3B09D463-9857-A2B1-BDA8-4C38C794DF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856" y="1905614"/>
            <a:ext cx="3877947" cy="3751263"/>
          </a:xfrm>
          <a:prstGeom prst="rect">
            <a:avLst/>
          </a:prstGeom>
          <a:ln w="38100">
            <a:solidFill>
              <a:srgbClr val="009CB4"/>
            </a:solidFill>
          </a:ln>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133066AE-21D4-F3DA-25B4-3AF978F75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52445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a:xfrm>
            <a:off x="673099" y="1100092"/>
            <a:ext cx="11214101" cy="1325563"/>
          </a:xfrm>
          <a:ln>
            <a:noFill/>
          </a:ln>
        </p:spPr>
        <p:txBody>
          <a:bodyPr/>
          <a:lstStyle/>
          <a:p>
            <a:r>
              <a:rPr lang="nl-NL" dirty="0"/>
              <a:t>Beter Laten-lijst verpleeghuiszorg: </a:t>
            </a:r>
            <a:br>
              <a:rPr lang="nl-NL" dirty="0"/>
            </a:br>
            <a:r>
              <a:rPr lang="nl-NL" dirty="0"/>
              <a:t>wat levert het op?</a:t>
            </a:r>
          </a:p>
        </p:txBody>
      </p:sp>
      <p:sp>
        <p:nvSpPr>
          <p:cNvPr id="4" name="Tijdelijke aanduiding voor inhoud 3">
            <a:extLst>
              <a:ext uri="{FF2B5EF4-FFF2-40B4-BE49-F238E27FC236}">
                <a16:creationId xmlns:a16="http://schemas.microsoft.com/office/drawing/2014/main" id="{9A08948E-C970-48E9-931C-C48671D0BC65}"/>
              </a:ext>
            </a:extLst>
          </p:cNvPr>
          <p:cNvSpPr>
            <a:spLocks noGrp="1"/>
          </p:cNvSpPr>
          <p:nvPr>
            <p:ph sz="half" idx="2"/>
          </p:nvPr>
        </p:nvSpPr>
        <p:spPr>
          <a:xfrm>
            <a:off x="6300954" y="2618605"/>
            <a:ext cx="5734643" cy="4056760"/>
          </a:xfrm>
          <a:ln w="38100">
            <a:noFill/>
          </a:ln>
        </p:spPr>
        <p:txBody>
          <a:bodyPr/>
          <a:lstStyle/>
          <a:p>
            <a:pPr marL="0" indent="0">
              <a:buNone/>
            </a:pPr>
            <a:r>
              <a:rPr lang="pt-BR" sz="2000" dirty="0"/>
              <a:t>Niet-passende zorg </a:t>
            </a:r>
            <a:r>
              <a:rPr lang="pt-BR" sz="2000" b="1" i="1" dirty="0">
                <a:solidFill>
                  <a:srgbClr val="009CB4"/>
                </a:solidFill>
              </a:rPr>
              <a:t>beter laten </a:t>
            </a:r>
            <a:r>
              <a:rPr lang="pt-BR" sz="2000" dirty="0"/>
              <a:t>resulteert in:</a:t>
            </a:r>
          </a:p>
          <a:p>
            <a:r>
              <a:rPr lang="nl-NL" sz="2000" dirty="0"/>
              <a:t>Minder risico/leed (voor de cliënt)</a:t>
            </a:r>
          </a:p>
          <a:p>
            <a:r>
              <a:rPr lang="nl-NL" sz="2000" dirty="0"/>
              <a:t>Meer tijd </a:t>
            </a:r>
          </a:p>
          <a:p>
            <a:r>
              <a:rPr lang="nl-NL" sz="2000" dirty="0"/>
              <a:t>Minder kosten</a:t>
            </a:r>
          </a:p>
          <a:p>
            <a:pPr marL="0" indent="0">
              <a:buNone/>
            </a:pPr>
            <a:endParaRPr lang="nl-NL" dirty="0"/>
          </a:p>
        </p:txBody>
      </p:sp>
      <p:sp>
        <p:nvSpPr>
          <p:cNvPr id="6" name="Tijdelijke aanduiding voor voettekst 5">
            <a:extLst>
              <a:ext uri="{FF2B5EF4-FFF2-40B4-BE49-F238E27FC236}">
                <a16:creationId xmlns:a16="http://schemas.microsoft.com/office/drawing/2014/main" id="{79913AF7-D0F6-56E5-00C6-EB182E6DF100}"/>
              </a:ext>
            </a:extLst>
          </p:cNvPr>
          <p:cNvSpPr>
            <a:spLocks noGrp="1"/>
          </p:cNvSpPr>
          <p:nvPr>
            <p:ph type="ftr" sz="quarter" idx="11"/>
          </p:nvPr>
        </p:nvSpPr>
        <p:spPr>
          <a:xfrm>
            <a:off x="673099" y="6420252"/>
            <a:ext cx="4114800" cy="365125"/>
          </a:xfrm>
        </p:spPr>
        <p:txBody>
          <a:bodyPr/>
          <a:lstStyle/>
          <a:p>
            <a:r>
              <a:rPr lang="it-IT" dirty="0">
                <a:hlinkClick r:id="rId3"/>
              </a:rPr>
              <a:t>Beter Latenlijst verpleeghuiszorg </a:t>
            </a:r>
            <a:r>
              <a:rPr lang="nl-NL" dirty="0"/>
              <a:t>| V&amp;VN 1-6-2023</a:t>
            </a:r>
          </a:p>
        </p:txBody>
      </p:sp>
      <p:pic>
        <p:nvPicPr>
          <p:cNvPr id="11" name="Afbeelding 10">
            <a:extLst>
              <a:ext uri="{FF2B5EF4-FFF2-40B4-BE49-F238E27FC236}">
                <a16:creationId xmlns:a16="http://schemas.microsoft.com/office/drawing/2014/main" id="{AF2A21F8-027F-C4B9-91B0-E21BE78D0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099" y="2618605"/>
            <a:ext cx="5329340" cy="3810674"/>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6A9A6816-B6E6-FD50-92DD-74679E23D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5867" y="6332161"/>
            <a:ext cx="812001" cy="553453"/>
          </a:xfrm>
          <a:prstGeom prst="rect">
            <a:avLst/>
          </a:prstGeom>
        </p:spPr>
      </p:pic>
    </p:spTree>
    <p:extLst>
      <p:ext uri="{BB962C8B-B14F-4D97-AF65-F5344CB8AC3E}">
        <p14:creationId xmlns:p14="http://schemas.microsoft.com/office/powerpoint/2010/main" val="18300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p:txBody>
          <a:bodyPr/>
          <a:lstStyle/>
          <a:p>
            <a:r>
              <a:rPr lang="nl-NL" dirty="0"/>
              <a:t>Filmpje over Beter Laten in het verpleeghuis</a:t>
            </a:r>
          </a:p>
        </p:txBody>
      </p:sp>
      <p:pic>
        <p:nvPicPr>
          <p:cNvPr id="5" name="Onlinemedia 4" title="Beter Laten in de verpleeghuiszorg">
            <a:hlinkClick r:id="" action="ppaction://media"/>
            <a:extLst>
              <a:ext uri="{FF2B5EF4-FFF2-40B4-BE49-F238E27FC236}">
                <a16:creationId xmlns:a16="http://schemas.microsoft.com/office/drawing/2014/main" id="{4D8EC9A8-96D5-78CD-2385-FE1CBCD80D2D}"/>
              </a:ext>
            </a:extLst>
          </p:cNvPr>
          <p:cNvPicPr>
            <a:picLocks noRot="1" noChangeAspect="1"/>
          </p:cNvPicPr>
          <p:nvPr>
            <a:videoFile r:link="rId1"/>
          </p:nvPr>
        </p:nvPicPr>
        <p:blipFill>
          <a:blip r:embed="rId4"/>
          <a:stretch>
            <a:fillRect/>
          </a:stretch>
        </p:blipFill>
        <p:spPr>
          <a:xfrm>
            <a:off x="2736388" y="2341539"/>
            <a:ext cx="6639468" cy="3751308"/>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1A58FCB5-3559-CC98-88C8-78F78FE7F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6" name="Tekstvak 5">
            <a:extLst>
              <a:ext uri="{FF2B5EF4-FFF2-40B4-BE49-F238E27FC236}">
                <a16:creationId xmlns:a16="http://schemas.microsoft.com/office/drawing/2014/main" id="{3FF8483C-831C-1219-C06C-29E93048F9B9}"/>
              </a:ext>
            </a:extLst>
          </p:cNvPr>
          <p:cNvSpPr txBox="1"/>
          <p:nvPr/>
        </p:nvSpPr>
        <p:spPr>
          <a:xfrm>
            <a:off x="2842709" y="6257835"/>
            <a:ext cx="6094206" cy="830997"/>
          </a:xfrm>
          <a:prstGeom prst="rect">
            <a:avLst/>
          </a:prstGeom>
          <a:noFill/>
        </p:spPr>
        <p:txBody>
          <a:bodyPr wrap="square">
            <a:spAutoFit/>
          </a:bodyPr>
          <a:lstStyle/>
          <a:p>
            <a:pPr algn="ctr"/>
            <a:r>
              <a:rPr lang="nl-NL" sz="1200" dirty="0"/>
              <a:t>UNO Amsterdam. Beter Laten in de verpleeghuiszorg. 14 maart 2025.</a:t>
            </a:r>
          </a:p>
          <a:p>
            <a:pPr algn="ctr"/>
            <a:r>
              <a:rPr lang="nl-NL" sz="1200" dirty="0">
                <a:hlinkClick r:id="rId6"/>
              </a:rPr>
              <a:t>Beter Laten in de verpleeghuiszorg</a:t>
            </a:r>
            <a:endParaRPr lang="nl-NL" sz="1200" dirty="0">
              <a:hlinkClick r:id="rId7"/>
            </a:endParaRPr>
          </a:p>
          <a:p>
            <a:pPr algn="ctr"/>
            <a:endParaRPr lang="nl-NL" sz="1200" dirty="0"/>
          </a:p>
          <a:p>
            <a:pPr algn="ctr"/>
            <a:endParaRPr lang="nl-NL" sz="1200" dirty="0"/>
          </a:p>
        </p:txBody>
      </p:sp>
    </p:spTree>
    <p:extLst>
      <p:ext uri="{BB962C8B-B14F-4D97-AF65-F5344CB8AC3E}">
        <p14:creationId xmlns:p14="http://schemas.microsoft.com/office/powerpoint/2010/main" val="253841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575839" y="904331"/>
            <a:ext cx="10766044" cy="1325563"/>
          </a:xfrm>
        </p:spPr>
        <p:txBody>
          <a:bodyPr/>
          <a:lstStyle/>
          <a:p>
            <a:r>
              <a:rPr lang="nl-NL" dirty="0"/>
              <a:t>Naast de Beter Laten-lijst voor verpleeghuizen….</a:t>
            </a:r>
          </a:p>
        </p:txBody>
      </p:sp>
      <p:sp>
        <p:nvSpPr>
          <p:cNvPr id="3" name="Tijdelijke aanduiding voor inhoud 2">
            <a:extLst>
              <a:ext uri="{FF2B5EF4-FFF2-40B4-BE49-F238E27FC236}">
                <a16:creationId xmlns:a16="http://schemas.microsoft.com/office/drawing/2014/main" id="{6FED50D6-4BA9-7B37-2A20-7821B0BBF5AB}"/>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sp>
        <p:nvSpPr>
          <p:cNvPr id="4" name="Tekstvak 3">
            <a:extLst>
              <a:ext uri="{FF2B5EF4-FFF2-40B4-BE49-F238E27FC236}">
                <a16:creationId xmlns:a16="http://schemas.microsoft.com/office/drawing/2014/main" id="{93483282-FFCB-85C5-C88F-6E6C398DB2E2}"/>
              </a:ext>
            </a:extLst>
          </p:cNvPr>
          <p:cNvSpPr txBox="1"/>
          <p:nvPr/>
        </p:nvSpPr>
        <p:spPr>
          <a:xfrm>
            <a:off x="1063256" y="2679405"/>
            <a:ext cx="9791210" cy="3385542"/>
          </a:xfrm>
          <a:prstGeom prst="rect">
            <a:avLst/>
          </a:prstGeom>
          <a:noFill/>
        </p:spPr>
        <p:txBody>
          <a:bodyPr wrap="square" rtlCol="0">
            <a:spAutoFit/>
          </a:bodyPr>
          <a:lstStyle/>
          <a:p>
            <a:pPr marL="285750" indent="-285750">
              <a:buFont typeface="Arial" panose="020B0604020202020204" pitchFamily="34" charset="0"/>
              <a:buChar char="•"/>
            </a:pPr>
            <a:r>
              <a:rPr lang="nl-NL" sz="2000" dirty="0"/>
              <a:t>Is er ook een </a:t>
            </a:r>
            <a:r>
              <a:rPr lang="nl-NL" sz="2000" b="1" dirty="0"/>
              <a:t>Beter Laten-lijst </a:t>
            </a:r>
            <a:r>
              <a:rPr lang="nl-NL" sz="2000" dirty="0"/>
              <a:t>voor de wijkverpleging, het ziekenhuis, gehandicaptenzorg en de geestelijke gezondheidszorg. Deze lijsten hebben overlappende handelingen, maar er zijn ook verschillen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Zijn er </a:t>
            </a:r>
            <a:r>
              <a:rPr lang="nl-NL" sz="2000" b="1" dirty="0"/>
              <a:t>ook Beter Doen-lijsten </a:t>
            </a:r>
            <a:r>
              <a:rPr lang="nl-NL" sz="2000" dirty="0"/>
              <a:t>voor de verschillende settingen. De handelingen op deze lijsten dragen bij aan </a:t>
            </a:r>
            <a:r>
              <a:rPr lang="nl-NL" sz="2000" i="1" dirty="0"/>
              <a:t>passende</a:t>
            </a:r>
            <a:r>
              <a:rPr lang="nl-NL" sz="2000" dirty="0"/>
              <a:t> zorg. Ook dit zijn aanbevelingen uit richtlijnen.</a:t>
            </a:r>
          </a:p>
          <a:p>
            <a:endParaRPr lang="nl-NL" dirty="0"/>
          </a:p>
          <a:p>
            <a:r>
              <a:rPr lang="nl-NL" dirty="0"/>
              <a:t> </a:t>
            </a:r>
          </a:p>
          <a:p>
            <a:pPr marL="285750" indent="-285750">
              <a:buFont typeface="Arial" panose="020B0604020202020204" pitchFamily="34" charset="0"/>
              <a:buChar char="•"/>
            </a:pPr>
            <a:endParaRPr lang="nl-NL" dirty="0"/>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FFBC23F5-3EDC-CE9A-33CA-0F2D61A0D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49087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solidFill>
                  <a:srgbClr val="009CB4"/>
                </a:solidFill>
              </a:rPr>
              <a:t>Waarom worden </a:t>
            </a:r>
            <a:r>
              <a:rPr lang="nl-NL" dirty="0"/>
              <a:t>B</a:t>
            </a:r>
            <a:r>
              <a:rPr lang="nl-NL" dirty="0">
                <a:solidFill>
                  <a:srgbClr val="009CB4"/>
                </a:solidFill>
              </a:rPr>
              <a:t>eter </a:t>
            </a:r>
            <a:r>
              <a:rPr lang="nl-NL" dirty="0"/>
              <a:t>L</a:t>
            </a:r>
            <a:r>
              <a:rPr lang="nl-NL" dirty="0">
                <a:solidFill>
                  <a:srgbClr val="009CB4"/>
                </a:solidFill>
              </a:rPr>
              <a:t>aten-handelingen nog uitgevoerd op jouw afdeling?</a:t>
            </a:r>
            <a:endParaRPr lang="nl-NL" dirty="0"/>
          </a:p>
        </p:txBody>
      </p:sp>
      <p:sp>
        <p:nvSpPr>
          <p:cNvPr id="3" name="Tekstvak 2">
            <a:extLst>
              <a:ext uri="{FF2B5EF4-FFF2-40B4-BE49-F238E27FC236}">
                <a16:creationId xmlns:a16="http://schemas.microsoft.com/office/drawing/2014/main" id="{9329E664-DD31-8FF0-81F4-9FFC0BC7784B}"/>
              </a:ext>
            </a:extLst>
          </p:cNvPr>
          <p:cNvSpPr txBox="1"/>
          <p:nvPr/>
        </p:nvSpPr>
        <p:spPr>
          <a:xfrm>
            <a:off x="1063256" y="2667016"/>
            <a:ext cx="5032744" cy="2246769"/>
          </a:xfrm>
          <a:prstGeom prst="rect">
            <a:avLst/>
          </a:prstGeom>
          <a:noFill/>
        </p:spPr>
        <p:txBody>
          <a:bodyPr wrap="square" rtlCol="0">
            <a:spAutoFit/>
          </a:bodyPr>
          <a:lstStyle/>
          <a:p>
            <a:pPr marL="285750" indent="-285750">
              <a:buFont typeface="Arial" panose="020B0604020202020204" pitchFamily="34" charset="0"/>
              <a:buChar char="•"/>
            </a:pPr>
            <a:r>
              <a:rPr lang="nl-NL" sz="2000" dirty="0"/>
              <a:t>Schrijf eerst 3 minuten je antwoorden zelf op;</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Bespreek je ideeën met diegene die naast je zit;</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Daarna: nabespreken in de klas.</a:t>
            </a:r>
          </a:p>
        </p:txBody>
      </p:sp>
      <p:sp>
        <p:nvSpPr>
          <p:cNvPr id="6" name="Rectangle 1">
            <a:extLst>
              <a:ext uri="{FF2B5EF4-FFF2-40B4-BE49-F238E27FC236}">
                <a16:creationId xmlns:a16="http://schemas.microsoft.com/office/drawing/2014/main" id="{58CBB243-B36E-42B5-1AEC-CADFB82A57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2">
            <a:extLst>
              <a:ext uri="{FF2B5EF4-FFF2-40B4-BE49-F238E27FC236}">
                <a16:creationId xmlns:a16="http://schemas.microsoft.com/office/drawing/2014/main" id="{FCAF1398-FD67-27FD-7C67-0DD18C0782C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9" name="Afbeelding 8" descr="Afbeelding met Graphics, clipart, ontwerp, tekenfilm&#10;&#10;Door AI gegenereerde inhoud is mogelijk onjuist.">
            <a:extLst>
              <a:ext uri="{FF2B5EF4-FFF2-40B4-BE49-F238E27FC236}">
                <a16:creationId xmlns:a16="http://schemas.microsoft.com/office/drawing/2014/main" id="{D371E78D-9DA7-9605-4551-CE05CF3DFF2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109073" y="2409825"/>
            <a:ext cx="3729844" cy="2679347"/>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666B5C57-6A0C-D41B-159F-EE24C57FD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3232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t>Waarom</a:t>
            </a:r>
            <a:r>
              <a:rPr lang="nl-NL" dirty="0">
                <a:solidFill>
                  <a:srgbClr val="009CB4"/>
                </a:solidFill>
              </a:rPr>
              <a:t> worden Beter Laten-handelingen nog uitgevoerd?</a:t>
            </a:r>
            <a:endParaRPr lang="nl-NL" dirty="0"/>
          </a:p>
        </p:txBody>
      </p:sp>
      <p:pic>
        <p:nvPicPr>
          <p:cNvPr id="9" name="Afbeelding 8" descr="Afbeelding met Graphics, grafische vormgeving, ontwerp&#10;&#10;Automatisch gegenereerde beschrijving">
            <a:extLst>
              <a:ext uri="{FF2B5EF4-FFF2-40B4-BE49-F238E27FC236}">
                <a16:creationId xmlns:a16="http://schemas.microsoft.com/office/drawing/2014/main" id="{39EAD5BA-5733-B359-34DC-329DEF308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8917" y="5935749"/>
            <a:ext cx="1353083" cy="922251"/>
          </a:xfrm>
          <a:prstGeom prst="rect">
            <a:avLst/>
          </a:prstGeom>
        </p:spPr>
      </p:pic>
      <p:pic>
        <p:nvPicPr>
          <p:cNvPr id="20" name="Afbeelding 19" descr="Afbeelding met tekst, schermopname&#10;&#10;Door AI gegenereerde inhoud is mogelijk onjuist.">
            <a:extLst>
              <a:ext uri="{FF2B5EF4-FFF2-40B4-BE49-F238E27FC236}">
                <a16:creationId xmlns:a16="http://schemas.microsoft.com/office/drawing/2014/main" id="{2B4823A3-34DA-5511-508B-4F520D9D45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364566"/>
            <a:ext cx="12192000" cy="5493434"/>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5CD7C691-67C5-0476-246E-DEE56B27A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8135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deling Ouderengeneeskunde en secties BASIS" id="{B257F238-F7F6-47CE-9AA3-358A35746830}" vid="{344F7451-1250-42C6-9BC5-CBAF4D87D2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a0e4e5-6544-4356-97cc-c898ae6b6207" xsi:nil="true"/>
    <lcf76f155ced4ddcb4097134ff3c332f xmlns="c467d4fc-84cf-4c6d-b3c8-79cf6ba625e4">
      <Terms xmlns="http://schemas.microsoft.com/office/infopath/2007/PartnerControls"/>
    </lcf76f155ced4ddcb4097134ff3c332f>
    <bruikbaarheid xmlns="c467d4fc-84cf-4c6d-b3c8-79cf6ba625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F009B3654A6A4C8E6F2291F90FEB3E" ma:contentTypeVersion="15" ma:contentTypeDescription="Een nieuw document maken." ma:contentTypeScope="" ma:versionID="39ffe99dedf7a6e881d7f049ca0dd900">
  <xsd:schema xmlns:xsd="http://www.w3.org/2001/XMLSchema" xmlns:xs="http://www.w3.org/2001/XMLSchema" xmlns:p="http://schemas.microsoft.com/office/2006/metadata/properties" xmlns:ns2="c467d4fc-84cf-4c6d-b3c8-79cf6ba625e4" xmlns:ns3="f1a0e4e5-6544-4356-97cc-c898ae6b6207" targetNamespace="http://schemas.microsoft.com/office/2006/metadata/properties" ma:root="true" ma:fieldsID="521516b5462dcaba0a26415662a18b53" ns2:_="" ns3:_="">
    <xsd:import namespace="c467d4fc-84cf-4c6d-b3c8-79cf6ba625e4"/>
    <xsd:import namespace="f1a0e4e5-6544-4356-97cc-c898ae6b6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bruikbaarh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7d4fc-84cf-4c6d-b3c8-79cf6ba62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bruikbaarheid" ma:index="22" nillable="true" ma:displayName="bruikbaarheid" ma:description="Wat kunnen we hier nog mee" ma:format="Dropdown" ma:internalName="bruikbaarhe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0e4e5-6544-4356-97cc-c898ae6b620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7ba563f-85a1-4a8a-a4d0-1bd0f0c8d2fb}" ma:internalName="TaxCatchAll" ma:showField="CatchAllData" ma:web="f1a0e4e5-6544-4356-97cc-c898ae6b62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DBB75E-8088-49E2-9650-C19A5E465100}">
  <ds:schemaRefs>
    <ds:schemaRef ds:uri="http://schemas.microsoft.com/sharepoint/v3/contenttype/forms"/>
  </ds:schemaRefs>
</ds:datastoreItem>
</file>

<file path=customXml/itemProps2.xml><?xml version="1.0" encoding="utf-8"?>
<ds:datastoreItem xmlns:ds="http://schemas.openxmlformats.org/officeDocument/2006/customXml" ds:itemID="{443C271D-6D2A-4C0E-8BB8-AC136037D250}">
  <ds:schemaRefs>
    <ds:schemaRef ds:uri="http://schemas.microsoft.com/office/2006/metadata/properties"/>
    <ds:schemaRef ds:uri="http://schemas.microsoft.com/office/infopath/2007/PartnerControls"/>
    <ds:schemaRef ds:uri="f1a0e4e5-6544-4356-97cc-c898ae6b6207"/>
    <ds:schemaRef ds:uri="c467d4fc-84cf-4c6d-b3c8-79cf6ba625e4"/>
  </ds:schemaRefs>
</ds:datastoreItem>
</file>

<file path=customXml/itemProps3.xml><?xml version="1.0" encoding="utf-8"?>
<ds:datastoreItem xmlns:ds="http://schemas.openxmlformats.org/officeDocument/2006/customXml" ds:itemID="{E425F0B0-0C93-41B6-94C5-6DD840EA8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7d4fc-84cf-4c6d-b3c8-79cf6ba625e4"/>
    <ds:schemaRef ds:uri="f1a0e4e5-6544-4356-97cc-c898ae6b62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sjabloon PPT Afdeling Ouderengeneeskunde en secties BASIS</Template>
  <TotalTime>1911</TotalTime>
  <Words>3367</Words>
  <Application>Microsoft Office PowerPoint</Application>
  <PresentationFormat>Widescreen</PresentationFormat>
  <Paragraphs>225</Paragraphs>
  <Slides>23</Slides>
  <Notes>23</Notes>
  <HiddenSlides>1</HiddenSlides>
  <MMClips>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‘Beter Laten in het verpleeghuis’ Themales hbo </vt:lpstr>
      <vt:lpstr>Doel van vandaag</vt:lpstr>
      <vt:lpstr>Ken jij de Beter Laten-lijst?</vt:lpstr>
      <vt:lpstr>Ken jij de Beter Laten-lijst? </vt:lpstr>
      <vt:lpstr>Beter Laten-lijst verpleeghuiszorg:  wat levert het op?</vt:lpstr>
      <vt:lpstr>Filmpje over Beter Laten in het verpleeghuis</vt:lpstr>
      <vt:lpstr>Naast de Beter Laten-lijst voor verpleeghuizen….</vt:lpstr>
      <vt:lpstr>Waarom worden Beter Laten-handelingen nog uitgevoerd op jouw afdeling?</vt:lpstr>
      <vt:lpstr>Waarom worden Beter Laten-handelingen nog uitgevoerd?</vt:lpstr>
      <vt:lpstr>En dan..?</vt:lpstr>
      <vt:lpstr>Voorbeeld van Beter Laten in de wijk</vt:lpstr>
      <vt:lpstr>Vertrouw op je klinische blik!</vt:lpstr>
      <vt:lpstr>Meer informatie?</vt:lpstr>
      <vt:lpstr>Voorbeelden lesactiviteiten </vt:lpstr>
      <vt:lpstr>Zelf aan de slag!</vt:lpstr>
      <vt:lpstr>Activiteit 1: signaleren van een Beter Laten-handelingen </vt:lpstr>
      <vt:lpstr>Activiteit 2: waarom staat jouw handeling op de Beter Laten-lijst?</vt:lpstr>
      <vt:lpstr>Activiteit 3.1: wanneer en waarom wordt de Beter Laten-handeling uitgevoerd?</vt:lpstr>
      <vt:lpstr>Activiteit 3.2: waarom wordt de Beter Laten-handeling uitgevoerd?</vt:lpstr>
      <vt:lpstr>Activiteit 4: welke aanbeveling(en) doe jij om de Beter Laten-handeling te verminderen?  </vt:lpstr>
      <vt:lpstr>PowerPoint Presentation</vt:lpstr>
      <vt:lpstr>Meer informatie?</vt:lpstr>
      <vt:lpstr>    Veel 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Titelpagina onderzoek</dc:title>
  <dc:creator>Jepma, P. (Patricia)</dc:creator>
  <cp:lastModifiedBy>Jepma, P. (Patricia)</cp:lastModifiedBy>
  <cp:revision>91</cp:revision>
  <dcterms:created xsi:type="dcterms:W3CDTF">2024-08-12T11:40:09Z</dcterms:created>
  <dcterms:modified xsi:type="dcterms:W3CDTF">2025-04-23T13:32:56Z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0x01010016F009B3654A6A4C8E6F2291F90FEB3E</vt:lpwstr>
  </property>
  <property fmtid="{D5CDD505-2E9C-101B-9397-08002B2CF9AE}" pid="3" name="MediaServiceImageTags">
    <vt:lpwstr/>
  </property>
</Properties>
</file>