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5"/>
  </p:notesMasterIdLst>
  <p:handoutMasterIdLst>
    <p:handoutMasterId r:id="rId16"/>
  </p:handoutMasterIdLst>
  <p:sldIdLst>
    <p:sldId id="388" r:id="rId2"/>
    <p:sldId id="703" r:id="rId3"/>
    <p:sldId id="707" r:id="rId4"/>
    <p:sldId id="709" r:id="rId5"/>
    <p:sldId id="374" r:id="rId6"/>
    <p:sldId id="444" r:id="rId7"/>
    <p:sldId id="491" r:id="rId8"/>
    <p:sldId id="460" r:id="rId9"/>
    <p:sldId id="446" r:id="rId10"/>
    <p:sldId id="492" r:id="rId11"/>
    <p:sldId id="445" r:id="rId12"/>
    <p:sldId id="493" r:id="rId13"/>
    <p:sldId id="702" r:id="rId14"/>
  </p:sldIdLst>
  <p:sldSz cx="9144000" cy="5143500" type="screen16x9"/>
  <p:notesSz cx="7010400" cy="9296400"/>
  <p:defaultText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aik, Malene van" initials="SM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9CB4"/>
    <a:srgbClr val="003741"/>
    <a:srgbClr val="6AB650"/>
    <a:srgbClr val="F07814"/>
    <a:srgbClr val="CED9E5"/>
    <a:srgbClr val="0037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Stijl, donker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Stijl, gemiddeld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11" autoAdjust="0"/>
    <p:restoredTop sz="73767" autoAdjust="0"/>
  </p:normalViewPr>
  <p:slideViewPr>
    <p:cSldViewPr snapToGrid="0">
      <p:cViewPr varScale="1">
        <p:scale>
          <a:sx n="128" d="100"/>
          <a:sy n="128" d="100"/>
        </p:scale>
        <p:origin x="1050" y="114"/>
      </p:cViewPr>
      <p:guideLst>
        <p:guide orient="horz" pos="2160"/>
        <p:guide pos="3840"/>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3E6EC3E-467B-49C7-B3E1-CB8D68B61F37}" type="datetimeFigureOut">
              <a:rPr lang="en-US" smtClean="0"/>
              <a:t>6/19/2023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894B618-3D2C-429B-BBF8-DAD886DC0E9F}" type="slidenum">
              <a:rPr lang="en-US" smtClean="0"/>
              <a:t>‹nr.›</a:t>
            </a:fld>
            <a:endParaRPr lang="en-US"/>
          </a:p>
        </p:txBody>
      </p:sp>
    </p:spTree>
    <p:extLst>
      <p:ext uri="{BB962C8B-B14F-4D97-AF65-F5344CB8AC3E}">
        <p14:creationId xmlns:p14="http://schemas.microsoft.com/office/powerpoint/2010/main" val="3292667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Tijdelijke aanduiding voor datum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B4459EA-9E68-4B15-ADD3-336A8DAC671A}" type="datetimeFigureOut">
              <a:rPr lang="nl-NL" smtClean="0"/>
              <a:t>19-6-2023</a:t>
            </a:fld>
            <a:endParaRPr lang="nl-NL"/>
          </a:p>
        </p:txBody>
      </p:sp>
      <p:sp>
        <p:nvSpPr>
          <p:cNvPr id="4" name="Tijdelijke aanduiding voor dia-afbeelding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Tijdelijke aanduiding voor notiti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4130364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Workshop: De zorgprofessional in conflict met passende zorg De geleverde zorg moet vaak voldoen aan de wensen van de cliënt. Ook heeft een zorgprofessional vaak te maken met protocollen. Tegelijkertijd lopen we tegen grenzen aan van wat (financieel) haalbaar is. Ambitie en kaders zorgen voor ethische dilemma’s in de zorg. Hoe ga je hier mee om? </a:t>
            </a:r>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582092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pPr/>
              <a:t>6</a:t>
            </a:fld>
            <a:endParaRPr lang="nl-NL"/>
          </a:p>
        </p:txBody>
      </p:sp>
    </p:spTree>
    <p:extLst>
      <p:ext uri="{BB962C8B-B14F-4D97-AF65-F5344CB8AC3E}">
        <p14:creationId xmlns:p14="http://schemas.microsoft.com/office/powerpoint/2010/main" val="1384664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Morele competenties: houding, kennis &amp; vaardigheden om goed om te gaan met moreel lastige situaties </a:t>
            </a:r>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pPr/>
              <a:t>8</a:t>
            </a:fld>
            <a:endParaRPr lang="nl-NL"/>
          </a:p>
        </p:txBody>
      </p:sp>
    </p:spTree>
    <p:extLst>
      <p:ext uri="{BB962C8B-B14F-4D97-AF65-F5344CB8AC3E}">
        <p14:creationId xmlns:p14="http://schemas.microsoft.com/office/powerpoint/2010/main" val="1380998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210216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 patient care">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449035"/>
            <a:ext cx="9144000" cy="2207708"/>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489858" y="792786"/>
            <a:ext cx="8082643" cy="864563"/>
          </a:xfrm>
        </p:spPr>
        <p:txBody>
          <a:bodyPr anchor="b">
            <a:normAutofit/>
          </a:bodyPr>
          <a:lstStyle>
            <a:lvl1pPr algn="l">
              <a:defRPr sz="38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506187" y="1755322"/>
            <a:ext cx="8082643" cy="489857"/>
          </a:xfrm>
          <a:prstGeom prst="rect">
            <a:avLst/>
          </a:prstGeom>
        </p:spPr>
        <p:txBody>
          <a:bodyPr lIns="68580" tIns="34290" rIns="68580" bIns="34290">
            <a:normAutofit/>
          </a:bodyPr>
          <a:lstStyle>
            <a:lvl1pPr marL="0" indent="0" algn="l">
              <a:buNone/>
              <a:defRPr sz="2900" b="0">
                <a:solidFill>
                  <a:schemeClr val="bg1"/>
                </a:solidFill>
                <a:latin typeface="Trebuchet MS" panose="020B0603020202020204" pitchFamily="34"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Enter sub </a:t>
            </a:r>
            <a:r>
              <a:rPr lang="nl-NL" dirty="0" err="1"/>
              <a:t>title</a:t>
            </a:r>
            <a:r>
              <a:rPr lang="nl-NL" dirty="0"/>
              <a:t> here</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2571750"/>
            <a:ext cx="9144000" cy="2571750"/>
          </a:xfrm>
          <a:prstGeom prst="rect">
            <a:avLst/>
          </a:prstGeom>
          <a:blipFill>
            <a:blip r:embed="rId2"/>
            <a:stretch>
              <a:fillRect/>
            </a:stretch>
          </a:blipFill>
        </p:spPr>
        <p:txBody>
          <a:bodyPr lIns="68580" tIns="34290" rIns="68580" bIns="34290"/>
          <a:lstStyle>
            <a:lvl1pPr marL="0" indent="0">
              <a:buNone/>
              <a:defRPr>
                <a:noFill/>
              </a:defRPr>
            </a:lvl1pPr>
          </a:lstStyle>
          <a:p>
            <a:r>
              <a:rPr lang="nl-NL"/>
              <a:t>Klik op het pictogram als u een afbeelding wilt toevoegen</a:t>
            </a:r>
            <a:endParaRPr lang="nl-NL" dirty="0"/>
          </a:p>
        </p:txBody>
      </p:sp>
      <p:grpSp>
        <p:nvGrpSpPr>
          <p:cNvPr id="60" name="Groep 59">
            <a:extLst>
              <a:ext uri="{FF2B5EF4-FFF2-40B4-BE49-F238E27FC236}">
                <a16:creationId xmlns:a16="http://schemas.microsoft.com/office/drawing/2014/main" id="{23432A2F-9573-4D30-A457-51313B3F8441}"/>
              </a:ext>
            </a:extLst>
          </p:cNvPr>
          <p:cNvGrpSpPr/>
          <p:nvPr userDrawn="1"/>
        </p:nvGrpSpPr>
        <p:grpSpPr>
          <a:xfrm>
            <a:off x="3232260" y="-550"/>
            <a:ext cx="2674431" cy="744691"/>
            <a:chOff x="4309680" y="-733"/>
            <a:chExt cx="3565908" cy="992921"/>
          </a:xfrm>
        </p:grpSpPr>
        <p:sp>
          <p:nvSpPr>
            <p:cNvPr id="5" name="AutoShape 3">
              <a:extLst>
                <a:ext uri="{FF2B5EF4-FFF2-40B4-BE49-F238E27FC236}">
                  <a16:creationId xmlns:a16="http://schemas.microsoft.com/office/drawing/2014/main" id="{78C8C806-1C8D-4CAE-B87E-C4933CC01D6B}"/>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 name="Freeform 5">
              <a:extLst>
                <a:ext uri="{FF2B5EF4-FFF2-40B4-BE49-F238E27FC236}">
                  <a16:creationId xmlns:a16="http://schemas.microsoft.com/office/drawing/2014/main" id="{93F361E0-61C0-45A7-B38F-0F04302A4878}"/>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58" name="Afbeelding 57">
              <a:extLst>
                <a:ext uri="{FF2B5EF4-FFF2-40B4-BE49-F238E27FC236}">
                  <a16:creationId xmlns:a16="http://schemas.microsoft.com/office/drawing/2014/main" id="{7FA52067-A26A-4DC2-9C65-6AA60AED6EA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 resear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504825" y="1079782"/>
            <a:ext cx="4010025" cy="492443"/>
          </a:xfrm>
        </p:spPr>
        <p:txBody>
          <a:bodyPr anchor="t" anchorCtr="0">
            <a:spAutoFit/>
          </a:bodyPr>
          <a:lstStyle>
            <a:lvl1pPr>
              <a:defRPr>
                <a:solidFill>
                  <a:srgbClr val="009CB4"/>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504825" y="1762507"/>
            <a:ext cx="4010025" cy="2669384"/>
          </a:xfrm>
          <a:prstGeom prst="rect">
            <a:avLst/>
          </a:prstGeom>
        </p:spPr>
        <p:txBody>
          <a:bodyPr lIns="68580" tIns="34290" rIns="68580" bIns="34290"/>
          <a:lstStyle>
            <a:lvl1pPr marL="0" indent="0">
              <a:lnSpc>
                <a:spcPct val="125000"/>
              </a:lnSpc>
              <a:spcBef>
                <a:spcPts val="0"/>
              </a:spcBef>
              <a:buFont typeface="Arial" panose="020B0604020202020204" pitchFamily="34" charset="0"/>
              <a:buNone/>
              <a:defRPr sz="1700"/>
            </a:lvl1pPr>
            <a:lvl2pPr marL="342900" indent="0">
              <a:buNone/>
              <a:defRPr/>
            </a:lvl2pPr>
            <a:lvl3pPr marL="685800" indent="0">
              <a:buNone/>
              <a:defRPr/>
            </a:lvl3pPr>
            <a:lvl4pPr marL="1028700" indent="0">
              <a:buNone/>
              <a:defRPr/>
            </a:lvl4pPr>
            <a:lvl5pPr marL="13716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en-US"/>
              <a:t>Exploring moral dynamics of palliative care through Moral Case Deliberation. EACME, September 2018</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4770835" y="1157749"/>
            <a:ext cx="3790950" cy="3274141"/>
          </a:xfrm>
          <a:prstGeom prst="rect">
            <a:avLst/>
          </a:prstGeom>
          <a:blipFill>
            <a:blip r:embed="rId2"/>
            <a:stretch>
              <a:fillRect/>
            </a:stretch>
          </a:blipFill>
        </p:spPr>
        <p:txBody>
          <a:bodyPr lIns="68580" tIns="34290" rIns="68580" bIns="34290"/>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tait colored bg - research">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4697528"/>
            <a:ext cx="9144000" cy="44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155700"/>
            <a:ext cx="4572000" cy="354182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485775" y="2028825"/>
            <a:ext cx="4019550" cy="2403065"/>
          </a:xfrm>
          <a:prstGeom prst="rect">
            <a:avLst/>
          </a:prstGeom>
        </p:spPr>
        <p:txBody>
          <a:bodyPr lIns="68580" tIns="34290" rIns="68580" bIns="34290"/>
          <a:lstStyle>
            <a:lvl1pPr marL="0" indent="0">
              <a:lnSpc>
                <a:spcPct val="125000"/>
              </a:lnSpc>
              <a:spcBef>
                <a:spcPts val="0"/>
              </a:spcBef>
              <a:buFont typeface="Arial" panose="020B0604020202020204" pitchFamily="34" charset="0"/>
              <a:buNone/>
              <a:defRPr sz="17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nl-NL" dirty="0" err="1"/>
              <a:t>Plain</a:t>
            </a:r>
            <a:r>
              <a:rPr lang="nl-NL" dirty="0"/>
              <a:t> </a:t>
            </a:r>
            <a:r>
              <a:rPr lang="nl-NL" dirty="0" err="1"/>
              <a:t>text</a:t>
            </a:r>
            <a:r>
              <a:rPr lang="nl-NL" dirty="0"/>
              <a:t> or </a:t>
            </a:r>
            <a:r>
              <a:rPr lang="nl-NL" dirty="0" err="1"/>
              <a:t>bullet</a:t>
            </a:r>
            <a:r>
              <a:rPr lang="nl-NL" dirty="0"/>
              <a:t> </a:t>
            </a:r>
            <a:r>
              <a:rPr lang="nl-NL" dirty="0" err="1"/>
              <a:t>text</a:t>
            </a:r>
            <a:r>
              <a:rPr lang="nl-NL" dirty="0"/>
              <a:t> </a:t>
            </a:r>
            <a:r>
              <a:rPr lang="nl-NL" dirty="0" err="1"/>
              <a:t>goes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en-US"/>
              <a:t>Exploring moral dynamics of palliative care through Moral Case Deliberation. EACME, September 2018</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4572000" y="1155700"/>
            <a:ext cx="4572000" cy="3541830"/>
          </a:xfrm>
          <a:prstGeom prst="rect">
            <a:avLst/>
          </a:prstGeom>
          <a:blipFill>
            <a:blip r:embed="rId2"/>
            <a:stretch>
              <a:fillRect/>
            </a:stretch>
          </a:blipFill>
        </p:spPr>
        <p:txBody>
          <a:bodyPr lIns="68580" tIns="34290" rIns="68580" bIns="34290"/>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485775" y="1413109"/>
            <a:ext cx="4010025" cy="492443"/>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ndscape colored bg - research">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3270739"/>
            <a:ext cx="9144000" cy="1425740"/>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4697528"/>
            <a:ext cx="9144000" cy="44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492919" y="3443287"/>
            <a:ext cx="4079081" cy="1071563"/>
          </a:xfrm>
          <a:prstGeom prst="rect">
            <a:avLst/>
          </a:prstGeom>
        </p:spPr>
        <p:txBody>
          <a:bodyPr lIns="68580" tIns="34290" rIns="68580" bIns="34290"/>
          <a:lstStyle>
            <a:lvl1pPr marL="0" indent="0">
              <a:lnSpc>
                <a:spcPct val="125000"/>
              </a:lnSpc>
              <a:spcBef>
                <a:spcPts val="0"/>
              </a:spcBef>
              <a:buFont typeface="Arial" panose="020B0604020202020204" pitchFamily="34" charset="0"/>
              <a:buNone/>
              <a:defRPr sz="17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nl-NL" dirty="0" err="1"/>
              <a:t>Use</a:t>
            </a:r>
            <a:r>
              <a:rPr lang="nl-NL" dirty="0"/>
              <a:t> </a:t>
            </a:r>
            <a:r>
              <a:rPr lang="nl-NL" dirty="0" err="1"/>
              <a:t>plain</a:t>
            </a:r>
            <a:r>
              <a:rPr lang="nl-NL" dirty="0"/>
              <a:t> tekst or </a:t>
            </a:r>
            <a:r>
              <a:rPr lang="nl-NL" dirty="0" err="1"/>
              <a:t>bullet</a:t>
            </a:r>
            <a:r>
              <a:rPr lang="nl-NL" dirty="0"/>
              <a:t> tekst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en-US"/>
              <a:t>Exploring moral dynamics of palliative care through Moral Case Deliberation. EACME, September 2018</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4572000" y="1157288"/>
            <a:ext cx="4572000" cy="2112403"/>
          </a:xfrm>
          <a:prstGeom prst="rect">
            <a:avLst/>
          </a:prstGeom>
          <a:blipFill>
            <a:blip r:embed="rId2"/>
            <a:stretch>
              <a:fillRect/>
            </a:stretch>
          </a:blipFill>
        </p:spPr>
        <p:txBody>
          <a:bodyPr lIns="68580" tIns="34290" rIns="68580" bIns="34290"/>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485775" y="1413109"/>
            <a:ext cx="4010025" cy="492443"/>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157288"/>
            <a:ext cx="4572000" cy="2112403"/>
          </a:xfrm>
          <a:prstGeom prst="rect">
            <a:avLst/>
          </a:prstGeom>
          <a:blipFill>
            <a:blip r:embed="rId3"/>
            <a:stretch>
              <a:fillRect/>
            </a:stretch>
          </a:blipFill>
        </p:spPr>
        <p:txBody>
          <a:bodyPr lIns="68580" tIns="34290" rIns="68580" bIns="34290"/>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4722019" y="3450431"/>
            <a:ext cx="4079081" cy="1071563"/>
          </a:xfrm>
          <a:prstGeom prst="rect">
            <a:avLst/>
          </a:prstGeom>
        </p:spPr>
        <p:txBody>
          <a:bodyPr lIns="68580" tIns="34290" rIns="68580" bIns="34290"/>
          <a:lstStyle>
            <a:lvl1pPr marL="257175" indent="-257175">
              <a:lnSpc>
                <a:spcPct val="125000"/>
              </a:lnSpc>
              <a:spcBef>
                <a:spcPts val="0"/>
              </a:spcBef>
              <a:buFont typeface="Arial" panose="020B0604020202020204" pitchFamily="34" charset="0"/>
              <a:buChar char="•"/>
              <a:defRPr sz="17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nl-NL" dirty="0" err="1"/>
              <a:t>Use</a:t>
            </a:r>
            <a:r>
              <a:rPr lang="nl-NL" dirty="0"/>
              <a:t> </a:t>
            </a:r>
            <a:r>
              <a:rPr lang="nl-NL" dirty="0" err="1"/>
              <a:t>bullets</a:t>
            </a:r>
            <a:r>
              <a:rPr lang="nl-NL" dirty="0"/>
              <a:t> here</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age - educatio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452803"/>
            <a:ext cx="9144000" cy="211894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489858" y="792786"/>
            <a:ext cx="8082643" cy="864563"/>
          </a:xfrm>
        </p:spPr>
        <p:txBody>
          <a:bodyPr anchor="b">
            <a:normAutofit/>
          </a:bodyPr>
          <a:lstStyle>
            <a:lvl1pPr algn="l">
              <a:defRPr sz="38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506187" y="1755322"/>
            <a:ext cx="8082643" cy="489857"/>
          </a:xfrm>
          <a:prstGeom prst="rect">
            <a:avLst/>
          </a:prstGeom>
        </p:spPr>
        <p:txBody>
          <a:bodyPr lIns="68580" tIns="34290" rIns="68580" bIns="34290">
            <a:normAutofit/>
          </a:bodyPr>
          <a:lstStyle>
            <a:lvl1pPr marL="0" indent="0" algn="l">
              <a:buNone/>
              <a:defRPr sz="2900" b="0">
                <a:solidFill>
                  <a:schemeClr val="bg1"/>
                </a:solidFill>
                <a:latin typeface="Trebuchet MS" panose="020B0603020202020204" pitchFamily="34"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Second </a:t>
            </a:r>
            <a:r>
              <a:rPr lang="nl-NL" dirty="0" err="1"/>
              <a:t>title</a:t>
            </a:r>
            <a:r>
              <a:rPr lang="nl-NL" dirty="0"/>
              <a:t> line</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2571750"/>
            <a:ext cx="9144000" cy="2571750"/>
          </a:xfrm>
          <a:prstGeom prst="rect">
            <a:avLst/>
          </a:prstGeom>
          <a:blipFill>
            <a:blip r:embed="rId2"/>
            <a:stretch>
              <a:fillRect/>
            </a:stretch>
          </a:blipFill>
        </p:spPr>
        <p:txBody>
          <a:bodyPr lIns="68580" tIns="34290" rIns="68580" bIns="34290"/>
          <a:lstStyle>
            <a:lvl1pPr marL="0" indent="0">
              <a:buNone/>
              <a:defRPr>
                <a:noFill/>
              </a:defRPr>
            </a:lvl1pPr>
          </a:lstStyle>
          <a:p>
            <a:r>
              <a:rPr lang="nl-NL"/>
              <a:t>Klik op het pictogram als u een afbeelding wilt toevoegen</a:t>
            </a:r>
            <a:endParaRPr lang="nl-NL" dirty="0"/>
          </a:p>
        </p:txBody>
      </p:sp>
      <p:grpSp>
        <p:nvGrpSpPr>
          <p:cNvPr id="13" name="Groep 12">
            <a:extLst>
              <a:ext uri="{FF2B5EF4-FFF2-40B4-BE49-F238E27FC236}">
                <a16:creationId xmlns:a16="http://schemas.microsoft.com/office/drawing/2014/main" id="{8744D87F-F65F-4818-B6A9-319B33602989}"/>
              </a:ext>
            </a:extLst>
          </p:cNvPr>
          <p:cNvGrpSpPr/>
          <p:nvPr userDrawn="1"/>
        </p:nvGrpSpPr>
        <p:grpSpPr>
          <a:xfrm>
            <a:off x="3232260" y="-550"/>
            <a:ext cx="2674431" cy="744691"/>
            <a:chOff x="4309680" y="-733"/>
            <a:chExt cx="3565908" cy="992921"/>
          </a:xfrm>
        </p:grpSpPr>
        <p:sp>
          <p:nvSpPr>
            <p:cNvPr id="14" name="AutoShape 3">
              <a:extLst>
                <a:ext uri="{FF2B5EF4-FFF2-40B4-BE49-F238E27FC236}">
                  <a16:creationId xmlns:a16="http://schemas.microsoft.com/office/drawing/2014/main" id="{255AD987-97B1-46C2-B7B7-AFED11E03D18}"/>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5">
              <a:extLst>
                <a:ext uri="{FF2B5EF4-FFF2-40B4-BE49-F238E27FC236}">
                  <a16:creationId xmlns:a16="http://schemas.microsoft.com/office/drawing/2014/main" id="{8C0AF222-F84B-4A7F-989F-B00781BA91C5}"/>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7" name="Afbeelding 16">
              <a:extLst>
                <a:ext uri="{FF2B5EF4-FFF2-40B4-BE49-F238E27FC236}">
                  <a16:creationId xmlns:a16="http://schemas.microsoft.com/office/drawing/2014/main" id="{242ABA24-DA60-4A2C-B5AD-3FD2D6AC5A0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 educ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504825" y="825070"/>
            <a:ext cx="8074533" cy="994172"/>
          </a:xfrm>
        </p:spPr>
        <p:txBody>
          <a:bodyPr>
            <a:noAutofit/>
          </a:bodyPr>
          <a:lstStyle>
            <a:lvl1pPr>
              <a:defRPr>
                <a:solidFill>
                  <a:srgbClr val="6AB650"/>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504825" y="1819241"/>
            <a:ext cx="4010025" cy="2813481"/>
          </a:xfrm>
          <a:prstGeom prst="rect">
            <a:avLst/>
          </a:prstGeom>
        </p:spPr>
        <p:txBody>
          <a:bodyPr lIns="68580" tIns="34290" rIns="68580" bIns="34290"/>
          <a:lstStyle>
            <a:lvl1pPr marL="0" indent="0">
              <a:lnSpc>
                <a:spcPct val="125000"/>
              </a:lnSpc>
              <a:spcBef>
                <a:spcPts val="0"/>
              </a:spcBef>
              <a:buNone/>
              <a:defRPr sz="1700"/>
            </a:lvl1pPr>
            <a:lvl2pPr marL="342900" indent="0">
              <a:buNone/>
              <a:defRPr/>
            </a:lvl2pPr>
            <a:lvl3pPr marL="685800" indent="0">
              <a:buNone/>
              <a:defRPr/>
            </a:lvl3pPr>
            <a:lvl4pPr marL="1028700" indent="0">
              <a:buNone/>
              <a:defRPr/>
            </a:lvl4pPr>
            <a:lvl5pPr marL="1371600" indent="0">
              <a:buNone/>
              <a:defRPr/>
            </a:lvl5pPr>
          </a:lstStyle>
          <a:p>
            <a:pPr lvl="0"/>
            <a:r>
              <a:rPr lang="nl-NL" dirty="0" err="1"/>
              <a:t>Plain</a:t>
            </a:r>
            <a:r>
              <a:rPr lang="nl-NL" dirty="0"/>
              <a:t> </a:t>
            </a:r>
            <a:r>
              <a:rPr lang="nl-NL" dirty="0" err="1"/>
              <a:t>text</a:t>
            </a:r>
            <a:r>
              <a:rPr lang="nl-NL" dirty="0"/>
              <a:t> </a:t>
            </a:r>
            <a:r>
              <a:rPr lang="nl-NL" dirty="0" err="1"/>
              <a:t>goes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4718304" y="1819241"/>
            <a:ext cx="3861054" cy="2813481"/>
          </a:xfrm>
          <a:prstGeom prst="rect">
            <a:avLst/>
          </a:prstGeom>
        </p:spPr>
        <p:txBody>
          <a:bodyPr lIns="68580" tIns="34290" rIns="68580" bIns="34290"/>
          <a:lstStyle>
            <a:lvl1pPr>
              <a:lnSpc>
                <a:spcPct val="125000"/>
              </a:lnSpc>
              <a:spcBef>
                <a:spcPts val="0"/>
              </a:spcBef>
              <a:defRPr sz="1700"/>
            </a:lvl1pPr>
            <a:lvl2pPr>
              <a:defRPr sz="1700"/>
            </a:lvl2pPr>
            <a:lvl3pPr>
              <a:defRPr sz="1700"/>
            </a:lvl3pPr>
            <a:lvl4pPr>
              <a:defRPr sz="1700"/>
            </a:lvl4pPr>
            <a:lvl5pPr>
              <a:defRPr sz="1700"/>
            </a:lvl5pPr>
          </a:lstStyle>
          <a:p>
            <a:pPr lvl="0"/>
            <a:r>
              <a:rPr lang="nl-NL" dirty="0"/>
              <a:t>Or </a:t>
            </a:r>
            <a:r>
              <a:rPr lang="nl-NL" dirty="0" err="1"/>
              <a:t>use</a:t>
            </a:r>
            <a:r>
              <a:rPr lang="nl-NL" dirty="0"/>
              <a:t> </a:t>
            </a:r>
            <a:r>
              <a:rPr lang="nl-NL" dirty="0" err="1"/>
              <a:t>bullets</a:t>
            </a:r>
            <a:endParaRPr lang="nl-NL" dirty="0"/>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en-US"/>
              <a:t>Exploring moral dynamics of palliative care through Moral Case Deliberation. EACME, September 2018</a:t>
            </a:r>
            <a:endParaRPr lang="nl-NL"/>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educ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504825" y="825070"/>
            <a:ext cx="8074533" cy="994172"/>
          </a:xfrm>
        </p:spPr>
        <p:txBody>
          <a:bodyPr>
            <a:noAutofit/>
          </a:bodyPr>
          <a:lstStyle>
            <a:lvl1pPr>
              <a:defRPr>
                <a:solidFill>
                  <a:srgbClr val="6AB650"/>
                </a:solidFill>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521208" y="1819241"/>
            <a:ext cx="8058150" cy="2813481"/>
          </a:xfrm>
          <a:prstGeom prst="rect">
            <a:avLst/>
          </a:prstGeom>
        </p:spPr>
        <p:txBody>
          <a:bodyPr lIns="68580" tIns="34290" rIns="68580" bIns="34290"/>
          <a:lstStyle>
            <a:lvl1pPr>
              <a:lnSpc>
                <a:spcPct val="125000"/>
              </a:lnSpc>
              <a:spcBef>
                <a:spcPts val="0"/>
              </a:spcBef>
              <a:defRPr sz="1700"/>
            </a:lvl1pPr>
            <a:lvl2pPr>
              <a:defRPr sz="1700"/>
            </a:lvl2pPr>
            <a:lvl3pPr>
              <a:defRPr sz="1700"/>
            </a:lvl3pPr>
            <a:lvl4pPr>
              <a:defRPr sz="1700"/>
            </a:lvl4pPr>
            <a:lvl5pPr>
              <a:defRPr sz="1700"/>
            </a:lvl5pPr>
          </a:lstStyle>
          <a:p>
            <a:pPr lvl="0"/>
            <a:r>
              <a:rPr lang="nl-NL" dirty="0" err="1"/>
              <a:t>Use</a:t>
            </a:r>
            <a:r>
              <a:rPr lang="nl-NL" dirty="0"/>
              <a:t>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en-US"/>
              <a:t>Exploring moral dynamics of palliative care through Moral Case Deliberation. EACME, September 2018</a:t>
            </a:r>
            <a:endParaRPr lang="nl-NL"/>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image - educ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504825" y="1079782"/>
            <a:ext cx="4010025" cy="492443"/>
          </a:xfrm>
        </p:spPr>
        <p:txBody>
          <a:bodyPr anchor="t" anchorCtr="0">
            <a:spAutoFit/>
          </a:bodyPr>
          <a:lstStyle>
            <a:lvl1pPr>
              <a:defRPr>
                <a:solidFill>
                  <a:srgbClr val="6AB650"/>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504825" y="1762507"/>
            <a:ext cx="4010025" cy="2669384"/>
          </a:xfrm>
          <a:prstGeom prst="rect">
            <a:avLst/>
          </a:prstGeom>
        </p:spPr>
        <p:txBody>
          <a:bodyPr lIns="68580" tIns="34290" rIns="68580" bIns="34290"/>
          <a:lstStyle>
            <a:lvl1pPr marL="0" indent="0">
              <a:lnSpc>
                <a:spcPct val="125000"/>
              </a:lnSpc>
              <a:spcBef>
                <a:spcPts val="0"/>
              </a:spcBef>
              <a:buFont typeface="Arial" panose="020B0604020202020204" pitchFamily="34" charset="0"/>
              <a:buNone/>
              <a:defRPr sz="1700"/>
            </a:lvl1pPr>
            <a:lvl2pPr marL="342900" indent="0">
              <a:buNone/>
              <a:defRPr/>
            </a:lvl2pPr>
            <a:lvl3pPr marL="685800" indent="0">
              <a:buNone/>
              <a:defRPr/>
            </a:lvl3pPr>
            <a:lvl4pPr marL="1028700" indent="0">
              <a:buNone/>
              <a:defRPr/>
            </a:lvl4pPr>
            <a:lvl5pPr marL="13716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en-US"/>
              <a:t>Exploring moral dynamics of palliative care through Moral Case Deliberation. EACME, September 2018</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4770835" y="1157749"/>
            <a:ext cx="3790950" cy="3274141"/>
          </a:xfrm>
          <a:prstGeom prst="rect">
            <a:avLst/>
          </a:prstGeom>
          <a:blipFill>
            <a:blip r:embed="rId2"/>
            <a:stretch>
              <a:fillRect/>
            </a:stretch>
          </a:blipFill>
        </p:spPr>
        <p:txBody>
          <a:bodyPr lIns="68580" tIns="34290" rIns="68580" bIns="34290"/>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rait colored bg - educatio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4697528"/>
            <a:ext cx="9144000" cy="44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155700"/>
            <a:ext cx="4572000" cy="354182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485775" y="2028825"/>
            <a:ext cx="4019550" cy="2403065"/>
          </a:xfrm>
          <a:prstGeom prst="rect">
            <a:avLst/>
          </a:prstGeom>
        </p:spPr>
        <p:txBody>
          <a:bodyPr lIns="68580" tIns="34290" rIns="68580" bIns="34290"/>
          <a:lstStyle>
            <a:lvl1pPr marL="0" indent="0">
              <a:lnSpc>
                <a:spcPct val="125000"/>
              </a:lnSpc>
              <a:spcBef>
                <a:spcPts val="0"/>
              </a:spcBef>
              <a:buFont typeface="Arial" panose="020B0604020202020204" pitchFamily="34" charset="0"/>
              <a:buNone/>
              <a:defRPr sz="17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en-US"/>
              <a:t>Exploring moral dynamics of palliative care through Moral Case Deliberation. EACME, September 2018</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4572000" y="1155700"/>
            <a:ext cx="4572000" cy="3541830"/>
          </a:xfrm>
          <a:prstGeom prst="rect">
            <a:avLst/>
          </a:prstGeom>
          <a:blipFill>
            <a:blip r:embed="rId2"/>
            <a:stretch>
              <a:fillRect/>
            </a:stretch>
          </a:blipFill>
        </p:spPr>
        <p:txBody>
          <a:bodyPr lIns="68580" tIns="34290" rIns="68580" bIns="34290"/>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485775" y="1413109"/>
            <a:ext cx="4010025" cy="492443"/>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colored bg - educatio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3270739"/>
            <a:ext cx="9144000" cy="1425740"/>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4697528"/>
            <a:ext cx="9144000" cy="44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492919" y="3443287"/>
            <a:ext cx="4079081" cy="1071563"/>
          </a:xfrm>
          <a:prstGeom prst="rect">
            <a:avLst/>
          </a:prstGeom>
        </p:spPr>
        <p:txBody>
          <a:bodyPr lIns="68580" tIns="34290" rIns="68580" bIns="34290"/>
          <a:lstStyle>
            <a:lvl1pPr marL="0" indent="0">
              <a:lnSpc>
                <a:spcPct val="125000"/>
              </a:lnSpc>
              <a:spcBef>
                <a:spcPts val="0"/>
              </a:spcBef>
              <a:buFont typeface="Arial" panose="020B0604020202020204" pitchFamily="34" charset="0"/>
              <a:buNone/>
              <a:defRPr sz="17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en-US"/>
              <a:t>Exploring moral dynamics of palliative care through Moral Case Deliberation. EACME, September 2018</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4572000" y="1157288"/>
            <a:ext cx="4572000" cy="2112403"/>
          </a:xfrm>
          <a:prstGeom prst="rect">
            <a:avLst/>
          </a:prstGeom>
          <a:blipFill>
            <a:blip r:embed="rId2"/>
            <a:stretch>
              <a:fillRect/>
            </a:stretch>
          </a:blipFill>
        </p:spPr>
        <p:txBody>
          <a:bodyPr lIns="68580" tIns="34290" rIns="68580" bIns="34290"/>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485775" y="1413109"/>
            <a:ext cx="4010025" cy="492443"/>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157288"/>
            <a:ext cx="4572000" cy="2112403"/>
          </a:xfrm>
          <a:prstGeom prst="rect">
            <a:avLst/>
          </a:prstGeom>
          <a:blipFill>
            <a:blip r:embed="rId3"/>
            <a:stretch>
              <a:fillRect/>
            </a:stretch>
          </a:blipFill>
        </p:spPr>
        <p:txBody>
          <a:bodyPr lIns="68580" tIns="34290" rIns="68580" bIns="34290"/>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4722019" y="3450431"/>
            <a:ext cx="4079081" cy="1071563"/>
          </a:xfrm>
          <a:prstGeom prst="rect">
            <a:avLst/>
          </a:prstGeom>
        </p:spPr>
        <p:txBody>
          <a:bodyPr lIns="68580" tIns="34290" rIns="68580" bIns="34290"/>
          <a:lstStyle>
            <a:lvl1pPr marL="257175" indent="-257175">
              <a:lnSpc>
                <a:spcPct val="125000"/>
              </a:lnSpc>
              <a:spcBef>
                <a:spcPts val="0"/>
              </a:spcBef>
              <a:buFont typeface="Arial" panose="020B0604020202020204" pitchFamily="34" charset="0"/>
              <a:buChar char="•"/>
              <a:defRPr sz="17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nl-NL" dirty="0" err="1"/>
              <a:t>Use</a:t>
            </a:r>
            <a:r>
              <a:rPr lang="nl-NL" dirty="0"/>
              <a:t> </a:t>
            </a:r>
            <a:r>
              <a:rPr lang="nl-NL" dirty="0" err="1"/>
              <a:t>bullets</a:t>
            </a:r>
            <a:r>
              <a:rPr lang="nl-NL" dirty="0"/>
              <a:t> here</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age - corporate">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452803"/>
            <a:ext cx="9144000" cy="211894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489858" y="792786"/>
            <a:ext cx="8082643" cy="864563"/>
          </a:xfrm>
        </p:spPr>
        <p:txBody>
          <a:bodyPr anchor="b">
            <a:normAutofit/>
          </a:bodyPr>
          <a:lstStyle>
            <a:lvl1pPr algn="l">
              <a:defRPr sz="38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506187" y="1755322"/>
            <a:ext cx="8082643" cy="489857"/>
          </a:xfrm>
          <a:prstGeom prst="rect">
            <a:avLst/>
          </a:prstGeom>
        </p:spPr>
        <p:txBody>
          <a:bodyPr lIns="68580" tIns="34290" rIns="68580" bIns="34290">
            <a:normAutofit/>
          </a:bodyPr>
          <a:lstStyle>
            <a:lvl1pPr marL="0" indent="0" algn="l">
              <a:buNone/>
              <a:defRPr sz="2900" b="0">
                <a:solidFill>
                  <a:schemeClr val="bg1"/>
                </a:solidFill>
                <a:latin typeface="Trebuchet MS" panose="020B0603020202020204" pitchFamily="34"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Second </a:t>
            </a:r>
            <a:r>
              <a:rPr lang="nl-NL" dirty="0" err="1"/>
              <a:t>title</a:t>
            </a:r>
            <a:r>
              <a:rPr lang="nl-NL" dirty="0"/>
              <a:t> line</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2571750"/>
            <a:ext cx="9144000" cy="2571750"/>
          </a:xfrm>
          <a:prstGeom prst="rect">
            <a:avLst/>
          </a:prstGeom>
          <a:blipFill>
            <a:blip r:embed="rId2"/>
            <a:stretch>
              <a:fillRect/>
            </a:stretch>
          </a:blipFill>
        </p:spPr>
        <p:txBody>
          <a:bodyPr lIns="68580" tIns="34290" rIns="68580" bIns="34290"/>
          <a:lstStyle>
            <a:lvl1pPr marL="0" indent="0">
              <a:buNone/>
              <a:defRPr>
                <a:noFill/>
              </a:defRPr>
            </a:lvl1pPr>
          </a:lstStyle>
          <a:p>
            <a:r>
              <a:rPr lang="nl-NL"/>
              <a:t>Klik op het pictogram als u een afbeelding wilt toevoegen</a:t>
            </a:r>
            <a:endParaRPr lang="nl-NL" dirty="0"/>
          </a:p>
        </p:txBody>
      </p:sp>
      <p:grpSp>
        <p:nvGrpSpPr>
          <p:cNvPr id="7" name="Groep 6">
            <a:extLst>
              <a:ext uri="{FF2B5EF4-FFF2-40B4-BE49-F238E27FC236}">
                <a16:creationId xmlns:a16="http://schemas.microsoft.com/office/drawing/2014/main" id="{23C544A4-2E78-48AB-AE0E-D3A4C53372B3}"/>
              </a:ext>
            </a:extLst>
          </p:cNvPr>
          <p:cNvGrpSpPr/>
          <p:nvPr userDrawn="1"/>
        </p:nvGrpSpPr>
        <p:grpSpPr>
          <a:xfrm>
            <a:off x="3232260" y="-550"/>
            <a:ext cx="2674431" cy="744691"/>
            <a:chOff x="4309680" y="-733"/>
            <a:chExt cx="3565908" cy="992921"/>
          </a:xfrm>
        </p:grpSpPr>
        <p:sp>
          <p:nvSpPr>
            <p:cNvPr id="8" name="AutoShape 3">
              <a:extLst>
                <a:ext uri="{FF2B5EF4-FFF2-40B4-BE49-F238E27FC236}">
                  <a16:creationId xmlns:a16="http://schemas.microsoft.com/office/drawing/2014/main" id="{8D339B49-063C-47AB-8D1E-FF2E6986F1BA}"/>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9" name="Freeform 5">
              <a:extLst>
                <a:ext uri="{FF2B5EF4-FFF2-40B4-BE49-F238E27FC236}">
                  <a16:creationId xmlns:a16="http://schemas.microsoft.com/office/drawing/2014/main" id="{3F26F29A-AFED-4F5D-A512-F938D5C34FAB}"/>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2" name="Afbeelding 11">
              <a:extLst>
                <a:ext uri="{FF2B5EF4-FFF2-40B4-BE49-F238E27FC236}">
                  <a16:creationId xmlns:a16="http://schemas.microsoft.com/office/drawing/2014/main" id="{347BE6D8-7723-4362-BBF6-20F5AE089B3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s - patient ca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504825" y="825070"/>
            <a:ext cx="8074533" cy="994172"/>
          </a:xfrm>
        </p:spPr>
        <p:txBody>
          <a:bodyPr>
            <a:noAutofit/>
          </a:bodyPr>
          <a:lstStyle>
            <a:lvl1pPr>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504825" y="1819241"/>
            <a:ext cx="4010025" cy="2813481"/>
          </a:xfrm>
          <a:prstGeom prst="rect">
            <a:avLst/>
          </a:prstGeom>
        </p:spPr>
        <p:txBody>
          <a:bodyPr lIns="68580" tIns="34290" rIns="68580" bIns="34290"/>
          <a:lstStyle>
            <a:lvl1pPr marL="0" indent="0">
              <a:lnSpc>
                <a:spcPct val="125000"/>
              </a:lnSpc>
              <a:spcBef>
                <a:spcPts val="0"/>
              </a:spcBef>
              <a:buNone/>
              <a:defRPr sz="1700"/>
            </a:lvl1pPr>
            <a:lvl2pPr marL="342900" indent="0">
              <a:buNone/>
              <a:defRPr/>
            </a:lvl2pPr>
            <a:lvl3pPr marL="685800" indent="0">
              <a:buNone/>
              <a:defRPr/>
            </a:lvl3pPr>
            <a:lvl4pPr marL="1028700" indent="0">
              <a:buNone/>
              <a:defRPr/>
            </a:lvl4pPr>
            <a:lvl5pPr marL="1371600" indent="0">
              <a:buNone/>
              <a:defRPr/>
            </a:lvl5pPr>
          </a:lstStyle>
          <a:p>
            <a:pPr lvl="0"/>
            <a:r>
              <a:rPr lang="nl-NL" dirty="0" err="1"/>
              <a:t>Regular</a:t>
            </a:r>
            <a:r>
              <a:rPr lang="nl-NL" dirty="0"/>
              <a:t> </a:t>
            </a:r>
            <a:r>
              <a:rPr lang="nl-NL" dirty="0" err="1"/>
              <a:t>text</a:t>
            </a:r>
            <a:r>
              <a:rPr lang="nl-NL" dirty="0"/>
              <a:t> </a:t>
            </a:r>
            <a:r>
              <a:rPr lang="nl-NL" dirty="0" err="1"/>
              <a:t>goes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4718304" y="1819241"/>
            <a:ext cx="3861054" cy="2813481"/>
          </a:xfrm>
          <a:prstGeom prst="rect">
            <a:avLst/>
          </a:prstGeom>
        </p:spPr>
        <p:txBody>
          <a:bodyPr lIns="68580" tIns="34290" rIns="68580" bIns="34290"/>
          <a:lstStyle>
            <a:lvl1pPr>
              <a:lnSpc>
                <a:spcPct val="125000"/>
              </a:lnSpc>
              <a:spcBef>
                <a:spcPts val="0"/>
              </a:spcBef>
              <a:defRPr sz="1700"/>
            </a:lvl1pPr>
            <a:lvl2pPr>
              <a:defRPr sz="1700"/>
            </a:lvl2pPr>
            <a:lvl3pPr>
              <a:defRPr sz="1700"/>
            </a:lvl3pPr>
            <a:lvl4pPr>
              <a:defRPr sz="1700"/>
            </a:lvl4pPr>
            <a:lvl5pPr>
              <a:defRPr sz="1700"/>
            </a:lvl5pPr>
          </a:lstStyle>
          <a:p>
            <a:pPr lvl="0"/>
            <a:r>
              <a:rPr lang="nl-NL" dirty="0"/>
              <a:t>Or </a:t>
            </a:r>
            <a:r>
              <a:rPr lang="nl-NL" dirty="0" err="1"/>
              <a:t>use</a:t>
            </a:r>
            <a:r>
              <a:rPr lang="nl-NL" dirty="0"/>
              <a:t> a </a:t>
            </a:r>
            <a:r>
              <a:rPr lang="nl-NL" dirty="0" err="1"/>
              <a:t>bullet</a:t>
            </a:r>
            <a:r>
              <a:rPr lang="nl-NL" dirty="0"/>
              <a:t> list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en-US"/>
              <a:t>Exploring moral dynamics of palliative care through Moral Case Deliberation. EACME, September 2018</a:t>
            </a:r>
            <a:endParaRPr lang="nl-NL"/>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 corpora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504825" y="825070"/>
            <a:ext cx="8074533" cy="994172"/>
          </a:xfrm>
        </p:spPr>
        <p:txBody>
          <a:bodyPr>
            <a:noAutofit/>
          </a:bodyPr>
          <a:lstStyle>
            <a:lvl1pPr>
              <a:defRPr>
                <a:solidFill>
                  <a:srgbClr val="003741"/>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504825" y="1819241"/>
            <a:ext cx="4010025" cy="2813481"/>
          </a:xfrm>
          <a:prstGeom prst="rect">
            <a:avLst/>
          </a:prstGeom>
        </p:spPr>
        <p:txBody>
          <a:bodyPr lIns="68580" tIns="34290" rIns="68580" bIns="34290"/>
          <a:lstStyle>
            <a:lvl1pPr marL="0" indent="0">
              <a:lnSpc>
                <a:spcPct val="125000"/>
              </a:lnSpc>
              <a:spcBef>
                <a:spcPts val="0"/>
              </a:spcBef>
              <a:buNone/>
              <a:defRPr sz="1700"/>
            </a:lvl1pPr>
            <a:lvl2pPr marL="342900" indent="0">
              <a:buNone/>
              <a:defRPr/>
            </a:lvl2pPr>
            <a:lvl3pPr marL="685800" indent="0">
              <a:buNone/>
              <a:defRPr/>
            </a:lvl3pPr>
            <a:lvl4pPr marL="1028700" indent="0">
              <a:buNone/>
              <a:defRPr/>
            </a:lvl4pPr>
            <a:lvl5pPr marL="13716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4718304" y="1819241"/>
            <a:ext cx="3861054" cy="2813481"/>
          </a:xfrm>
          <a:prstGeom prst="rect">
            <a:avLst/>
          </a:prstGeom>
        </p:spPr>
        <p:txBody>
          <a:bodyPr lIns="68580" tIns="34290" rIns="68580" bIns="34290"/>
          <a:lstStyle>
            <a:lvl1pPr>
              <a:lnSpc>
                <a:spcPct val="125000"/>
              </a:lnSpc>
              <a:spcBef>
                <a:spcPts val="0"/>
              </a:spcBef>
              <a:defRPr sz="1700"/>
            </a:lvl1pPr>
            <a:lvl2pPr>
              <a:defRPr sz="1700"/>
            </a:lvl2pPr>
            <a:lvl3pPr>
              <a:defRPr sz="1700"/>
            </a:lvl3pPr>
            <a:lvl4pPr>
              <a:defRPr sz="1700"/>
            </a:lvl4pPr>
            <a:lvl5pPr>
              <a:defRPr sz="1700"/>
            </a:lvl5pPr>
          </a:lstStyle>
          <a:p>
            <a:pPr lvl="0"/>
            <a:r>
              <a:rPr lang="nl-NL" dirty="0" err="1"/>
              <a:t>Use</a:t>
            </a:r>
            <a:r>
              <a:rPr lang="nl-NL" dirty="0"/>
              <a:t>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en-US"/>
              <a:t>Exploring moral dynamics of palliative care through Moral Case Deliberation. EACME, September 2018</a:t>
            </a:r>
            <a:endParaRPr lang="nl-NL"/>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 corpora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504825" y="825070"/>
            <a:ext cx="8074533" cy="994172"/>
          </a:xfrm>
        </p:spPr>
        <p:txBody>
          <a:bodyPr>
            <a:noAutofit/>
          </a:bodyPr>
          <a:lstStyle>
            <a:lvl1pPr>
              <a:defRPr>
                <a:solidFill>
                  <a:srgbClr val="003741"/>
                </a:solidFill>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521208" y="1819241"/>
            <a:ext cx="8058150" cy="2813481"/>
          </a:xfrm>
          <a:prstGeom prst="rect">
            <a:avLst/>
          </a:prstGeom>
        </p:spPr>
        <p:txBody>
          <a:bodyPr lIns="68580" tIns="34290" rIns="68580" bIns="34290"/>
          <a:lstStyle>
            <a:lvl1pPr>
              <a:lnSpc>
                <a:spcPct val="125000"/>
              </a:lnSpc>
              <a:spcBef>
                <a:spcPts val="0"/>
              </a:spcBef>
              <a:defRPr sz="1700"/>
            </a:lvl1pPr>
            <a:lvl2pPr>
              <a:defRPr sz="1700"/>
            </a:lvl2pPr>
            <a:lvl3pPr>
              <a:defRPr sz="1700"/>
            </a:lvl3pPr>
            <a:lvl4pPr>
              <a:defRPr sz="1700"/>
            </a:lvl4pPr>
            <a:lvl5pPr>
              <a:defRPr sz="1700"/>
            </a:lvl5pPr>
          </a:lstStyle>
          <a:p>
            <a:pPr lvl="0"/>
            <a:r>
              <a:rPr lang="nl-NL" dirty="0" err="1"/>
              <a:t>Use</a:t>
            </a:r>
            <a:r>
              <a:rPr lang="nl-NL" dirty="0"/>
              <a:t>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en-US"/>
              <a:t>Exploring moral dynamics of palliative care through Moral Case Deliberation. EACME, September 2018</a:t>
            </a:r>
            <a:endParaRPr lang="nl-NL"/>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mage - corpora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504825" y="1079782"/>
            <a:ext cx="4010025" cy="492443"/>
          </a:xfrm>
        </p:spPr>
        <p:txBody>
          <a:bodyPr anchor="t" anchorCtr="0">
            <a:spAutoFit/>
          </a:bodyPr>
          <a:lstStyle>
            <a:lvl1pPr>
              <a:defRPr>
                <a:solidFill>
                  <a:srgbClr val="003741"/>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504825" y="1762507"/>
            <a:ext cx="4010025" cy="2669384"/>
          </a:xfrm>
          <a:prstGeom prst="rect">
            <a:avLst/>
          </a:prstGeom>
        </p:spPr>
        <p:txBody>
          <a:bodyPr lIns="68580" tIns="34290" rIns="68580" bIns="34290"/>
          <a:lstStyle>
            <a:lvl1pPr marL="0" indent="0">
              <a:lnSpc>
                <a:spcPct val="125000"/>
              </a:lnSpc>
              <a:spcBef>
                <a:spcPts val="0"/>
              </a:spcBef>
              <a:buFont typeface="Arial" panose="020B0604020202020204" pitchFamily="34" charset="0"/>
              <a:buNone/>
              <a:defRPr sz="1700"/>
            </a:lvl1pPr>
            <a:lvl2pPr marL="342900" indent="0">
              <a:buNone/>
              <a:defRPr/>
            </a:lvl2pPr>
            <a:lvl3pPr marL="685800" indent="0">
              <a:buNone/>
              <a:defRPr/>
            </a:lvl3pPr>
            <a:lvl4pPr marL="1028700" indent="0">
              <a:buNone/>
              <a:defRPr/>
            </a:lvl4pPr>
            <a:lvl5pPr marL="13716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en-US"/>
              <a:t>Exploring moral dynamics of palliative care through Moral Case Deliberation. EACME, September 2018</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4770835" y="1157749"/>
            <a:ext cx="3790950" cy="3274141"/>
          </a:xfrm>
          <a:prstGeom prst="rect">
            <a:avLst/>
          </a:prstGeom>
          <a:blipFill>
            <a:blip r:embed="rId2"/>
            <a:stretch>
              <a:fillRect/>
            </a:stretch>
          </a:blipFill>
        </p:spPr>
        <p:txBody>
          <a:bodyPr lIns="68580" tIns="34290" rIns="68580" bIns="34290"/>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rait colored bg - corporat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4697528"/>
            <a:ext cx="9144000" cy="44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155700"/>
            <a:ext cx="4572000" cy="354182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485775" y="2028825"/>
            <a:ext cx="4019550" cy="2403065"/>
          </a:xfrm>
          <a:prstGeom prst="rect">
            <a:avLst/>
          </a:prstGeom>
        </p:spPr>
        <p:txBody>
          <a:bodyPr lIns="68580" tIns="34290" rIns="68580" bIns="34290"/>
          <a:lstStyle>
            <a:lvl1pPr marL="0" indent="0">
              <a:lnSpc>
                <a:spcPct val="125000"/>
              </a:lnSpc>
              <a:spcBef>
                <a:spcPts val="0"/>
              </a:spcBef>
              <a:buFont typeface="Arial" panose="020B0604020202020204" pitchFamily="34" charset="0"/>
              <a:buNone/>
              <a:defRPr sz="17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en-US"/>
              <a:t>Exploring moral dynamics of palliative care through Moral Case Deliberation. EACME, September 2018</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4572000" y="1155700"/>
            <a:ext cx="4572000" cy="3541830"/>
          </a:xfrm>
          <a:prstGeom prst="rect">
            <a:avLst/>
          </a:prstGeom>
          <a:blipFill>
            <a:blip r:embed="rId2"/>
            <a:stretch>
              <a:fillRect/>
            </a:stretch>
          </a:blipFill>
        </p:spPr>
        <p:txBody>
          <a:bodyPr lIns="68580" tIns="34290" rIns="68580" bIns="34290"/>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485775" y="1413109"/>
            <a:ext cx="4010025" cy="492443"/>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ndscape colored bg - corporat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3270739"/>
            <a:ext cx="9144000" cy="1425740"/>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4697528"/>
            <a:ext cx="9144000" cy="44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492919" y="3443287"/>
            <a:ext cx="4079081" cy="1071563"/>
          </a:xfrm>
          <a:prstGeom prst="rect">
            <a:avLst/>
          </a:prstGeom>
        </p:spPr>
        <p:txBody>
          <a:bodyPr lIns="68580" tIns="34290" rIns="68580" bIns="34290"/>
          <a:lstStyle>
            <a:lvl1pPr marL="0" indent="0">
              <a:lnSpc>
                <a:spcPct val="125000"/>
              </a:lnSpc>
              <a:spcBef>
                <a:spcPts val="0"/>
              </a:spcBef>
              <a:buFont typeface="Arial" panose="020B0604020202020204" pitchFamily="34" charset="0"/>
              <a:buNone/>
              <a:defRPr sz="17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en-US"/>
              <a:t>Exploring moral dynamics of palliative care through Moral Case Deliberation. EACME, September 2018</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4572000" y="1157288"/>
            <a:ext cx="4572000" cy="2112403"/>
          </a:xfrm>
          <a:prstGeom prst="rect">
            <a:avLst/>
          </a:prstGeom>
          <a:blipFill>
            <a:blip r:embed="rId2"/>
            <a:stretch>
              <a:fillRect/>
            </a:stretch>
          </a:blipFill>
        </p:spPr>
        <p:txBody>
          <a:bodyPr lIns="68580" tIns="34290" rIns="68580" bIns="34290"/>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485775" y="1413109"/>
            <a:ext cx="4010025" cy="492443"/>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157288"/>
            <a:ext cx="4572000" cy="2112403"/>
          </a:xfrm>
          <a:prstGeom prst="rect">
            <a:avLst/>
          </a:prstGeom>
          <a:blipFill>
            <a:blip r:embed="rId3"/>
            <a:stretch>
              <a:fillRect/>
            </a:stretch>
          </a:blipFill>
        </p:spPr>
        <p:txBody>
          <a:bodyPr lIns="68580" tIns="34290" rIns="68580" bIns="34290"/>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4722019" y="3450431"/>
            <a:ext cx="4079081" cy="1071563"/>
          </a:xfrm>
          <a:prstGeom prst="rect">
            <a:avLst/>
          </a:prstGeom>
        </p:spPr>
        <p:txBody>
          <a:bodyPr lIns="68580" tIns="34290" rIns="68580" bIns="34290"/>
          <a:lstStyle>
            <a:lvl1pPr marL="257175" indent="-257175">
              <a:lnSpc>
                <a:spcPct val="125000"/>
              </a:lnSpc>
              <a:spcBef>
                <a:spcPts val="0"/>
              </a:spcBef>
              <a:buFont typeface="Arial" panose="020B0604020202020204" pitchFamily="34" charset="0"/>
              <a:buChar char="•"/>
              <a:defRPr sz="17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nl-NL" dirty="0" err="1"/>
              <a:t>Use</a:t>
            </a:r>
            <a:r>
              <a:rPr lang="nl-NL" dirty="0"/>
              <a:t> </a:t>
            </a:r>
            <a:r>
              <a:rPr lang="nl-NL" dirty="0" err="1"/>
              <a:t>bullets</a:t>
            </a:r>
            <a:r>
              <a:rPr lang="nl-NL" dirty="0"/>
              <a:t> here</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452803"/>
            <a:ext cx="9144000" cy="4690697"/>
          </a:xfrm>
          <a:prstGeom prst="rect">
            <a:avLst/>
          </a:prstGeom>
          <a:blipFill>
            <a:blip r:embed="rId2"/>
            <a:stretch>
              <a:fillRect/>
            </a:stretch>
          </a:blipFill>
        </p:spPr>
        <p:txBody>
          <a:bodyPr lIns="68580" tIns="34290" rIns="68580" bIns="34290"/>
          <a:lstStyle>
            <a:lvl1pPr marL="0" indent="0">
              <a:buNone/>
              <a:defRPr>
                <a:noFill/>
              </a:defRPr>
            </a:lvl1pPr>
          </a:lstStyle>
          <a:p>
            <a:r>
              <a:rPr lang="nl-NL"/>
              <a:t>Klik op het pictogram als u een afbeelding wilt toevoegen</a:t>
            </a:r>
            <a:endParaRPr lang="nl-NL" dirty="0"/>
          </a:p>
        </p:txBody>
      </p:sp>
      <p:grpSp>
        <p:nvGrpSpPr>
          <p:cNvPr id="4" name="Groep 3">
            <a:extLst>
              <a:ext uri="{FF2B5EF4-FFF2-40B4-BE49-F238E27FC236}">
                <a16:creationId xmlns:a16="http://schemas.microsoft.com/office/drawing/2014/main" id="{968198D8-F9D5-466F-B081-D48DCE325626}"/>
              </a:ext>
            </a:extLst>
          </p:cNvPr>
          <p:cNvGrpSpPr/>
          <p:nvPr userDrawn="1"/>
        </p:nvGrpSpPr>
        <p:grpSpPr>
          <a:xfrm>
            <a:off x="3232260" y="-550"/>
            <a:ext cx="2674431" cy="744691"/>
            <a:chOff x="4309680" y="-733"/>
            <a:chExt cx="3565908" cy="992921"/>
          </a:xfrm>
        </p:grpSpPr>
        <p:sp>
          <p:nvSpPr>
            <p:cNvPr id="5" name="AutoShape 3">
              <a:extLst>
                <a:ext uri="{FF2B5EF4-FFF2-40B4-BE49-F238E27FC236}">
                  <a16:creationId xmlns:a16="http://schemas.microsoft.com/office/drawing/2014/main" id="{7F68AFAE-ACDE-45F8-9005-12041EE103F6}"/>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 name="Freeform 5">
              <a:extLst>
                <a:ext uri="{FF2B5EF4-FFF2-40B4-BE49-F238E27FC236}">
                  <a16:creationId xmlns:a16="http://schemas.microsoft.com/office/drawing/2014/main" id="{BDBC6344-822B-41DC-A605-CFB48858EEA8}"/>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a:extLst>
                <a:ext uri="{FF2B5EF4-FFF2-40B4-BE49-F238E27FC236}">
                  <a16:creationId xmlns:a16="http://schemas.microsoft.com/office/drawing/2014/main" id="{588EF8EA-60D8-4FF4-9BF9-DEBB3A6B0CB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a:xfrm>
            <a:off x="395288" y="1113236"/>
            <a:ext cx="8353425" cy="3726656"/>
          </a:xfrm>
          <a:prstGeom prst="rect">
            <a:avLst/>
          </a:prstGeo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3982259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504825" y="825070"/>
            <a:ext cx="8074533" cy="994172"/>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521208" y="1819241"/>
            <a:ext cx="8058150" cy="2813481"/>
          </a:xfrm>
          <a:prstGeom prst="rect">
            <a:avLst/>
          </a:prstGeom>
        </p:spPr>
        <p:txBody>
          <a:bodyPr/>
          <a:lstStyle>
            <a:lvl1pPr>
              <a:lnSpc>
                <a:spcPct val="125000"/>
              </a:lnSpc>
              <a:spcBef>
                <a:spcPts val="0"/>
              </a:spcBef>
              <a:defRPr sz="1725"/>
            </a:lvl1pPr>
            <a:lvl2pPr>
              <a:defRPr sz="1725"/>
            </a:lvl2pPr>
            <a:lvl3pPr>
              <a:defRPr sz="1725"/>
            </a:lvl3pPr>
            <a:lvl4pPr>
              <a:defRPr sz="1725"/>
            </a:lvl4pPr>
            <a:lvl5pPr>
              <a:defRPr sz="1725"/>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Tips voor een PowerPointpresentatie| juli 2018</a:t>
            </a:r>
          </a:p>
        </p:txBody>
      </p:sp>
    </p:spTree>
    <p:extLst>
      <p:ext uri="{BB962C8B-B14F-4D97-AF65-F5344CB8AC3E}">
        <p14:creationId xmlns:p14="http://schemas.microsoft.com/office/powerpoint/2010/main" val="34134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 patient ca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504825" y="825070"/>
            <a:ext cx="8074533" cy="994172"/>
          </a:xfrm>
        </p:spPr>
        <p:txBody>
          <a:bodyPr>
            <a:noAutofit/>
          </a:bodyPr>
          <a:lstStyle>
            <a:lvl1pPr>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521208" y="1819241"/>
            <a:ext cx="8058150" cy="2813481"/>
          </a:xfrm>
          <a:prstGeom prst="rect">
            <a:avLst/>
          </a:prstGeom>
        </p:spPr>
        <p:txBody>
          <a:bodyPr lIns="68580" tIns="34290" rIns="68580" bIns="34290"/>
          <a:lstStyle>
            <a:lvl1pPr>
              <a:lnSpc>
                <a:spcPct val="125000"/>
              </a:lnSpc>
              <a:spcBef>
                <a:spcPts val="0"/>
              </a:spcBef>
              <a:defRPr sz="1700"/>
            </a:lvl1pPr>
            <a:lvl2pPr>
              <a:defRPr sz="1700"/>
            </a:lvl2pPr>
            <a:lvl3pPr>
              <a:defRPr sz="1700"/>
            </a:lvl3pPr>
            <a:lvl4pPr>
              <a:defRPr sz="1700"/>
            </a:lvl4pPr>
            <a:lvl5pPr>
              <a:defRPr sz="1700"/>
            </a:lvl5pPr>
          </a:lstStyle>
          <a:p>
            <a:pPr lvl="0"/>
            <a:r>
              <a:rPr lang="nl-NL" dirty="0"/>
              <a:t>Enter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en-US"/>
              <a:t>Exploring moral dynamics of palliative care through Moral Case Deliberation. EACME, September 2018</a:t>
            </a:r>
            <a:endParaRPr lang="nl-NL"/>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 patient ca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504825" y="1079782"/>
            <a:ext cx="4010025" cy="492443"/>
          </a:xfrm>
        </p:spPr>
        <p:txBody>
          <a:bodyPr anchor="t" anchorCtr="0">
            <a:spAutoFit/>
          </a:bodyPr>
          <a:lstStyle>
            <a:lvl1pPr>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504825" y="1762507"/>
            <a:ext cx="4010025" cy="2669384"/>
          </a:xfrm>
          <a:prstGeom prst="rect">
            <a:avLst/>
          </a:prstGeom>
        </p:spPr>
        <p:txBody>
          <a:bodyPr lIns="68580" tIns="34290" rIns="68580" bIns="34290"/>
          <a:lstStyle>
            <a:lvl1pPr marL="0" indent="0">
              <a:lnSpc>
                <a:spcPct val="125000"/>
              </a:lnSpc>
              <a:spcBef>
                <a:spcPts val="0"/>
              </a:spcBef>
              <a:buFont typeface="Arial" panose="020B0604020202020204" pitchFamily="34" charset="0"/>
              <a:buNone/>
              <a:defRPr sz="1700"/>
            </a:lvl1pPr>
            <a:lvl2pPr marL="342900" indent="0">
              <a:buNone/>
              <a:defRPr/>
            </a:lvl2pPr>
            <a:lvl3pPr marL="685800" indent="0">
              <a:buNone/>
              <a:defRPr/>
            </a:lvl3pPr>
            <a:lvl4pPr marL="1028700" indent="0">
              <a:buNone/>
              <a:defRPr/>
            </a:lvl4pPr>
            <a:lvl5pPr marL="1371600" indent="0">
              <a:buNone/>
              <a:defRPr/>
            </a:lvl5pPr>
          </a:lstStyle>
          <a:p>
            <a:pPr lvl="0"/>
            <a:r>
              <a:rPr lang="nl-NL" dirty="0"/>
              <a:t>Enter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en-US"/>
              <a:t>Exploring moral dynamics of palliative care through Moral Case Deliberation. EACME, September 2018</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4770835" y="1157749"/>
            <a:ext cx="3790950" cy="3274141"/>
          </a:xfrm>
          <a:prstGeom prst="rect">
            <a:avLst/>
          </a:prstGeom>
          <a:blipFill>
            <a:blip r:embed="rId2"/>
            <a:stretch>
              <a:fillRect/>
            </a:stretch>
          </a:blipFill>
        </p:spPr>
        <p:txBody>
          <a:bodyPr lIns="68580" tIns="34290" rIns="68580" bIns="34290"/>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ait colored bg - patient car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4697528"/>
            <a:ext cx="9144000" cy="44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155700"/>
            <a:ext cx="4572000" cy="354182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485775" y="2028825"/>
            <a:ext cx="4019550" cy="2403065"/>
          </a:xfrm>
          <a:prstGeom prst="rect">
            <a:avLst/>
          </a:prstGeom>
        </p:spPr>
        <p:txBody>
          <a:bodyPr lIns="68580" tIns="34290" rIns="68580" bIns="34290"/>
          <a:lstStyle>
            <a:lvl1pPr marL="0" indent="0">
              <a:lnSpc>
                <a:spcPct val="125000"/>
              </a:lnSpc>
              <a:spcBef>
                <a:spcPts val="0"/>
              </a:spcBef>
              <a:buFont typeface="Arial" panose="020B0604020202020204" pitchFamily="34" charset="0"/>
              <a:buNone/>
              <a:defRPr sz="17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nl-NL" dirty="0"/>
              <a:t>Enter </a:t>
            </a:r>
            <a:r>
              <a:rPr lang="nl-NL" dirty="0" err="1"/>
              <a:t>plain</a:t>
            </a:r>
            <a:r>
              <a:rPr lang="nl-NL" dirty="0"/>
              <a:t> tekst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en-US"/>
              <a:t>Exploring moral dynamics of palliative care through Moral Case Deliberation. EACME, September 2018</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4572000" y="1155700"/>
            <a:ext cx="4572000" cy="3541830"/>
          </a:xfrm>
          <a:prstGeom prst="rect">
            <a:avLst/>
          </a:prstGeom>
          <a:blipFill dpi="0" rotWithShape="1">
            <a:blip r:embed="rId2"/>
            <a:srcRect/>
            <a:tile tx="0" ty="0" sx="60000" sy="60000" flip="none" algn="tl"/>
          </a:blipFill>
        </p:spPr>
        <p:txBody>
          <a:bodyPr lIns="68580" tIns="34290" rIns="68580" bIns="34290"/>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485775" y="1413109"/>
            <a:ext cx="4010025" cy="492443"/>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dscape colored bg - patient car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3270739"/>
            <a:ext cx="9144000" cy="1425740"/>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4697528"/>
            <a:ext cx="9144000" cy="44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492919" y="3443287"/>
            <a:ext cx="4079081" cy="1071563"/>
          </a:xfrm>
          <a:prstGeom prst="rect">
            <a:avLst/>
          </a:prstGeom>
        </p:spPr>
        <p:txBody>
          <a:bodyPr lIns="68580" tIns="34290" rIns="68580" bIns="34290"/>
          <a:lstStyle>
            <a:lvl1pPr marL="0" indent="0">
              <a:lnSpc>
                <a:spcPct val="125000"/>
              </a:lnSpc>
              <a:spcBef>
                <a:spcPts val="0"/>
              </a:spcBef>
              <a:buFont typeface="Arial" panose="020B0604020202020204" pitchFamily="34" charset="0"/>
              <a:buNone/>
              <a:defRPr sz="17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nl-NL" dirty="0"/>
              <a:t>Enter </a:t>
            </a:r>
            <a:r>
              <a:rPr lang="nl-NL" dirty="0" err="1"/>
              <a:t>plain</a:t>
            </a:r>
            <a:r>
              <a:rPr lang="nl-NL" dirty="0"/>
              <a:t> tekst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en-US"/>
              <a:t>Exploring moral dynamics of palliative care through Moral Case Deliberation. EACME, September 2018</a:t>
            </a:r>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4572000" y="1157288"/>
            <a:ext cx="4572000" cy="2112403"/>
          </a:xfrm>
          <a:prstGeom prst="rect">
            <a:avLst/>
          </a:prstGeom>
          <a:blipFill>
            <a:blip r:embed="rId2"/>
            <a:stretch>
              <a:fillRect/>
            </a:stretch>
          </a:blipFill>
        </p:spPr>
        <p:txBody>
          <a:bodyPr lIns="68580" tIns="34290" rIns="68580" bIns="34290"/>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485775" y="1413109"/>
            <a:ext cx="4010025" cy="492443"/>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157288"/>
            <a:ext cx="4572000" cy="2112403"/>
          </a:xfrm>
          <a:prstGeom prst="rect">
            <a:avLst/>
          </a:prstGeom>
          <a:blipFill>
            <a:blip r:embed="rId3"/>
            <a:stretch>
              <a:fillRect/>
            </a:stretch>
          </a:blipFill>
        </p:spPr>
        <p:txBody>
          <a:bodyPr lIns="68580" tIns="34290" rIns="68580" bIns="34290"/>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4722019" y="3450431"/>
            <a:ext cx="4079081" cy="1071563"/>
          </a:xfrm>
          <a:prstGeom prst="rect">
            <a:avLst/>
          </a:prstGeom>
        </p:spPr>
        <p:txBody>
          <a:bodyPr lIns="68580" tIns="34290" rIns="68580" bIns="34290"/>
          <a:lstStyle>
            <a:lvl1pPr marL="257175" indent="-257175">
              <a:lnSpc>
                <a:spcPct val="125000"/>
              </a:lnSpc>
              <a:spcBef>
                <a:spcPts val="0"/>
              </a:spcBef>
              <a:buFont typeface="Arial" panose="020B0604020202020204" pitchFamily="34" charset="0"/>
              <a:buChar char="•"/>
              <a:defRPr sz="17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nl-NL" dirty="0"/>
              <a:t>Enter </a:t>
            </a:r>
            <a:r>
              <a:rPr lang="nl-NL" dirty="0" err="1"/>
              <a:t>bullets</a:t>
            </a:r>
            <a:r>
              <a:rPr lang="nl-NL" dirty="0"/>
              <a:t> here</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age - research">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452803"/>
            <a:ext cx="9144000" cy="211894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489858" y="792786"/>
            <a:ext cx="8082643" cy="864563"/>
          </a:xfrm>
        </p:spPr>
        <p:txBody>
          <a:bodyPr anchor="b">
            <a:normAutofit/>
          </a:bodyPr>
          <a:lstStyle>
            <a:lvl1pPr algn="l">
              <a:defRPr sz="38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506187" y="1755322"/>
            <a:ext cx="8082643" cy="489857"/>
          </a:xfrm>
          <a:prstGeom prst="rect">
            <a:avLst/>
          </a:prstGeom>
        </p:spPr>
        <p:txBody>
          <a:bodyPr lIns="68580" tIns="34290" rIns="68580" bIns="34290">
            <a:normAutofit/>
          </a:bodyPr>
          <a:lstStyle>
            <a:lvl1pPr marL="0" indent="0" algn="l">
              <a:buNone/>
              <a:defRPr sz="2900" b="0">
                <a:solidFill>
                  <a:schemeClr val="bg1"/>
                </a:solidFill>
                <a:latin typeface="Trebuchet MS" panose="020B0603020202020204" pitchFamily="34"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Enter sub </a:t>
            </a:r>
            <a:r>
              <a:rPr lang="nl-NL" dirty="0" err="1"/>
              <a:t>title</a:t>
            </a:r>
            <a:r>
              <a:rPr lang="nl-NL" dirty="0"/>
              <a:t> here</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2571750"/>
            <a:ext cx="9144000" cy="2571750"/>
          </a:xfrm>
          <a:prstGeom prst="rect">
            <a:avLst/>
          </a:prstGeom>
          <a:blipFill>
            <a:blip r:embed="rId2"/>
            <a:stretch>
              <a:fillRect/>
            </a:stretch>
          </a:blipFill>
        </p:spPr>
        <p:txBody>
          <a:bodyPr lIns="68580" tIns="34290" rIns="68580" bIns="34290"/>
          <a:lstStyle>
            <a:lvl1pPr marL="0" indent="0">
              <a:buNone/>
              <a:defRPr>
                <a:noFill/>
              </a:defRPr>
            </a:lvl1pPr>
          </a:lstStyle>
          <a:p>
            <a:r>
              <a:rPr lang="nl-NL"/>
              <a:t>Klik op het pictogram als u een afbeelding wilt toevoegen</a:t>
            </a:r>
            <a:endParaRPr lang="nl-NL" dirty="0"/>
          </a:p>
        </p:txBody>
      </p:sp>
      <p:grpSp>
        <p:nvGrpSpPr>
          <p:cNvPr id="13" name="Groep 12">
            <a:extLst>
              <a:ext uri="{FF2B5EF4-FFF2-40B4-BE49-F238E27FC236}">
                <a16:creationId xmlns:a16="http://schemas.microsoft.com/office/drawing/2014/main" id="{455BB8EC-FD7C-4339-9B77-EF3A7A679195}"/>
              </a:ext>
            </a:extLst>
          </p:cNvPr>
          <p:cNvGrpSpPr/>
          <p:nvPr userDrawn="1"/>
        </p:nvGrpSpPr>
        <p:grpSpPr>
          <a:xfrm>
            <a:off x="3232260" y="-550"/>
            <a:ext cx="2674431" cy="744691"/>
            <a:chOff x="4309680" y="-733"/>
            <a:chExt cx="3565908" cy="992921"/>
          </a:xfrm>
        </p:grpSpPr>
        <p:sp>
          <p:nvSpPr>
            <p:cNvPr id="14" name="AutoShape 3">
              <a:extLst>
                <a:ext uri="{FF2B5EF4-FFF2-40B4-BE49-F238E27FC236}">
                  <a16:creationId xmlns:a16="http://schemas.microsoft.com/office/drawing/2014/main" id="{41C2ED93-ADB9-4842-B417-6FB7F6480FF3}"/>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5">
              <a:extLst>
                <a:ext uri="{FF2B5EF4-FFF2-40B4-BE49-F238E27FC236}">
                  <a16:creationId xmlns:a16="http://schemas.microsoft.com/office/drawing/2014/main" id="{77C4B3ED-6D5B-4985-91AE-C722381822A6}"/>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7" name="Afbeelding 16">
              <a:extLst>
                <a:ext uri="{FF2B5EF4-FFF2-40B4-BE49-F238E27FC236}">
                  <a16:creationId xmlns:a16="http://schemas.microsoft.com/office/drawing/2014/main" id="{0949537F-98A9-4146-8DF4-81598976B81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 resear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504825" y="825070"/>
            <a:ext cx="8074533" cy="994172"/>
          </a:xfrm>
        </p:spPr>
        <p:txBody>
          <a:bodyPr>
            <a:noAutofit/>
          </a:bodyPr>
          <a:lstStyle>
            <a:lvl1pPr>
              <a:defRPr>
                <a:solidFill>
                  <a:srgbClr val="009CB4"/>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504825" y="1819241"/>
            <a:ext cx="4010025" cy="2813481"/>
          </a:xfrm>
          <a:prstGeom prst="rect">
            <a:avLst/>
          </a:prstGeom>
        </p:spPr>
        <p:txBody>
          <a:bodyPr lIns="68580" tIns="34290" rIns="68580" bIns="34290"/>
          <a:lstStyle>
            <a:lvl1pPr marL="0" indent="0">
              <a:lnSpc>
                <a:spcPct val="125000"/>
              </a:lnSpc>
              <a:spcBef>
                <a:spcPts val="0"/>
              </a:spcBef>
              <a:buNone/>
              <a:defRPr sz="1700"/>
            </a:lvl1pPr>
            <a:lvl2pPr marL="342900" indent="0">
              <a:buNone/>
              <a:defRPr/>
            </a:lvl2pPr>
            <a:lvl3pPr marL="685800" indent="0">
              <a:buNone/>
              <a:defRPr/>
            </a:lvl3pPr>
            <a:lvl4pPr marL="1028700" indent="0">
              <a:buNone/>
              <a:defRPr/>
            </a:lvl4pPr>
            <a:lvl5pPr marL="1371600" indent="0">
              <a:buNone/>
              <a:defRPr/>
            </a:lvl5pPr>
          </a:lstStyle>
          <a:p>
            <a:pPr lvl="0"/>
            <a:r>
              <a:rPr lang="nl-NL" dirty="0" err="1"/>
              <a:t>Plain</a:t>
            </a:r>
            <a:r>
              <a:rPr lang="nl-NL" dirty="0"/>
              <a:t> </a:t>
            </a:r>
            <a:r>
              <a:rPr lang="nl-NL" dirty="0" err="1"/>
              <a:t>text</a:t>
            </a:r>
            <a:r>
              <a:rPr lang="nl-NL" dirty="0"/>
              <a:t> </a:t>
            </a:r>
            <a:r>
              <a:rPr lang="nl-NL" dirty="0" err="1"/>
              <a:t>goes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4718304" y="1819241"/>
            <a:ext cx="3861054" cy="2813481"/>
          </a:xfrm>
          <a:prstGeom prst="rect">
            <a:avLst/>
          </a:prstGeom>
        </p:spPr>
        <p:txBody>
          <a:bodyPr lIns="68580" tIns="34290" rIns="68580" bIns="34290"/>
          <a:lstStyle>
            <a:lvl1pPr>
              <a:lnSpc>
                <a:spcPct val="125000"/>
              </a:lnSpc>
              <a:spcBef>
                <a:spcPts val="0"/>
              </a:spcBef>
              <a:defRPr sz="1700"/>
            </a:lvl1pPr>
            <a:lvl2pPr>
              <a:defRPr sz="1700"/>
            </a:lvl2pPr>
            <a:lvl3pPr>
              <a:defRPr sz="1700"/>
            </a:lvl3pPr>
            <a:lvl4pPr>
              <a:defRPr sz="1700"/>
            </a:lvl4pPr>
            <a:lvl5pPr>
              <a:defRPr sz="1700"/>
            </a:lvl5pPr>
          </a:lstStyle>
          <a:p>
            <a:pPr lvl="0"/>
            <a:r>
              <a:rPr lang="nl-NL" dirty="0"/>
              <a:t>Or </a:t>
            </a:r>
            <a:r>
              <a:rPr lang="nl-NL" dirty="0" err="1"/>
              <a:t>use</a:t>
            </a:r>
            <a:r>
              <a:rPr lang="nl-NL" dirty="0"/>
              <a:t> </a:t>
            </a:r>
            <a:r>
              <a:rPr lang="nl-NL" dirty="0" err="1"/>
              <a:t>bullets</a:t>
            </a:r>
            <a:endParaRPr lang="nl-NL" dirty="0"/>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en-US"/>
              <a:t>Exploring moral dynamics of palliative care through Moral Case Deliberation. EACME, September 2018</a:t>
            </a:r>
            <a:endParaRPr lang="nl-NL"/>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resear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504825" y="825070"/>
            <a:ext cx="8074533" cy="994172"/>
          </a:xfrm>
        </p:spPr>
        <p:txBody>
          <a:bodyPr>
            <a:noAutofit/>
          </a:bodyPr>
          <a:lstStyle>
            <a:lvl1pPr>
              <a:defRPr>
                <a:solidFill>
                  <a:srgbClr val="009CB4"/>
                </a:solidFill>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521208" y="1819241"/>
            <a:ext cx="8058150" cy="2813481"/>
          </a:xfrm>
          <a:prstGeom prst="rect">
            <a:avLst/>
          </a:prstGeom>
        </p:spPr>
        <p:txBody>
          <a:bodyPr lIns="68580" tIns="34290" rIns="68580" bIns="34290"/>
          <a:lstStyle>
            <a:lvl1pPr>
              <a:lnSpc>
                <a:spcPct val="125000"/>
              </a:lnSpc>
              <a:spcBef>
                <a:spcPts val="0"/>
              </a:spcBef>
              <a:defRPr sz="1700"/>
            </a:lvl1pPr>
            <a:lvl2pPr>
              <a:defRPr sz="1700"/>
            </a:lvl2pPr>
            <a:lvl3pPr>
              <a:defRPr sz="1700"/>
            </a:lvl3pPr>
            <a:lvl4pPr>
              <a:defRPr sz="1700"/>
            </a:lvl4pPr>
            <a:lvl5pPr>
              <a:defRPr sz="1700"/>
            </a:lvl5pPr>
          </a:lstStyle>
          <a:p>
            <a:pPr lvl="0"/>
            <a:r>
              <a:rPr lang="nl-NL" dirty="0"/>
              <a:t>Enter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en-US"/>
              <a:t>Exploring moral dynamics of palliative care through Moral Case Deliberation. EACME, September 2018</a:t>
            </a:r>
            <a:endParaRPr lang="nl-NL"/>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4703445"/>
            <a:ext cx="9144000" cy="440055"/>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504825" y="825070"/>
            <a:ext cx="7886700" cy="994172"/>
          </a:xfrm>
          <a:prstGeom prst="rect">
            <a:avLst/>
          </a:prstGeom>
        </p:spPr>
        <p:txBody>
          <a:bodyPr vert="horz" lIns="68580" tIns="34290" rIns="68580" bIns="3429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533400" y="4786313"/>
            <a:ext cx="3086100" cy="273844"/>
          </a:xfrm>
          <a:prstGeom prst="rect">
            <a:avLst/>
          </a:prstGeom>
        </p:spPr>
        <p:txBody>
          <a:bodyPr vert="horz" lIns="68580" tIns="34290" rIns="68580" bIns="34290" rtlCol="0" anchor="ctr"/>
          <a:lstStyle>
            <a:lvl1pPr algn="l">
              <a:defRPr sz="900">
                <a:solidFill>
                  <a:srgbClr val="00373E"/>
                </a:solidFill>
              </a:defRPr>
            </a:lvl1pPr>
          </a:lstStyle>
          <a:p>
            <a:r>
              <a:rPr lang="en-US"/>
              <a:t>Exploring moral dynamics of palliative care through Moral Case Deliberation. EACME, September 2018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9" cstate="hqprint">
            <a:extLst>
              <a:ext uri="{28A0092B-C50C-407E-A947-70E740481C1C}">
                <a14:useLocalDpi xmlns:a14="http://schemas.microsoft.com/office/drawing/2010/main" val="0"/>
              </a:ext>
            </a:extLst>
          </a:blip>
          <a:stretch>
            <a:fillRect/>
          </a:stretch>
        </p:blipFill>
        <p:spPr>
          <a:xfrm>
            <a:off x="4386310" y="0"/>
            <a:ext cx="371380" cy="758394"/>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 id="2147483694" r:id="rId26"/>
    <p:sldLayoutId id="2147483695"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800" rtl="0" eaLnBrk="1" latinLnBrk="0" hangingPunct="1">
        <a:lnSpc>
          <a:spcPct val="90000"/>
        </a:lnSpc>
        <a:spcBef>
          <a:spcPct val="0"/>
        </a:spcBef>
        <a:buNone/>
        <a:defRPr sz="3000" b="1" kern="1200">
          <a:solidFill>
            <a:srgbClr val="E89E0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hyperlink" Target="https://publicaties.zonmw.nl/resultaten-programma-palliantie-meer-dan-zorg/ethiek/#c68881" TargetMode="External"/><Relationship Id="rId2" Type="http://schemas.openxmlformats.org/officeDocument/2006/relationships/hyperlink" Target="https://www.zonmw.nl/nl/over-zonmw/onderwijs/programmas/project-detail/palliantie-meer-dan-zorg/implementatieonderzoek-cura-laagdrempelige-ondersteuning-bij-morele-dilemmas-in-palliatieve-zorg/" TargetMode="External"/><Relationship Id="rId1" Type="http://schemas.openxmlformats.org/officeDocument/2006/relationships/slideLayout" Target="../slideLayouts/slideLayout3.xml"/><Relationship Id="rId4" Type="http://schemas.openxmlformats.org/officeDocument/2006/relationships/hyperlink" Target="https://palliaweb.nl/overzichtspagina-hulpmiddelen/cura-ondersteuning-bij-morele-twijfel-in-de-palli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CURA@amsterdamumc.nl" TargetMode="External"/><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p:cNvSpPr>
            <a:spLocks noGrp="1"/>
          </p:cNvSpPr>
          <p:nvPr>
            <p:ph type="subTitle" idx="1"/>
          </p:nvPr>
        </p:nvSpPr>
        <p:spPr>
          <a:xfrm>
            <a:off x="804168" y="1798229"/>
            <a:ext cx="8082643" cy="1212148"/>
          </a:xfrm>
        </p:spPr>
        <p:txBody>
          <a:bodyPr>
            <a:noAutofit/>
          </a:bodyPr>
          <a:lstStyle/>
          <a:p>
            <a:r>
              <a:rPr lang="nl-NL" sz="1500" b="1" dirty="0"/>
              <a:t>				       </a:t>
            </a:r>
          </a:p>
          <a:p>
            <a:r>
              <a:rPr lang="nl-NL" sz="1500" b="1" dirty="0"/>
              <a:t> </a:t>
            </a:r>
          </a:p>
        </p:txBody>
      </p:sp>
      <p:sp>
        <p:nvSpPr>
          <p:cNvPr id="3" name="TextBox 2"/>
          <p:cNvSpPr txBox="1"/>
          <p:nvPr/>
        </p:nvSpPr>
        <p:spPr>
          <a:xfrm>
            <a:off x="697257" y="526866"/>
            <a:ext cx="8091555" cy="2923877"/>
          </a:xfrm>
          <a:prstGeom prst="rect">
            <a:avLst/>
          </a:prstGeom>
          <a:noFill/>
        </p:spPr>
        <p:txBody>
          <a:bodyPr wrap="square" rtlCol="0">
            <a:spAutoFit/>
          </a:bodyPr>
          <a:lstStyle/>
          <a:p>
            <a:endParaRPr lang="en-US" sz="3000" dirty="0">
              <a:solidFill>
                <a:schemeClr val="bg1"/>
              </a:solidFill>
            </a:endParaRPr>
          </a:p>
          <a:p>
            <a:r>
              <a:rPr lang="nl-NL" sz="3200" dirty="0">
                <a:solidFill>
                  <a:schemeClr val="bg1"/>
                </a:solidFill>
              </a:rPr>
              <a:t>Als ‘passende zorg’ niet vanzelfsprekend is</a:t>
            </a:r>
          </a:p>
          <a:p>
            <a:endParaRPr lang="nl-NL" sz="1800" dirty="0">
              <a:solidFill>
                <a:schemeClr val="bg1"/>
              </a:solidFill>
            </a:endParaRPr>
          </a:p>
          <a:p>
            <a:pPr algn="ctr"/>
            <a:r>
              <a:rPr lang="nl-NL" sz="1800" dirty="0">
                <a:solidFill>
                  <a:schemeClr val="bg1"/>
                </a:solidFill>
              </a:rPr>
              <a:t>Dr. Suzanne Metselaar, </a:t>
            </a:r>
            <a:r>
              <a:rPr lang="nl-NL" sz="1800" dirty="0" err="1">
                <a:solidFill>
                  <a:schemeClr val="bg1"/>
                </a:solidFill>
              </a:rPr>
              <a:t>Malene</a:t>
            </a:r>
            <a:r>
              <a:rPr lang="nl-NL" sz="1800" dirty="0">
                <a:solidFill>
                  <a:schemeClr val="bg1"/>
                </a:solidFill>
              </a:rPr>
              <a:t> van Schaik MA </a:t>
            </a:r>
            <a:r>
              <a:rPr lang="nl-NL" sz="1800" dirty="0" err="1">
                <a:solidFill>
                  <a:schemeClr val="bg1"/>
                </a:solidFill>
              </a:rPr>
              <a:t>Msc</a:t>
            </a:r>
            <a:r>
              <a:rPr lang="nl-NL" sz="1800" dirty="0">
                <a:solidFill>
                  <a:schemeClr val="bg1"/>
                </a:solidFill>
              </a:rPr>
              <a:t>, Lieke Swart MD</a:t>
            </a:r>
          </a:p>
          <a:p>
            <a:pPr algn="ctr">
              <a:lnSpc>
                <a:spcPct val="150000"/>
              </a:lnSpc>
            </a:pPr>
            <a:r>
              <a:rPr lang="nl-NL" sz="2000" dirty="0">
                <a:solidFill>
                  <a:schemeClr val="bg1"/>
                </a:solidFill>
              </a:rPr>
              <a:t>UNO symposium 7 juni 2023</a:t>
            </a:r>
          </a:p>
          <a:p>
            <a:r>
              <a:rPr lang="en-US" sz="3000" dirty="0">
                <a:solidFill>
                  <a:schemeClr val="bg1"/>
                </a:solidFill>
              </a:rPr>
              <a:t>	</a:t>
            </a:r>
          </a:p>
          <a:p>
            <a:endParaRPr lang="en-US" sz="1000" dirty="0">
              <a:solidFill>
                <a:schemeClr val="bg1"/>
              </a:solidFill>
            </a:endParaRPr>
          </a:p>
          <a:p>
            <a:pPr algn="ctr"/>
            <a:endParaRPr lang="en-US" sz="1600" dirty="0">
              <a:solidFill>
                <a:schemeClr val="bg1"/>
              </a:solidFill>
            </a:endParaRPr>
          </a:p>
        </p:txBody>
      </p:sp>
      <p:pic>
        <p:nvPicPr>
          <p:cNvPr id="7" name="Afbeelding 6"/>
          <p:cNvPicPr>
            <a:picLocks noChangeAspect="1"/>
          </p:cNvPicPr>
          <p:nvPr/>
        </p:nvPicPr>
        <p:blipFill>
          <a:blip r:embed="rId3"/>
          <a:stretch>
            <a:fillRect/>
          </a:stretch>
        </p:blipFill>
        <p:spPr>
          <a:xfrm>
            <a:off x="3514215" y="2760903"/>
            <a:ext cx="2007544" cy="1747235"/>
          </a:xfrm>
          <a:prstGeom prst="rect">
            <a:avLst/>
          </a:prstGeom>
        </p:spPr>
      </p:pic>
    </p:spTree>
    <p:extLst>
      <p:ext uri="{BB962C8B-B14F-4D97-AF65-F5344CB8AC3E}">
        <p14:creationId xmlns:p14="http://schemas.microsoft.com/office/powerpoint/2010/main" val="28046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cura (Lat.)</a:t>
            </a:r>
          </a:p>
        </p:txBody>
      </p:sp>
      <p:sp>
        <p:nvSpPr>
          <p:cNvPr id="12" name="Tijdelijke aanduiding voor inhoud 11"/>
          <p:cNvSpPr>
            <a:spLocks noGrp="1"/>
          </p:cNvSpPr>
          <p:nvPr>
            <p:ph sz="half" idx="2"/>
          </p:nvPr>
        </p:nvSpPr>
        <p:spPr/>
        <p:txBody>
          <a:bodyPr/>
          <a:lstStyle/>
          <a:p>
            <a:pPr marL="385763" indent="-385763">
              <a:lnSpc>
                <a:spcPct val="250000"/>
              </a:lnSpc>
              <a:buFont typeface="+mj-lt"/>
              <a:buAutoNum type="arabicPeriod"/>
            </a:pPr>
            <a:r>
              <a:rPr lang="nl-NL" sz="1875" dirty="0" err="1"/>
              <a:t>Zorgverlenen</a:t>
            </a:r>
            <a:endParaRPr lang="nl-NL" sz="1875" dirty="0"/>
          </a:p>
          <a:p>
            <a:pPr marL="385763" indent="-385763">
              <a:lnSpc>
                <a:spcPct val="250000"/>
              </a:lnSpc>
              <a:buFont typeface="+mj-lt"/>
              <a:buAutoNum type="arabicPeriod"/>
            </a:pPr>
            <a:r>
              <a:rPr lang="nl-NL" sz="1875" dirty="0"/>
              <a:t>Bezorgdheid</a:t>
            </a:r>
          </a:p>
          <a:p>
            <a:pPr marL="0" indent="0" algn="ctr">
              <a:lnSpc>
                <a:spcPct val="250000"/>
              </a:lnSpc>
              <a:buNone/>
            </a:pPr>
            <a:r>
              <a:rPr lang="nl-NL" sz="2250" dirty="0"/>
              <a:t>                  ‘Is de zorg die ik geef wel </a:t>
            </a:r>
            <a:r>
              <a:rPr lang="nl-NL" sz="2250" i="1" dirty="0"/>
              <a:t>goede</a:t>
            </a:r>
            <a:r>
              <a:rPr lang="nl-NL" sz="2250" dirty="0"/>
              <a:t> zorg?’</a:t>
            </a:r>
          </a:p>
          <a:p>
            <a:pPr>
              <a:lnSpc>
                <a:spcPct val="250000"/>
              </a:lnSpc>
            </a:pPr>
            <a:endParaRPr lang="en-GB" dirty="0"/>
          </a:p>
        </p:txBody>
      </p:sp>
      <p:pic>
        <p:nvPicPr>
          <p:cNvPr id="13" name="Afbeelding 12"/>
          <p:cNvPicPr>
            <a:picLocks noChangeAspect="1"/>
          </p:cNvPicPr>
          <p:nvPr/>
        </p:nvPicPr>
        <p:blipFill>
          <a:blip r:embed="rId2"/>
          <a:stretch>
            <a:fillRect/>
          </a:stretch>
        </p:blipFill>
        <p:spPr>
          <a:xfrm>
            <a:off x="7348125" y="134250"/>
            <a:ext cx="1701981" cy="1609982"/>
          </a:xfrm>
          <a:prstGeom prst="rect">
            <a:avLst/>
          </a:prstGeom>
        </p:spPr>
      </p:pic>
      <p:pic>
        <p:nvPicPr>
          <p:cNvPr id="3" name="Afbeelding 2"/>
          <p:cNvPicPr>
            <a:picLocks noChangeAspect="1"/>
          </p:cNvPicPr>
          <p:nvPr/>
        </p:nvPicPr>
        <p:blipFill>
          <a:blip r:embed="rId3"/>
          <a:stretch>
            <a:fillRect/>
          </a:stretch>
        </p:blipFill>
        <p:spPr>
          <a:xfrm>
            <a:off x="3632206" y="1450973"/>
            <a:ext cx="3162294" cy="2104364"/>
          </a:xfrm>
          <a:prstGeom prst="rect">
            <a:avLst/>
          </a:prstGeom>
        </p:spPr>
      </p:pic>
    </p:spTree>
    <p:extLst>
      <p:ext uri="{BB962C8B-B14F-4D97-AF65-F5344CB8AC3E}">
        <p14:creationId xmlns:p14="http://schemas.microsoft.com/office/powerpoint/2010/main" val="313284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3755925" y="0"/>
            <a:ext cx="4264429" cy="4264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4" name="Tijdelijke aanduiding voor voettekst 3"/>
          <p:cNvSpPr>
            <a:spLocks noGrp="1"/>
          </p:cNvSpPr>
          <p:nvPr>
            <p:ph type="ftr" sz="quarter" idx="11"/>
          </p:nvPr>
        </p:nvSpPr>
        <p:spPr/>
        <p:txBody>
          <a:bodyPr/>
          <a:lstStyle/>
          <a:p>
            <a:r>
              <a:rPr lang="nl-NL" dirty="0"/>
              <a:t>CURA Conferentie| 2019</a:t>
            </a:r>
          </a:p>
        </p:txBody>
      </p:sp>
      <p:pic>
        <p:nvPicPr>
          <p:cNvPr id="6" name="Tijdelijke aanduiding voor inhoud 4"/>
          <p:cNvPicPr>
            <a:picLocks noChangeAspect="1"/>
          </p:cNvPicPr>
          <p:nvPr/>
        </p:nvPicPr>
        <p:blipFill rotWithShape="1">
          <a:blip r:embed="rId2"/>
          <a:srcRect t="17160"/>
          <a:stretch/>
        </p:blipFill>
        <p:spPr>
          <a:xfrm>
            <a:off x="1028700" y="885956"/>
            <a:ext cx="3715498" cy="3378473"/>
          </a:xfrm>
          <a:prstGeom prst="rect">
            <a:avLst/>
          </a:prstGeom>
        </p:spPr>
      </p:pic>
      <p:pic>
        <p:nvPicPr>
          <p:cNvPr id="3" name="Afbeelding 2"/>
          <p:cNvPicPr>
            <a:picLocks noChangeAspect="1"/>
          </p:cNvPicPr>
          <p:nvPr/>
        </p:nvPicPr>
        <p:blipFill>
          <a:blip r:embed="rId3"/>
          <a:stretch>
            <a:fillRect/>
          </a:stretch>
        </p:blipFill>
        <p:spPr>
          <a:xfrm>
            <a:off x="5681320" y="1918097"/>
            <a:ext cx="2219837" cy="2079111"/>
          </a:xfrm>
          <a:prstGeom prst="rect">
            <a:avLst/>
          </a:prstGeom>
        </p:spPr>
      </p:pic>
      <p:pic>
        <p:nvPicPr>
          <p:cNvPr id="8" name="Afbeelding 7"/>
          <p:cNvPicPr>
            <a:picLocks noChangeAspect="1"/>
          </p:cNvPicPr>
          <p:nvPr/>
        </p:nvPicPr>
        <p:blipFill>
          <a:blip r:embed="rId4"/>
          <a:stretch>
            <a:fillRect/>
          </a:stretch>
        </p:blipFill>
        <p:spPr>
          <a:xfrm>
            <a:off x="5016239" y="588078"/>
            <a:ext cx="3550000" cy="1164286"/>
          </a:xfrm>
          <a:prstGeom prst="rect">
            <a:avLst/>
          </a:prstGeom>
        </p:spPr>
      </p:pic>
    </p:spTree>
    <p:extLst>
      <p:ext uri="{BB962C8B-B14F-4D97-AF65-F5344CB8AC3E}">
        <p14:creationId xmlns:p14="http://schemas.microsoft.com/office/powerpoint/2010/main" val="204682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F047-4C08-6040-927F-A9D80E2C1ED2}"/>
              </a:ext>
            </a:extLst>
          </p:cNvPr>
          <p:cNvSpPr>
            <a:spLocks noGrp="1"/>
          </p:cNvSpPr>
          <p:nvPr>
            <p:ph type="title"/>
          </p:nvPr>
        </p:nvSpPr>
        <p:spPr>
          <a:xfrm>
            <a:off x="504825" y="149660"/>
            <a:ext cx="8074533" cy="994172"/>
          </a:xfrm>
        </p:spPr>
        <p:txBody>
          <a:bodyPr/>
          <a:lstStyle/>
          <a:p>
            <a:r>
              <a:rPr lang="en-NL" dirty="0"/>
              <a:t>Meer lezen?</a:t>
            </a:r>
          </a:p>
        </p:txBody>
      </p:sp>
      <p:sp>
        <p:nvSpPr>
          <p:cNvPr id="3" name="Content Placeholder 2">
            <a:extLst>
              <a:ext uri="{FF2B5EF4-FFF2-40B4-BE49-F238E27FC236}">
                <a16:creationId xmlns:a16="http://schemas.microsoft.com/office/drawing/2014/main" id="{6DD8CA2D-B9FE-5C48-AAD8-A49604757790}"/>
              </a:ext>
            </a:extLst>
          </p:cNvPr>
          <p:cNvSpPr>
            <a:spLocks noGrp="1"/>
          </p:cNvSpPr>
          <p:nvPr>
            <p:ph sz="half" idx="2"/>
          </p:nvPr>
        </p:nvSpPr>
        <p:spPr>
          <a:xfrm>
            <a:off x="400916" y="1143832"/>
            <a:ext cx="8074533" cy="3532077"/>
          </a:xfrm>
        </p:spPr>
        <p:txBody>
          <a:bodyPr/>
          <a:lstStyle/>
          <a:p>
            <a:r>
              <a:rPr lang="nl-NL" sz="975" dirty="0"/>
              <a:t>Van Schaik, M.V., van Wezel, N., Pasman, H.R.W., Metselaar, S. De RMRS-NL: Een nieuw instrument om de morele veerkracht van zorgverleners te meten, </a:t>
            </a:r>
            <a:r>
              <a:rPr lang="nl-NL" sz="975" i="1" dirty="0"/>
              <a:t>Tijdschrift voor Ethiek en Gezondheid</a:t>
            </a:r>
            <a:r>
              <a:rPr lang="nl-NL" sz="975" dirty="0"/>
              <a:t>, juni 2021</a:t>
            </a:r>
            <a:endParaRPr lang="en-NL" sz="975" dirty="0"/>
          </a:p>
          <a:p>
            <a:r>
              <a:rPr lang="nl-NL" sz="975" dirty="0"/>
              <a:t>Metselaar S, Van Schaik MV, </a:t>
            </a:r>
            <a:r>
              <a:rPr lang="nl-NL" sz="975" dirty="0" err="1"/>
              <a:t>Molewijk</a:t>
            </a:r>
            <a:r>
              <a:rPr lang="nl-NL" sz="975" dirty="0"/>
              <a:t> B, </a:t>
            </a:r>
            <a:r>
              <a:rPr lang="nl-NL" sz="975" dirty="0" err="1"/>
              <a:t>Widdershoven</a:t>
            </a:r>
            <a:r>
              <a:rPr lang="nl-NL" sz="975" dirty="0"/>
              <a:t> GAM (2020) Moreel beraad bij complexe euthanasieverzoeken, </a:t>
            </a:r>
            <a:r>
              <a:rPr lang="nl-NL" sz="975" dirty="0" err="1"/>
              <a:t>Ned</a:t>
            </a:r>
            <a:r>
              <a:rPr lang="nl-NL" sz="975" dirty="0"/>
              <a:t> </a:t>
            </a:r>
            <a:r>
              <a:rPr lang="nl-NL" sz="975" dirty="0" err="1"/>
              <a:t>Tijdschr</a:t>
            </a:r>
            <a:r>
              <a:rPr lang="nl-NL" sz="975" dirty="0"/>
              <a:t> </a:t>
            </a:r>
            <a:r>
              <a:rPr lang="nl-NL" sz="975" dirty="0" err="1"/>
              <a:t>Geneeskd</a:t>
            </a:r>
            <a:r>
              <a:rPr lang="nl-NL" sz="975" dirty="0"/>
              <a:t>. 2020;164: D4940</a:t>
            </a:r>
            <a:endParaRPr lang="en-NL" sz="975" dirty="0"/>
          </a:p>
          <a:p>
            <a:r>
              <a:rPr lang="nl-NL" sz="975" dirty="0"/>
              <a:t>Van Schaik, M., Metselaar, S, Bakker, E. et al. Zorg voor de </a:t>
            </a:r>
            <a:r>
              <a:rPr lang="nl-NL" sz="975" dirty="0" err="1"/>
              <a:t>zorgenden</a:t>
            </a:r>
            <a:r>
              <a:rPr lang="nl-NL" sz="975" dirty="0"/>
              <a:t>. Pallium 21, 19–21 (2019).  </a:t>
            </a:r>
            <a:endParaRPr lang="en-NL" sz="975" dirty="0"/>
          </a:p>
          <a:p>
            <a:r>
              <a:rPr lang="en-GB" sz="975" dirty="0"/>
              <a:t>Van Schaik, M. V., </a:t>
            </a:r>
            <a:r>
              <a:rPr lang="en-GB" sz="975" dirty="0" err="1"/>
              <a:t>Pasman</a:t>
            </a:r>
            <a:r>
              <a:rPr lang="en-GB" sz="975" dirty="0"/>
              <a:t>, H. R., </a:t>
            </a:r>
            <a:r>
              <a:rPr lang="en-GB" sz="975" dirty="0" err="1"/>
              <a:t>Widdershoven</a:t>
            </a:r>
            <a:r>
              <a:rPr lang="en-GB" sz="975" dirty="0"/>
              <a:t>, G., &amp; Metselaar, S. (2022). Participatory development of CURA, a clinical ethics support instrument for palliative care. </a:t>
            </a:r>
            <a:r>
              <a:rPr lang="en-GB" sz="975" i="1" dirty="0"/>
              <a:t>BMC Medical Ethics</a:t>
            </a:r>
            <a:r>
              <a:rPr lang="en-GB" sz="975" dirty="0"/>
              <a:t>, </a:t>
            </a:r>
            <a:r>
              <a:rPr lang="en-GB" sz="975" i="1" dirty="0"/>
              <a:t>23</a:t>
            </a:r>
            <a:r>
              <a:rPr lang="en-GB" sz="975" dirty="0"/>
              <a:t>(1), 32.  </a:t>
            </a:r>
          </a:p>
          <a:p>
            <a:r>
              <a:rPr lang="en-GB" sz="975" dirty="0"/>
              <a:t>Van Schaik, MV., </a:t>
            </a:r>
            <a:r>
              <a:rPr lang="en-GB" sz="975" dirty="0" err="1"/>
              <a:t>Pasman</a:t>
            </a:r>
            <a:r>
              <a:rPr lang="en-GB" sz="975" dirty="0"/>
              <a:t>, HRW., </a:t>
            </a:r>
            <a:r>
              <a:rPr lang="en-GB" sz="975" dirty="0" err="1"/>
              <a:t>Widdershoven</a:t>
            </a:r>
            <a:r>
              <a:rPr lang="en-GB" sz="975" dirty="0"/>
              <a:t>, GAM., </a:t>
            </a:r>
            <a:r>
              <a:rPr lang="en-GB" sz="975" dirty="0" err="1"/>
              <a:t>Molewijk</a:t>
            </a:r>
            <a:r>
              <a:rPr lang="en-GB" sz="975" dirty="0"/>
              <a:t>, AC., &amp; Metselaar, S. (2021). CURA: An Ethics Support Instrument for Nurses in Palliative Care: Feasibility and First Perceived Outcomes. </a:t>
            </a:r>
            <a:r>
              <a:rPr lang="en-GB" sz="975" i="1" dirty="0"/>
              <a:t>HEC Forum</a:t>
            </a:r>
            <a:r>
              <a:rPr lang="en-GB" sz="975" dirty="0"/>
              <a:t>.</a:t>
            </a:r>
          </a:p>
          <a:p>
            <a:r>
              <a:rPr lang="en-GB" sz="975" dirty="0"/>
              <a:t>Metselaar, S., Van Schaik, MV., </a:t>
            </a:r>
            <a:r>
              <a:rPr lang="en-GB" sz="975" dirty="0" err="1"/>
              <a:t>Widdershoven</a:t>
            </a:r>
            <a:r>
              <a:rPr lang="en-GB" sz="975" dirty="0"/>
              <a:t>, GAM., </a:t>
            </a:r>
            <a:r>
              <a:rPr lang="en-GB" sz="975" dirty="0" err="1"/>
              <a:t>Pasman</a:t>
            </a:r>
            <a:r>
              <a:rPr lang="en-GB" sz="975" dirty="0"/>
              <a:t>, HRW. (2022), CURA: An Ethics Support Instrument for Caregivers in Palliative Care. Nursing Ethics/ </a:t>
            </a:r>
          </a:p>
          <a:p>
            <a:endParaRPr lang="en-GB" sz="975" dirty="0"/>
          </a:p>
          <a:p>
            <a:pPr fontAlgn="base"/>
            <a:r>
              <a:rPr lang="en-GB" sz="900" dirty="0">
                <a:hlinkClick r:id="rId2"/>
              </a:rPr>
              <a:t>https://www.zonmw.nl/nl/over-zonmw/onderwijs/programmas/project-detail/palliantie-meer-dan-zorg/implementatieonderzoek-cura-laagdrempelige-ondersteuning-bij-morele-dilemmas-in-palliatieve-zorg/</a:t>
            </a:r>
            <a:endParaRPr lang="en-GB" sz="900" dirty="0"/>
          </a:p>
          <a:p>
            <a:pPr fontAlgn="base"/>
            <a:r>
              <a:rPr lang="en-GB" sz="900" dirty="0">
                <a:hlinkClick r:id="rId3"/>
              </a:rPr>
              <a:t>https://publicaties.zonmw.nl/resultaten-programma-palliantie-meer-dan-zorg/ethiek/#c68881</a:t>
            </a:r>
            <a:endParaRPr lang="en-GB" sz="900" dirty="0"/>
          </a:p>
          <a:p>
            <a:pPr fontAlgn="base"/>
            <a:r>
              <a:rPr lang="en-GB" sz="900" dirty="0">
                <a:hlinkClick r:id="rId4"/>
              </a:rPr>
              <a:t>https://palliaweb.nl/overzichtspagina-hulpmiddelen/cura-ondersteuning-bij-morele-twijfel-in-de-pallia</a:t>
            </a:r>
            <a:r>
              <a:rPr lang="en-GB" sz="900" dirty="0"/>
              <a:t/>
            </a:r>
            <a:br>
              <a:rPr lang="en-GB" sz="900" dirty="0"/>
            </a:br>
            <a:r>
              <a:rPr lang="en-GB" sz="900" dirty="0"/>
              <a:t/>
            </a:r>
            <a:br>
              <a:rPr lang="en-GB" sz="900" dirty="0"/>
            </a:br>
            <a:endParaRPr lang="en-GB" sz="900" dirty="0"/>
          </a:p>
          <a:p>
            <a:endParaRPr lang="en-NL" sz="975" dirty="0"/>
          </a:p>
        </p:txBody>
      </p:sp>
    </p:spTree>
    <p:extLst>
      <p:ext uri="{BB962C8B-B14F-4D97-AF65-F5344CB8AC3E}">
        <p14:creationId xmlns:p14="http://schemas.microsoft.com/office/powerpoint/2010/main" val="224070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Dank voor uw aandacht!</a:t>
            </a:r>
          </a:p>
        </p:txBody>
      </p:sp>
      <p:sp>
        <p:nvSpPr>
          <p:cNvPr id="3" name="Tijdelijke aanduiding voor inhoud 2"/>
          <p:cNvSpPr>
            <a:spLocks noGrp="1"/>
          </p:cNvSpPr>
          <p:nvPr>
            <p:ph sz="half" idx="2"/>
          </p:nvPr>
        </p:nvSpPr>
        <p:spPr>
          <a:xfrm>
            <a:off x="521208" y="2148840"/>
            <a:ext cx="8058150" cy="2483882"/>
          </a:xfrm>
        </p:spPr>
        <p:txBody>
          <a:bodyPr/>
          <a:lstStyle/>
          <a:p>
            <a:pPr marL="0" indent="0">
              <a:lnSpc>
                <a:spcPct val="150000"/>
              </a:lnSpc>
              <a:buNone/>
            </a:pPr>
            <a:r>
              <a:rPr lang="nl-NL" dirty="0"/>
              <a:t>       	</a:t>
            </a:r>
            <a:r>
              <a:rPr lang="nl-NL" dirty="0">
                <a:hlinkClick r:id="rId3"/>
              </a:rPr>
              <a:t>CURA@amsterdamumc.nl</a:t>
            </a:r>
            <a:endParaRPr lang="nl-NL" dirty="0"/>
          </a:p>
          <a:p>
            <a:pPr marL="0" indent="0">
              <a:lnSpc>
                <a:spcPct val="150000"/>
              </a:lnSpc>
              <a:buNone/>
            </a:pPr>
            <a:endParaRPr lang="nl-NL" dirty="0"/>
          </a:p>
          <a:p>
            <a:pPr marL="0" indent="0">
              <a:lnSpc>
                <a:spcPct val="150000"/>
              </a:lnSpc>
              <a:buNone/>
            </a:pPr>
            <a:r>
              <a:rPr lang="nl-NL" dirty="0"/>
              <a:t>      	CURA: ondersteuning bij moreel lastige situaties in de zorg</a:t>
            </a:r>
          </a:p>
          <a:p>
            <a:pPr marL="0" indent="0">
              <a:lnSpc>
                <a:spcPct val="150000"/>
              </a:lnSpc>
              <a:buNone/>
            </a:pPr>
            <a:endParaRPr lang="nl-NL" dirty="0"/>
          </a:p>
          <a:p>
            <a:pPr marL="0" indent="0">
              <a:lnSpc>
                <a:spcPct val="150000"/>
              </a:lnSpc>
              <a:buNone/>
            </a:pPr>
            <a:r>
              <a:rPr lang="nl-NL" dirty="0"/>
              <a:t>	</a:t>
            </a:r>
          </a:p>
        </p:txBody>
      </p:sp>
      <p:sp>
        <p:nvSpPr>
          <p:cNvPr id="4" name="Tijdelijke aanduiding voor voettekst 3"/>
          <p:cNvSpPr>
            <a:spLocks noGrp="1"/>
          </p:cNvSpPr>
          <p:nvPr>
            <p:ph type="ftr" sz="quarter" idx="11"/>
          </p:nvPr>
        </p:nvSpPr>
        <p:spPr/>
        <p:txBody>
          <a:bodyPr/>
          <a:lstStyle/>
          <a:p>
            <a:endParaRPr lang="nl-NL" dirty="0"/>
          </a:p>
        </p:txBody>
      </p:sp>
      <p:pic>
        <p:nvPicPr>
          <p:cNvPr id="5" name="Afbeelding 4"/>
          <p:cNvPicPr>
            <a:picLocks noChangeAspect="1"/>
          </p:cNvPicPr>
          <p:nvPr/>
        </p:nvPicPr>
        <p:blipFill>
          <a:blip r:embed="rId4"/>
          <a:stretch>
            <a:fillRect/>
          </a:stretch>
        </p:blipFill>
        <p:spPr>
          <a:xfrm>
            <a:off x="557212" y="3039374"/>
            <a:ext cx="409575" cy="371475"/>
          </a:xfrm>
          <a:prstGeom prst="rect">
            <a:avLst/>
          </a:prstGeom>
        </p:spPr>
      </p:pic>
      <p:pic>
        <p:nvPicPr>
          <p:cNvPr id="6" name="Afbeelding 5"/>
          <p:cNvPicPr>
            <a:picLocks noChangeAspect="1"/>
          </p:cNvPicPr>
          <p:nvPr/>
        </p:nvPicPr>
        <p:blipFill>
          <a:blip r:embed="rId5"/>
          <a:stretch>
            <a:fillRect/>
          </a:stretch>
        </p:blipFill>
        <p:spPr>
          <a:xfrm>
            <a:off x="533400" y="2266295"/>
            <a:ext cx="430473" cy="294157"/>
          </a:xfrm>
          <a:prstGeom prst="rect">
            <a:avLst/>
          </a:prstGeom>
        </p:spPr>
      </p:pic>
      <p:pic>
        <p:nvPicPr>
          <p:cNvPr id="8" name="Picture 2" descr="Home - ZonM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2641" y="4017614"/>
            <a:ext cx="1976862" cy="461269"/>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6"/>
          <p:cNvPicPr>
            <a:picLocks noChangeAspect="1"/>
          </p:cNvPicPr>
          <p:nvPr/>
        </p:nvPicPr>
        <p:blipFill>
          <a:blip r:embed="rId7"/>
          <a:stretch>
            <a:fillRect/>
          </a:stretch>
        </p:blipFill>
        <p:spPr>
          <a:xfrm>
            <a:off x="2076450" y="3635115"/>
            <a:ext cx="1141955" cy="993883"/>
          </a:xfrm>
          <a:prstGeom prst="rect">
            <a:avLst/>
          </a:prstGeom>
        </p:spPr>
      </p:pic>
    </p:spTree>
    <p:extLst>
      <p:ext uri="{BB962C8B-B14F-4D97-AF65-F5344CB8AC3E}">
        <p14:creationId xmlns:p14="http://schemas.microsoft.com/office/powerpoint/2010/main" val="1036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 workshop</a:t>
            </a:r>
          </a:p>
        </p:txBody>
      </p:sp>
      <p:sp>
        <p:nvSpPr>
          <p:cNvPr id="3" name="Tijdelijke aanduiding voor inhoud 2"/>
          <p:cNvSpPr>
            <a:spLocks noGrp="1"/>
          </p:cNvSpPr>
          <p:nvPr>
            <p:ph sz="half" idx="2"/>
          </p:nvPr>
        </p:nvSpPr>
        <p:spPr/>
        <p:txBody>
          <a:bodyPr/>
          <a:lstStyle/>
          <a:p>
            <a:endParaRPr lang="nl-NL" sz="1600" dirty="0"/>
          </a:p>
          <a:p>
            <a:r>
              <a:rPr lang="nl-NL" sz="1600" dirty="0"/>
              <a:t>CURA is een laagdrempelige methode voor gestructureerde reflectie bij morele twijfels. CURA kan helpen om tot weloverwogen keuzes te komen, en om passende zorg te verlenen aan cliënten en naasten.</a:t>
            </a:r>
          </a:p>
          <a:p>
            <a:endParaRPr lang="nl-NL" sz="1600" dirty="0"/>
          </a:p>
          <a:p>
            <a:r>
              <a:rPr lang="nl-NL" sz="1600" dirty="0"/>
              <a:t>Na deze workshop weet je wat CURA inhoudt, wanneer je het kan gebruiken en wat het kan opleveren als het gaat om passende zorg</a:t>
            </a:r>
          </a:p>
        </p:txBody>
      </p:sp>
      <p:sp>
        <p:nvSpPr>
          <p:cNvPr id="4" name="Tijdelijke aanduiding voor voettekst 3"/>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364282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EB1D1-F507-2FE9-ED18-0AF00E7A6E55}"/>
              </a:ext>
            </a:extLst>
          </p:cNvPr>
          <p:cNvSpPr>
            <a:spLocks noGrp="1"/>
          </p:cNvSpPr>
          <p:nvPr>
            <p:ph type="title"/>
          </p:nvPr>
        </p:nvSpPr>
        <p:spPr>
          <a:xfrm>
            <a:off x="534733" y="663025"/>
            <a:ext cx="8074533" cy="994172"/>
          </a:xfrm>
        </p:spPr>
        <p:txBody>
          <a:bodyPr/>
          <a:lstStyle/>
          <a:p>
            <a:pPr algn="ctr"/>
            <a:r>
              <a:rPr lang="en-NL" dirty="0"/>
              <a:t>Passende zorg: componenten</a:t>
            </a:r>
          </a:p>
        </p:txBody>
      </p:sp>
      <p:sp>
        <p:nvSpPr>
          <p:cNvPr id="3" name="Content Placeholder 2">
            <a:extLst>
              <a:ext uri="{FF2B5EF4-FFF2-40B4-BE49-F238E27FC236}">
                <a16:creationId xmlns:a16="http://schemas.microsoft.com/office/drawing/2014/main" id="{2DF7F7FD-35A3-94AA-D53D-A6597D24189A}"/>
              </a:ext>
            </a:extLst>
          </p:cNvPr>
          <p:cNvSpPr>
            <a:spLocks noGrp="1"/>
          </p:cNvSpPr>
          <p:nvPr>
            <p:ph sz="half" idx="1"/>
          </p:nvPr>
        </p:nvSpPr>
        <p:spPr>
          <a:xfrm>
            <a:off x="708279" y="1308180"/>
            <a:ext cx="4010025" cy="2813481"/>
          </a:xfrm>
        </p:spPr>
        <p:txBody>
          <a:bodyPr/>
          <a:lstStyle/>
          <a:p>
            <a:endParaRPr lang="en-NL" dirty="0"/>
          </a:p>
          <a:p>
            <a:r>
              <a:rPr lang="en-NL" dirty="0"/>
              <a:t>‘Waardengedreven zorg’</a:t>
            </a:r>
          </a:p>
          <a:p>
            <a:pPr marL="285750" indent="-285750">
              <a:buFont typeface="Arial" panose="020B0604020202020204" pitchFamily="34" charset="0"/>
              <a:buChar char="•"/>
            </a:pPr>
            <a:r>
              <a:rPr lang="en-NL" dirty="0"/>
              <a:t>Juiste zorg op de juiste plek’</a:t>
            </a:r>
          </a:p>
          <a:p>
            <a:pPr marL="285750" indent="-285750">
              <a:buFont typeface="Arial" panose="020B0604020202020204" pitchFamily="34" charset="0"/>
              <a:buChar char="•"/>
            </a:pPr>
            <a:r>
              <a:rPr lang="en-NL" dirty="0"/>
              <a:t>Geen over- of onderbehandeling</a:t>
            </a:r>
          </a:p>
          <a:p>
            <a:pPr marL="285750" indent="-285750">
              <a:buFont typeface="Arial" panose="020B0604020202020204" pitchFamily="34" charset="0"/>
              <a:buChar char="•"/>
            </a:pPr>
            <a:r>
              <a:rPr lang="en-NL" dirty="0"/>
              <a:t>Samen Beslissen</a:t>
            </a:r>
          </a:p>
          <a:p>
            <a:endParaRPr lang="en-NL" dirty="0"/>
          </a:p>
          <a:p>
            <a:r>
              <a:rPr lang="en-NL" dirty="0"/>
              <a:t>‘Gericht op mens, niet op ziekte’</a:t>
            </a:r>
          </a:p>
          <a:p>
            <a:pPr marL="285750" indent="-285750">
              <a:buFont typeface="Arial" panose="020B0604020202020204" pitchFamily="34" charset="0"/>
              <a:buChar char="•"/>
            </a:pPr>
            <a:r>
              <a:rPr lang="en-NL" dirty="0"/>
              <a:t>Gericht op wat iemand wél kan</a:t>
            </a:r>
          </a:p>
          <a:p>
            <a:pPr marL="285750" indent="-285750">
              <a:buFont typeface="Arial" panose="020B0604020202020204" pitchFamily="34" charset="0"/>
              <a:buChar char="•"/>
            </a:pPr>
            <a:r>
              <a:rPr lang="en-NL" dirty="0"/>
              <a:t>Niet alleen overleven, vooral ook kwaliteit van leven</a:t>
            </a:r>
          </a:p>
          <a:p>
            <a:endParaRPr lang="en-NL" dirty="0"/>
          </a:p>
        </p:txBody>
      </p:sp>
      <p:sp>
        <p:nvSpPr>
          <p:cNvPr id="4" name="Content Placeholder 3">
            <a:extLst>
              <a:ext uri="{FF2B5EF4-FFF2-40B4-BE49-F238E27FC236}">
                <a16:creationId xmlns:a16="http://schemas.microsoft.com/office/drawing/2014/main" id="{D564B678-20BA-C410-559C-5F543B7E6389}"/>
              </a:ext>
            </a:extLst>
          </p:cNvPr>
          <p:cNvSpPr>
            <a:spLocks noGrp="1"/>
          </p:cNvSpPr>
          <p:nvPr>
            <p:ph sz="half" idx="2"/>
          </p:nvPr>
        </p:nvSpPr>
        <p:spPr>
          <a:xfrm>
            <a:off x="4763166" y="1657197"/>
            <a:ext cx="3861054" cy="2813481"/>
          </a:xfrm>
        </p:spPr>
        <p:txBody>
          <a:bodyPr/>
          <a:lstStyle/>
          <a:p>
            <a:pPr marL="0" indent="0">
              <a:buNone/>
            </a:pPr>
            <a:r>
              <a:rPr lang="en-NL" dirty="0"/>
              <a:t>‘Zinnige zorg’</a:t>
            </a:r>
          </a:p>
          <a:p>
            <a:pPr lvl="1"/>
            <a:r>
              <a:rPr lang="en-NL" dirty="0"/>
              <a:t>Bewezen effectieve zorg</a:t>
            </a:r>
          </a:p>
          <a:p>
            <a:pPr lvl="1"/>
            <a:r>
              <a:rPr lang="en-NL" dirty="0"/>
              <a:t>Op basis van standaarden en richtlijnen</a:t>
            </a:r>
          </a:p>
          <a:p>
            <a:pPr lvl="1"/>
            <a:endParaRPr lang="en-NL" dirty="0"/>
          </a:p>
          <a:p>
            <a:pPr marL="0" indent="0">
              <a:buNone/>
            </a:pPr>
            <a:r>
              <a:rPr lang="en-NL" dirty="0"/>
              <a:t>‘Haalbare en betaalbare zorg’</a:t>
            </a:r>
          </a:p>
          <a:p>
            <a:pPr lvl="1"/>
            <a:r>
              <a:rPr lang="en-NL" dirty="0"/>
              <a:t>’Zorg met rendement’</a:t>
            </a:r>
          </a:p>
          <a:p>
            <a:pPr lvl="1"/>
            <a:r>
              <a:rPr lang="en-NL" dirty="0"/>
              <a:t>Geen onnodige kosten</a:t>
            </a:r>
          </a:p>
          <a:p>
            <a:pPr lvl="1"/>
            <a:r>
              <a:rPr lang="en-NL" dirty="0"/>
              <a:t>Geen overbodige zorg</a:t>
            </a:r>
          </a:p>
        </p:txBody>
      </p:sp>
    </p:spTree>
    <p:extLst>
      <p:ext uri="{BB962C8B-B14F-4D97-AF65-F5344CB8AC3E}">
        <p14:creationId xmlns:p14="http://schemas.microsoft.com/office/powerpoint/2010/main" val="422984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0D15E-B377-673B-810D-0732835E6695}"/>
              </a:ext>
            </a:extLst>
          </p:cNvPr>
          <p:cNvSpPr>
            <a:spLocks noGrp="1"/>
          </p:cNvSpPr>
          <p:nvPr>
            <p:ph type="title"/>
          </p:nvPr>
        </p:nvSpPr>
        <p:spPr>
          <a:xfrm>
            <a:off x="534733" y="1369080"/>
            <a:ext cx="8074533" cy="994172"/>
          </a:xfrm>
        </p:spPr>
        <p:txBody>
          <a:bodyPr/>
          <a:lstStyle/>
          <a:p>
            <a:pPr algn="ctr"/>
            <a:r>
              <a:rPr lang="en-NL" dirty="0"/>
              <a:t>Is het altijd duidelijk wat passende zorg betekent voor jouw patiënt of cliënt?</a:t>
            </a:r>
          </a:p>
        </p:txBody>
      </p:sp>
      <p:sp>
        <p:nvSpPr>
          <p:cNvPr id="6" name="Title 1">
            <a:extLst>
              <a:ext uri="{FF2B5EF4-FFF2-40B4-BE49-F238E27FC236}">
                <a16:creationId xmlns:a16="http://schemas.microsoft.com/office/drawing/2014/main" id="{E80323B8-2C3E-069E-577D-4ABF7069AB6B}"/>
              </a:ext>
            </a:extLst>
          </p:cNvPr>
          <p:cNvSpPr txBox="1">
            <a:spLocks/>
          </p:cNvSpPr>
          <p:nvPr/>
        </p:nvSpPr>
        <p:spPr>
          <a:xfrm>
            <a:off x="534732" y="2780249"/>
            <a:ext cx="8074533" cy="99417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000" b="1" kern="1200">
                <a:solidFill>
                  <a:srgbClr val="E89E00"/>
                </a:solidFill>
                <a:latin typeface="+mj-lt"/>
                <a:ea typeface="+mj-ea"/>
                <a:cs typeface="+mj-cs"/>
              </a:defRPr>
            </a:lvl1pPr>
          </a:lstStyle>
          <a:p>
            <a:pPr algn="ctr"/>
            <a:r>
              <a:rPr lang="en-NL" dirty="0"/>
              <a:t>Wat als je twijfelt, of van mening verschilt?</a:t>
            </a:r>
          </a:p>
        </p:txBody>
      </p:sp>
    </p:spTree>
    <p:extLst>
      <p:ext uri="{BB962C8B-B14F-4D97-AF65-F5344CB8AC3E}">
        <p14:creationId xmlns:p14="http://schemas.microsoft.com/office/powerpoint/2010/main" val="2608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jdelijke aanduiding voor dianummer 3"/>
          <p:cNvSpPr>
            <a:spLocks noGrp="1"/>
          </p:cNvSpPr>
          <p:nvPr>
            <p:ph type="sldNum" sz="quarter" idx="4294967295"/>
          </p:nvPr>
        </p:nvSpPr>
        <p:spPr>
          <a:xfrm>
            <a:off x="7807327" y="4886325"/>
            <a:ext cx="644525" cy="257175"/>
          </a:xfrm>
          <a:prstGeom prst="rect">
            <a:avLst/>
          </a:prstGeom>
          <a:noFill/>
        </p:spPr>
        <p:txBody>
          <a:bodyPr/>
          <a:lstStyle>
            <a:lvl1pPr>
              <a:defRPr sz="1500">
                <a:solidFill>
                  <a:schemeClr val="tx1"/>
                </a:solidFill>
                <a:latin typeface="Arial" charset="0"/>
                <a:ea typeface="ＭＳ Ｐゴシック" charset="0"/>
                <a:cs typeface="ＭＳ Ｐゴシック" charset="0"/>
              </a:defRPr>
            </a:lvl1pPr>
            <a:lvl2pPr marL="471736" indent="-181437">
              <a:defRPr sz="1500">
                <a:solidFill>
                  <a:schemeClr val="tx1"/>
                </a:solidFill>
                <a:latin typeface="Arial" charset="0"/>
                <a:ea typeface="ＭＳ Ｐゴシック" charset="0"/>
              </a:defRPr>
            </a:lvl2pPr>
            <a:lvl3pPr marL="725748" indent="-145150">
              <a:defRPr sz="1500">
                <a:solidFill>
                  <a:schemeClr val="tx1"/>
                </a:solidFill>
                <a:latin typeface="Arial" charset="0"/>
                <a:ea typeface="ＭＳ Ｐゴシック" charset="0"/>
              </a:defRPr>
            </a:lvl3pPr>
            <a:lvl4pPr marL="1016047" indent="-145150">
              <a:defRPr sz="1500">
                <a:solidFill>
                  <a:schemeClr val="tx1"/>
                </a:solidFill>
                <a:latin typeface="Arial" charset="0"/>
                <a:ea typeface="ＭＳ Ｐゴシック" charset="0"/>
              </a:defRPr>
            </a:lvl4pPr>
            <a:lvl5pPr marL="1306346" indent="-145150">
              <a:defRPr sz="1500">
                <a:solidFill>
                  <a:schemeClr val="tx1"/>
                </a:solidFill>
                <a:latin typeface="Arial" charset="0"/>
                <a:ea typeface="ＭＳ Ｐゴシック" charset="0"/>
              </a:defRPr>
            </a:lvl5pPr>
            <a:lvl6pPr marL="1596645" indent="-145150" eaLnBrk="0" fontAlgn="base" hangingPunct="0">
              <a:spcBef>
                <a:spcPct val="0"/>
              </a:spcBef>
              <a:spcAft>
                <a:spcPct val="0"/>
              </a:spcAft>
              <a:defRPr sz="1500">
                <a:solidFill>
                  <a:schemeClr val="tx1"/>
                </a:solidFill>
                <a:latin typeface="Arial" charset="0"/>
                <a:ea typeface="ＭＳ Ｐゴシック" charset="0"/>
              </a:defRPr>
            </a:lvl6pPr>
            <a:lvl7pPr marL="1886945" indent="-145150" eaLnBrk="0" fontAlgn="base" hangingPunct="0">
              <a:spcBef>
                <a:spcPct val="0"/>
              </a:spcBef>
              <a:spcAft>
                <a:spcPct val="0"/>
              </a:spcAft>
              <a:defRPr sz="1500">
                <a:solidFill>
                  <a:schemeClr val="tx1"/>
                </a:solidFill>
                <a:latin typeface="Arial" charset="0"/>
                <a:ea typeface="ＭＳ Ｐゴシック" charset="0"/>
              </a:defRPr>
            </a:lvl7pPr>
            <a:lvl8pPr marL="2177243" indent="-145150" eaLnBrk="0" fontAlgn="base" hangingPunct="0">
              <a:spcBef>
                <a:spcPct val="0"/>
              </a:spcBef>
              <a:spcAft>
                <a:spcPct val="0"/>
              </a:spcAft>
              <a:defRPr sz="1500">
                <a:solidFill>
                  <a:schemeClr val="tx1"/>
                </a:solidFill>
                <a:latin typeface="Arial" charset="0"/>
                <a:ea typeface="ＭＳ Ｐゴシック" charset="0"/>
              </a:defRPr>
            </a:lvl8pPr>
            <a:lvl9pPr marL="2467543" indent="-145150" eaLnBrk="0" fontAlgn="base" hangingPunct="0">
              <a:spcBef>
                <a:spcPct val="0"/>
              </a:spcBef>
              <a:spcAft>
                <a:spcPct val="0"/>
              </a:spcAft>
              <a:defRPr sz="1500">
                <a:solidFill>
                  <a:schemeClr val="tx1"/>
                </a:solidFill>
                <a:latin typeface="Arial" charset="0"/>
                <a:ea typeface="ＭＳ Ｐゴシック" charset="0"/>
              </a:defRPr>
            </a:lvl9pPr>
          </a:lstStyle>
          <a:p>
            <a:fld id="{BC4A6089-768A-4141-8E90-2A007A524046}" type="slidenum">
              <a:rPr lang="en-US" sz="900"/>
              <a:pPr/>
              <a:t>5</a:t>
            </a:fld>
            <a:endParaRPr lang="en-US" sz="900"/>
          </a:p>
        </p:txBody>
      </p:sp>
      <p:sp>
        <p:nvSpPr>
          <p:cNvPr id="21506" name="Rectangle 2"/>
          <p:cNvSpPr>
            <a:spLocks noGrp="1" noChangeArrowheads="1"/>
          </p:cNvSpPr>
          <p:nvPr>
            <p:ph type="title"/>
          </p:nvPr>
        </p:nvSpPr>
        <p:spPr>
          <a:xfrm>
            <a:off x="703041" y="699657"/>
            <a:ext cx="7548538" cy="775103"/>
          </a:xfrm>
        </p:spPr>
        <p:txBody>
          <a:bodyPr/>
          <a:lstStyle/>
          <a:p>
            <a:pPr algn="ctr" eaLnBrk="1" hangingPunct="1"/>
            <a:r>
              <a:rPr lang="nl-NL" dirty="0">
                <a:latin typeface="Arial" charset="0"/>
                <a:ea typeface="ＭＳ Ｐゴシック" charset="0"/>
              </a:rPr>
              <a:t>Ethiekondersteuning</a:t>
            </a:r>
          </a:p>
        </p:txBody>
      </p:sp>
      <p:sp>
        <p:nvSpPr>
          <p:cNvPr id="180227" name="Rectangle 3"/>
          <p:cNvSpPr>
            <a:spLocks noGrp="1" noChangeArrowheads="1"/>
          </p:cNvSpPr>
          <p:nvPr>
            <p:ph type="body" idx="1"/>
          </p:nvPr>
        </p:nvSpPr>
        <p:spPr>
          <a:xfrm>
            <a:off x="-640397" y="1525834"/>
            <a:ext cx="7548538" cy="3048000"/>
          </a:xfrm>
        </p:spPr>
        <p:txBody>
          <a:bodyPr/>
          <a:lstStyle/>
          <a:p>
            <a:pPr marL="2743200" lvl="8" indent="0" algn="ctr">
              <a:lnSpc>
                <a:spcPct val="140000"/>
              </a:lnSpc>
              <a:buNone/>
              <a:defRPr/>
            </a:pPr>
            <a:endParaRPr lang="nl-NL" sz="2250" dirty="0"/>
          </a:p>
          <a:p>
            <a:pPr marL="2743200" lvl="8" indent="0" algn="ctr">
              <a:lnSpc>
                <a:spcPct val="140000"/>
              </a:lnSpc>
              <a:buNone/>
              <a:defRPr/>
            </a:pPr>
            <a:r>
              <a:rPr lang="nl-NL" sz="2250" dirty="0"/>
              <a:t>Hoe kun je zorgverleners ondersteunen bij het maken van lastige afwegingen?</a:t>
            </a:r>
          </a:p>
          <a:p>
            <a:pPr marL="0" indent="0">
              <a:lnSpc>
                <a:spcPct val="130000"/>
              </a:lnSpc>
              <a:buNone/>
              <a:defRPr/>
            </a:pPr>
            <a:endParaRPr lang="nl-NL" sz="2250" dirty="0"/>
          </a:p>
          <a:p>
            <a:pPr marL="0" indent="0">
              <a:lnSpc>
                <a:spcPct val="130000"/>
              </a:lnSpc>
              <a:buNone/>
              <a:defRPr/>
            </a:pPr>
            <a:r>
              <a:rPr lang="nl-NL" sz="2250" dirty="0"/>
              <a:t> </a:t>
            </a:r>
          </a:p>
          <a:p>
            <a:pPr marL="0" indent="0">
              <a:lnSpc>
                <a:spcPct val="130000"/>
              </a:lnSpc>
              <a:defRPr/>
            </a:pPr>
            <a:endParaRPr lang="nl-NL" sz="1800" dirty="0">
              <a:latin typeface="Arial" charset="0"/>
              <a:ea typeface="ＭＳ Ｐゴシック" charset="0"/>
            </a:endParaRPr>
          </a:p>
        </p:txBody>
      </p:sp>
    </p:spTree>
    <p:extLst>
      <p:ext uri="{BB962C8B-B14F-4D97-AF65-F5344CB8AC3E}">
        <p14:creationId xmlns:p14="http://schemas.microsoft.com/office/powerpoint/2010/main" val="683856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voettekst 3"/>
          <p:cNvSpPr>
            <a:spLocks noGrp="1"/>
          </p:cNvSpPr>
          <p:nvPr>
            <p:ph type="ftr" sz="quarter" idx="11"/>
          </p:nvPr>
        </p:nvSpPr>
        <p:spPr>
          <a:xfrm>
            <a:off x="533400" y="4786313"/>
            <a:ext cx="3086100" cy="273844"/>
          </a:xfrm>
        </p:spPr>
        <p:txBody>
          <a:bodyPr/>
          <a:lstStyle/>
          <a:p>
            <a:r>
              <a:rPr lang="nl-NL" dirty="0"/>
              <a:t>O2PZ | 2021</a:t>
            </a:r>
          </a:p>
        </p:txBody>
      </p:sp>
      <p:sp>
        <p:nvSpPr>
          <p:cNvPr id="3" name="Rechthoek 2"/>
          <p:cNvSpPr/>
          <p:nvPr/>
        </p:nvSpPr>
        <p:spPr>
          <a:xfrm>
            <a:off x="0" y="3977640"/>
            <a:ext cx="9144000" cy="1165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pic>
        <p:nvPicPr>
          <p:cNvPr id="3074" name="Picture 2" descr="Bildschirmfoto 2021-04-13 um 13.55.0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0849" y="0"/>
            <a:ext cx="667679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3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4705842" y="625361"/>
            <a:ext cx="3828209" cy="3828209"/>
          </a:xfrm>
          <a:prstGeom prst="rect">
            <a:avLst/>
          </a:prstGeom>
        </p:spPr>
      </p:pic>
      <p:sp>
        <p:nvSpPr>
          <p:cNvPr id="2" name="Titel 1"/>
          <p:cNvSpPr>
            <a:spLocks noGrp="1"/>
          </p:cNvSpPr>
          <p:nvPr>
            <p:ph type="title"/>
          </p:nvPr>
        </p:nvSpPr>
        <p:spPr>
          <a:xfrm>
            <a:off x="805736" y="2019972"/>
            <a:ext cx="8074533" cy="994172"/>
          </a:xfrm>
        </p:spPr>
        <p:txBody>
          <a:bodyPr/>
          <a:lstStyle/>
          <a:p>
            <a:pPr>
              <a:lnSpc>
                <a:spcPct val="130000"/>
              </a:lnSpc>
            </a:pPr>
            <a:r>
              <a:rPr lang="nl-NL" sz="3375" dirty="0"/>
              <a:t>Participatief </a:t>
            </a:r>
            <a:br>
              <a:rPr lang="nl-NL" sz="3375" dirty="0"/>
            </a:br>
            <a:r>
              <a:rPr lang="nl-NL" sz="3375" dirty="0"/>
              <a:t>ontwikkeld</a:t>
            </a:r>
            <a:endParaRPr lang="en-GB" sz="3375" dirty="0"/>
          </a:p>
        </p:txBody>
      </p:sp>
      <p:pic>
        <p:nvPicPr>
          <p:cNvPr id="7" name="Afbeelding 6"/>
          <p:cNvPicPr>
            <a:picLocks noChangeAspect="1"/>
          </p:cNvPicPr>
          <p:nvPr/>
        </p:nvPicPr>
        <p:blipFill>
          <a:blip r:embed="rId3"/>
          <a:stretch>
            <a:fillRect/>
          </a:stretch>
        </p:blipFill>
        <p:spPr>
          <a:xfrm>
            <a:off x="6000493" y="2433960"/>
            <a:ext cx="1238907" cy="1160367"/>
          </a:xfrm>
          <a:prstGeom prst="rect">
            <a:avLst/>
          </a:prstGeom>
        </p:spPr>
      </p:pic>
    </p:spTree>
    <p:extLst>
      <p:ext uri="{BB962C8B-B14F-4D97-AF65-F5344CB8AC3E}">
        <p14:creationId xmlns:p14="http://schemas.microsoft.com/office/powerpoint/2010/main" val="267332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CURA: laagdrempelige ethiekondersteuning</a:t>
            </a:r>
          </a:p>
        </p:txBody>
      </p:sp>
      <p:sp>
        <p:nvSpPr>
          <p:cNvPr id="3" name="Tijdelijke aanduiding voor inhoud 2"/>
          <p:cNvSpPr>
            <a:spLocks noGrp="1"/>
          </p:cNvSpPr>
          <p:nvPr>
            <p:ph sz="half" idx="2"/>
          </p:nvPr>
        </p:nvSpPr>
        <p:spPr/>
        <p:txBody>
          <a:bodyPr/>
          <a:lstStyle/>
          <a:p>
            <a:pPr lvl="0"/>
            <a:r>
              <a:rPr lang="nl-NL" dirty="0"/>
              <a:t>Als ondersteuning bij morele vragen en twijfels van zorgverleners</a:t>
            </a:r>
          </a:p>
          <a:p>
            <a:pPr lvl="0"/>
            <a:r>
              <a:rPr lang="nl-NL" dirty="0"/>
              <a:t>Tijdens een lastige situatie of om terug te kijken.</a:t>
            </a:r>
            <a:endParaRPr lang="nl-NL" sz="1800" dirty="0"/>
          </a:p>
          <a:p>
            <a:pPr lvl="0"/>
            <a:r>
              <a:rPr lang="nl-NL" sz="1800" dirty="0"/>
              <a:t>CURA kan je samen (aanbevolen!) of individueel gebruiken. </a:t>
            </a:r>
          </a:p>
          <a:p>
            <a:pPr lvl="0"/>
            <a:r>
              <a:rPr lang="nl-NL" sz="1800" dirty="0"/>
              <a:t>Houd de groepsgrootte +/- 4-6 personen. </a:t>
            </a:r>
          </a:p>
          <a:p>
            <a:pPr lvl="0"/>
            <a:r>
              <a:rPr lang="nl-NL" sz="1800" dirty="0"/>
              <a:t>Doorlopen van CURA duurt ongeveer 30-45 minuten.</a:t>
            </a:r>
          </a:p>
          <a:p>
            <a:pPr lvl="0"/>
            <a:r>
              <a:rPr lang="nl-NL" sz="1800" dirty="0"/>
              <a:t>Geen uitgebreide training nodig voor gebruik </a:t>
            </a:r>
          </a:p>
          <a:p>
            <a:pPr lvl="0"/>
            <a:endParaRPr lang="nl-NL" dirty="0"/>
          </a:p>
          <a:p>
            <a:pPr lvl="0"/>
            <a:endParaRPr lang="nl-NL" sz="1650" dirty="0"/>
          </a:p>
          <a:p>
            <a:pPr lvl="0"/>
            <a:endParaRPr lang="nl-NL" sz="1650" dirty="0"/>
          </a:p>
          <a:p>
            <a:pPr marL="0" indent="0">
              <a:buNone/>
            </a:pPr>
            <a:endParaRPr lang="nl-NL" sz="1650" dirty="0"/>
          </a:p>
          <a:p>
            <a:pPr lvl="0"/>
            <a:endParaRPr lang="nl-NL" sz="1650" dirty="0"/>
          </a:p>
          <a:p>
            <a:pPr marL="0" indent="0">
              <a:buNone/>
            </a:pPr>
            <a:r>
              <a:rPr lang="nl-NL" sz="1125" dirty="0"/>
              <a:t>Bijv. de patiënt wil niet over zijn nadere dood praten met zijn vrouw. </a:t>
            </a:r>
          </a:p>
          <a:p>
            <a:pPr marL="0" indent="0">
              <a:buNone/>
            </a:pPr>
            <a:r>
              <a:rPr lang="nl-NL" sz="1125" dirty="0"/>
              <a:t>Hoe ga ik hier goed mee om?</a:t>
            </a:r>
          </a:p>
          <a:p>
            <a:pPr marL="0" indent="0">
              <a:buNone/>
            </a:pPr>
            <a:r>
              <a:rPr lang="nl-NL" sz="1500" dirty="0"/>
              <a:t>				</a:t>
            </a:r>
          </a:p>
          <a:p>
            <a:endParaRPr lang="nl-NL" dirty="0"/>
          </a:p>
        </p:txBody>
      </p:sp>
      <p:pic>
        <p:nvPicPr>
          <p:cNvPr id="9" name="Afbeelding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59600" y="3006243"/>
            <a:ext cx="1790700" cy="1312189"/>
          </a:xfrm>
          <a:prstGeom prst="rect">
            <a:avLst/>
          </a:prstGeom>
        </p:spPr>
      </p:pic>
    </p:spTree>
    <p:extLst>
      <p:ext uri="{BB962C8B-B14F-4D97-AF65-F5344CB8AC3E}">
        <p14:creationId xmlns:p14="http://schemas.microsoft.com/office/powerpoint/2010/main" val="206539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Doelen</a:t>
            </a:r>
            <a:endParaRPr lang="en-GB" dirty="0"/>
          </a:p>
        </p:txBody>
      </p:sp>
      <p:sp>
        <p:nvSpPr>
          <p:cNvPr id="4" name="Tijdelijke aanduiding voor voettekst 3"/>
          <p:cNvSpPr>
            <a:spLocks noGrp="1"/>
          </p:cNvSpPr>
          <p:nvPr>
            <p:ph type="ftr" sz="quarter" idx="11"/>
          </p:nvPr>
        </p:nvSpPr>
        <p:spPr/>
        <p:txBody>
          <a:bodyPr/>
          <a:lstStyle/>
          <a:p>
            <a:r>
              <a:rPr lang="nl-NL" dirty="0"/>
              <a:t>CURA Conferentie| 2019</a:t>
            </a:r>
          </a:p>
        </p:txBody>
      </p:sp>
      <p:sp>
        <p:nvSpPr>
          <p:cNvPr id="8" name="Tijdelijke aanduiding voor inhoud 11"/>
          <p:cNvSpPr txBox="1">
            <a:spLocks/>
          </p:cNvSpPr>
          <p:nvPr/>
        </p:nvSpPr>
        <p:spPr>
          <a:xfrm>
            <a:off x="635508" y="1933541"/>
            <a:ext cx="8058150" cy="2813481"/>
          </a:xfrm>
          <a:prstGeom prst="rect">
            <a:avLst/>
          </a:prstGeom>
        </p:spPr>
        <p:txBody>
          <a:bodyPr/>
          <a:lstStyle>
            <a:lvl1pPr marL="228600" indent="-228600" algn="l" defTabSz="914400" rtl="0" eaLnBrk="1" latinLnBrk="0" hangingPunct="1">
              <a:lnSpc>
                <a:spcPct val="1250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pPr>
            <a:r>
              <a:rPr lang="nl-NL" sz="1725" dirty="0"/>
              <a:t>Twijfel, dilemma’s verwoorden</a:t>
            </a:r>
          </a:p>
          <a:p>
            <a:pPr>
              <a:lnSpc>
                <a:spcPct val="140000"/>
              </a:lnSpc>
            </a:pPr>
            <a:r>
              <a:rPr lang="nl-NL" sz="1725" dirty="0"/>
              <a:t>Zorgvuldig (samen) afwegingen maken</a:t>
            </a:r>
          </a:p>
          <a:p>
            <a:pPr>
              <a:lnSpc>
                <a:spcPct val="140000"/>
              </a:lnSpc>
            </a:pPr>
            <a:r>
              <a:rPr lang="nl-NL" sz="1725" dirty="0"/>
              <a:t>Samen leren over goede (passende) zorg</a:t>
            </a:r>
          </a:p>
          <a:p>
            <a:pPr>
              <a:lnSpc>
                <a:spcPct val="140000"/>
              </a:lnSpc>
            </a:pPr>
            <a:r>
              <a:rPr lang="nl-NL" sz="1725" dirty="0"/>
              <a:t>Goed omgaan met ‘morele stress’ (morele veerkracht)</a:t>
            </a:r>
          </a:p>
          <a:p>
            <a:pPr marL="0" indent="0">
              <a:lnSpc>
                <a:spcPct val="140000"/>
              </a:lnSpc>
              <a:buNone/>
            </a:pPr>
            <a:endParaRPr lang="nl-NL" sz="1725" dirty="0"/>
          </a:p>
          <a:p>
            <a:endParaRPr lang="en-GB" sz="1725" dirty="0"/>
          </a:p>
          <a:p>
            <a:endParaRPr lang="nl-NL" sz="1725" dirty="0"/>
          </a:p>
          <a:p>
            <a:pPr marL="0" indent="0">
              <a:buNone/>
            </a:pPr>
            <a:endParaRPr lang="nl-NL" sz="1725" dirty="0"/>
          </a:p>
          <a:p>
            <a:endParaRPr lang="en-GB" sz="1725" dirty="0"/>
          </a:p>
        </p:txBody>
      </p:sp>
      <p:pic>
        <p:nvPicPr>
          <p:cNvPr id="13" name="Afbeelding 12"/>
          <p:cNvPicPr>
            <a:picLocks noChangeAspect="1"/>
          </p:cNvPicPr>
          <p:nvPr/>
        </p:nvPicPr>
        <p:blipFill>
          <a:blip r:embed="rId2"/>
          <a:stretch>
            <a:fillRect/>
          </a:stretch>
        </p:blipFill>
        <p:spPr>
          <a:xfrm>
            <a:off x="6468721" y="775097"/>
            <a:ext cx="2219837" cy="2079111"/>
          </a:xfrm>
          <a:prstGeom prst="rect">
            <a:avLst/>
          </a:prstGeom>
        </p:spPr>
      </p:pic>
    </p:spTree>
    <p:extLst>
      <p:ext uri="{BB962C8B-B14F-4D97-AF65-F5344CB8AC3E}">
        <p14:creationId xmlns:p14="http://schemas.microsoft.com/office/powerpoint/2010/main" val="105501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sterdamUMC - English.potx" id="{D2CB2BDA-0169-4F1D-AD5D-6C9CC6730817}" vid="{C8740FC5-BBEA-4970-A9E3-F82F53BA20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AmsterdamUMC - English</Template>
  <TotalTime>27195</TotalTime>
  <Words>515</Words>
  <Application>Microsoft Office PowerPoint</Application>
  <PresentationFormat>Diavoorstelling (16:9)</PresentationFormat>
  <Paragraphs>94</Paragraphs>
  <Slides>13</Slides>
  <Notes>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ＭＳ Ｐゴシック</vt:lpstr>
      <vt:lpstr>Arial</vt:lpstr>
      <vt:lpstr>Calibri</vt:lpstr>
      <vt:lpstr>Trebuchet MS</vt:lpstr>
      <vt:lpstr>Kantoorthema</vt:lpstr>
      <vt:lpstr>PowerPoint-presentatie</vt:lpstr>
      <vt:lpstr>Doel workshop</vt:lpstr>
      <vt:lpstr>Passende zorg: componenten</vt:lpstr>
      <vt:lpstr>Is het altijd duidelijk wat passende zorg betekent voor jouw patiënt of cliënt?</vt:lpstr>
      <vt:lpstr>Ethiekondersteuning</vt:lpstr>
      <vt:lpstr>PowerPoint-presentatie</vt:lpstr>
      <vt:lpstr>Participatief  ontwikkeld</vt:lpstr>
      <vt:lpstr>CURA: laagdrempelige ethiekondersteuning</vt:lpstr>
      <vt:lpstr>Doelen</vt:lpstr>
      <vt:lpstr>cura (Lat.)</vt:lpstr>
      <vt:lpstr>PowerPoint-presentatie</vt:lpstr>
      <vt:lpstr>Meer lezen?</vt:lpstr>
      <vt:lpstr>Dank voor uw aandacht!</vt:lpstr>
    </vt:vector>
  </TitlesOfParts>
  <Company>VUmc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Kerssens, Inge</dc:creator>
  <cp:lastModifiedBy>Van Dijk, G. (Gaby)</cp:lastModifiedBy>
  <cp:revision>432</cp:revision>
  <cp:lastPrinted>2019-11-19T22:01:32Z</cp:lastPrinted>
  <dcterms:created xsi:type="dcterms:W3CDTF">2018-07-12T11:32:49Z</dcterms:created>
  <dcterms:modified xsi:type="dcterms:W3CDTF">2023-06-19T15:22:03Z</dcterms:modified>
</cp:coreProperties>
</file>