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156" r:id="rId1"/>
  </p:sldMasterIdLst>
  <p:notesMasterIdLst>
    <p:notesMasterId r:id="rId11"/>
  </p:notesMasterIdLst>
  <p:handoutMasterIdLst>
    <p:handoutMasterId r:id="rId12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</p:sldIdLst>
  <p:sldSz cx="14401800" cy="810101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4" userDrawn="1">
          <p15:clr>
            <a:srgbClr val="A4A3A4"/>
          </p15:clr>
        </p15:guide>
        <p15:guide id="2" orient="horz" pos="720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orient="horz" pos="2695" userDrawn="1">
          <p15:clr>
            <a:srgbClr val="A4A3A4"/>
          </p15:clr>
        </p15:guide>
        <p15:guide id="5" orient="horz" pos="1488" userDrawn="1">
          <p15:clr>
            <a:srgbClr val="A4A3A4"/>
          </p15:clr>
        </p15:guide>
        <p15:guide id="6" pos="4535" userDrawn="1">
          <p15:clr>
            <a:srgbClr val="A4A3A4"/>
          </p15:clr>
        </p15:guide>
        <p15:guide id="7" pos="823" userDrawn="1">
          <p15:clr>
            <a:srgbClr val="A4A3A4"/>
          </p15:clr>
        </p15:guide>
        <p15:guide id="8" pos="8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tel, Lizette" initials="WL" lastIdx="5" clrIdx="0">
    <p:extLst>
      <p:ext uri="{19B8F6BF-5375-455C-9EA6-DF929625EA0E}">
        <p15:presenceInfo xmlns:p15="http://schemas.microsoft.com/office/powerpoint/2012/main" userId="Wattel, Liz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98C"/>
    <a:srgbClr val="65B5CD"/>
    <a:srgbClr val="9CC99A"/>
    <a:srgbClr val="CEDBE3"/>
    <a:srgbClr val="6AB650"/>
    <a:srgbClr val="00FFFF"/>
    <a:srgbClr val="99CCFF"/>
    <a:srgbClr val="B9F5FF"/>
    <a:srgbClr val="B3B3FF"/>
    <a:srgbClr val="009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1" autoAdjust="0"/>
  </p:normalViewPr>
  <p:slideViewPr>
    <p:cSldViewPr>
      <p:cViewPr varScale="1">
        <p:scale>
          <a:sx n="92" d="100"/>
          <a:sy n="92" d="100"/>
        </p:scale>
        <p:origin x="636" y="84"/>
      </p:cViewPr>
      <p:guideLst>
        <p:guide orient="horz" pos="4704"/>
        <p:guide orient="horz" pos="720"/>
        <p:guide orient="horz" pos="1680"/>
        <p:guide orient="horz" pos="2695"/>
        <p:guide orient="horz" pos="1488"/>
        <p:guide pos="4535"/>
        <p:guide pos="823"/>
        <p:guide pos="8385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40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je Buijssen" userId="6fd6d266fcd1c539" providerId="LiveId" clId="{057CDD60-AB82-4B91-8976-B075D4F499F8}"/>
    <pc:docChg chg="undo custSel modSld">
      <pc:chgData name="Maartje Buijssen" userId="6fd6d266fcd1c539" providerId="LiveId" clId="{057CDD60-AB82-4B91-8976-B075D4F499F8}" dt="2021-09-06T19:23:26.806" v="99" actId="20577"/>
      <pc:docMkLst>
        <pc:docMk/>
      </pc:docMkLst>
      <pc:sldChg chg="modSp mod">
        <pc:chgData name="Maartje Buijssen" userId="6fd6d266fcd1c539" providerId="LiveId" clId="{057CDD60-AB82-4B91-8976-B075D4F499F8}" dt="2021-09-06T18:38:55.030" v="20" actId="1076"/>
        <pc:sldMkLst>
          <pc:docMk/>
          <pc:sldMk cId="3984938666" sldId="335"/>
        </pc:sldMkLst>
        <pc:spChg chg="mod">
          <ac:chgData name="Maartje Buijssen" userId="6fd6d266fcd1c539" providerId="LiveId" clId="{057CDD60-AB82-4B91-8976-B075D4F499F8}" dt="2021-09-06T18:38:55.030" v="20" actId="1076"/>
          <ac:spMkLst>
            <pc:docMk/>
            <pc:sldMk cId="3984938666" sldId="335"/>
            <ac:spMk id="7" creationId="{06C7A01F-02B4-4C77-BB26-ABA380F606F7}"/>
          </ac:spMkLst>
        </pc:spChg>
      </pc:sldChg>
      <pc:sldChg chg="addSp modSp mod">
        <pc:chgData name="Maartje Buijssen" userId="6fd6d266fcd1c539" providerId="LiveId" clId="{057CDD60-AB82-4B91-8976-B075D4F499F8}" dt="2021-09-06T19:23:26.806" v="99" actId="20577"/>
        <pc:sldMkLst>
          <pc:docMk/>
          <pc:sldMk cId="163944507" sldId="337"/>
        </pc:sldMkLst>
        <pc:spChg chg="mod">
          <ac:chgData name="Maartje Buijssen" userId="6fd6d266fcd1c539" providerId="LiveId" clId="{057CDD60-AB82-4B91-8976-B075D4F499F8}" dt="2021-09-06T19:20:21.363" v="33" actId="20577"/>
          <ac:spMkLst>
            <pc:docMk/>
            <pc:sldMk cId="163944507" sldId="337"/>
            <ac:spMk id="2" creationId="{49AE55AB-0641-4692-BFC9-463C6D39FADF}"/>
          </ac:spMkLst>
        </pc:spChg>
        <pc:spChg chg="add mod">
          <ac:chgData name="Maartje Buijssen" userId="6fd6d266fcd1c539" providerId="LiveId" clId="{057CDD60-AB82-4B91-8976-B075D4F499F8}" dt="2021-09-06T19:23:26.806" v="99" actId="20577"/>
          <ac:spMkLst>
            <pc:docMk/>
            <pc:sldMk cId="163944507" sldId="337"/>
            <ac:spMk id="4" creationId="{EF3AB65D-2247-4522-842B-C911AE467CD3}"/>
          </ac:spMkLst>
        </pc:spChg>
        <pc:picChg chg="mod">
          <ac:chgData name="Maartje Buijssen" userId="6fd6d266fcd1c539" providerId="LiveId" clId="{057CDD60-AB82-4B91-8976-B075D4F499F8}" dt="2021-09-06T19:21:12.443" v="80" actId="1076"/>
          <ac:picMkLst>
            <pc:docMk/>
            <pc:sldMk cId="163944507" sldId="337"/>
            <ac:picMk id="3" creationId="{C86B8697-27E0-4AE0-935F-2D6158D77042}"/>
          </ac:picMkLst>
        </pc:picChg>
      </pc:sldChg>
      <pc:sldChg chg="modSp mod">
        <pc:chgData name="Maartje Buijssen" userId="6fd6d266fcd1c539" providerId="LiveId" clId="{057CDD60-AB82-4B91-8976-B075D4F499F8}" dt="2021-09-06T18:31:42.814" v="4" actId="20577"/>
        <pc:sldMkLst>
          <pc:docMk/>
          <pc:sldMk cId="3371416801" sldId="338"/>
        </pc:sldMkLst>
        <pc:spChg chg="mod">
          <ac:chgData name="Maartje Buijssen" userId="6fd6d266fcd1c539" providerId="LiveId" clId="{057CDD60-AB82-4B91-8976-B075D4F499F8}" dt="2021-09-06T18:31:42.814" v="4" actId="20577"/>
          <ac:spMkLst>
            <pc:docMk/>
            <pc:sldMk cId="3371416801" sldId="338"/>
            <ac:spMk id="20" creationId="{DDA1F0DD-C51F-4E9C-8343-9DC88876FD55}"/>
          </ac:spMkLst>
        </pc:spChg>
      </pc:sldChg>
      <pc:sldChg chg="modSp mod">
        <pc:chgData name="Maartje Buijssen" userId="6fd6d266fcd1c539" providerId="LiveId" clId="{057CDD60-AB82-4B91-8976-B075D4F499F8}" dt="2021-09-06T18:32:47.750" v="17" actId="1076"/>
        <pc:sldMkLst>
          <pc:docMk/>
          <pc:sldMk cId="3879195418" sldId="340"/>
        </pc:sldMkLst>
        <pc:picChg chg="mod">
          <ac:chgData name="Maartje Buijssen" userId="6fd6d266fcd1c539" providerId="LiveId" clId="{057CDD60-AB82-4B91-8976-B075D4F499F8}" dt="2021-09-06T18:32:47.750" v="17" actId="1076"/>
          <ac:picMkLst>
            <pc:docMk/>
            <pc:sldMk cId="3879195418" sldId="340"/>
            <ac:picMk id="4" creationId="{A02E677E-47E3-4694-8FBF-E523126704CC}"/>
          </ac:picMkLst>
        </pc:picChg>
      </pc:sldChg>
      <pc:sldChg chg="modSp mod">
        <pc:chgData name="Maartje Buijssen" userId="6fd6d266fcd1c539" providerId="LiveId" clId="{057CDD60-AB82-4B91-8976-B075D4F499F8}" dt="2021-09-06T18:32:12.067" v="13" actId="14100"/>
        <pc:sldMkLst>
          <pc:docMk/>
          <pc:sldMk cId="1348624885" sldId="343"/>
        </pc:sldMkLst>
        <pc:spChg chg="mod">
          <ac:chgData name="Maartje Buijssen" userId="6fd6d266fcd1c539" providerId="LiveId" clId="{057CDD60-AB82-4B91-8976-B075D4F499F8}" dt="2021-09-06T18:32:12.067" v="13" actId="14100"/>
          <ac:spMkLst>
            <pc:docMk/>
            <pc:sldMk cId="1348624885" sldId="343"/>
            <ac:spMk id="5" creationId="{61C25F58-9E55-4FE1-BCCD-DF97D88886ED}"/>
          </ac:spMkLst>
        </pc:spChg>
        <pc:picChg chg="mod">
          <ac:chgData name="Maartje Buijssen" userId="6fd6d266fcd1c539" providerId="LiveId" clId="{057CDD60-AB82-4B91-8976-B075D4F499F8}" dt="2021-09-06T18:32:11.465" v="12" actId="1076"/>
          <ac:picMkLst>
            <pc:docMk/>
            <pc:sldMk cId="1348624885" sldId="343"/>
            <ac:picMk id="4" creationId="{31E2B95D-C194-4A49-B038-B430660435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5530" y="234417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VUmc Basispresentatie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48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ED67A4B-5F96-409A-88E2-09759307688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27652" name="Picture 6" descr="notehand_logovu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99" y="0"/>
            <a:ext cx="1140814" cy="4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7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5530" y="234417"/>
            <a:ext cx="2945659" cy="4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VUmc Basispresentatie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48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AE6612CE-92F7-47FC-B047-6FA3FEA6EDA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25606" name="Picture 8" descr="notehand_logovu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99" y="0"/>
            <a:ext cx="1140814" cy="4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919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VUmc Basispresentatie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9914-4BF2-4860-80E3-6D599DBE33A3}" type="slidenum">
              <a:rPr kumimoji="0" lang="en-US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62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VUmc Basispresentatie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612CE-92F7-47FC-B047-6FA3FEA6EDAA}" type="slidenum">
              <a:rPr kumimoji="0" lang="en-US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nl-NL" sz="1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00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VUmc Basispresentatie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612CE-92F7-47FC-B047-6FA3FEA6EDAA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3469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VUmc Basispresentatie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612CE-92F7-47FC-B047-6FA3FEA6EDAA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3064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713165"/>
            <a:ext cx="14401800" cy="3882904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6" y="1248638"/>
            <a:ext cx="12730162" cy="13616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7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244" y="2764631"/>
            <a:ext cx="12730162" cy="77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40090" indent="0" algn="ctr">
              <a:buNone/>
              <a:defRPr sz="2363"/>
            </a:lvl2pPr>
            <a:lvl3pPr marL="1080181" indent="0" algn="ctr">
              <a:buNone/>
              <a:defRPr sz="2126"/>
            </a:lvl3pPr>
            <a:lvl4pPr marL="1620271" indent="0" algn="ctr">
              <a:buNone/>
              <a:defRPr sz="1890"/>
            </a:lvl4pPr>
            <a:lvl5pPr marL="2160361" indent="0" algn="ctr">
              <a:buNone/>
              <a:defRPr sz="1890"/>
            </a:lvl5pPr>
            <a:lvl6pPr marL="2700452" indent="0" algn="ctr">
              <a:buNone/>
              <a:defRPr sz="1890"/>
            </a:lvl6pPr>
            <a:lvl7pPr marL="3240542" indent="0" algn="ctr">
              <a:buNone/>
              <a:defRPr sz="1890"/>
            </a:lvl7pPr>
            <a:lvl8pPr marL="3780633" indent="0" algn="ctr">
              <a:buNone/>
              <a:defRPr sz="1890"/>
            </a:lvl8pPr>
            <a:lvl9pPr marL="4320723" indent="0" algn="ctr">
              <a:buNone/>
              <a:defRPr sz="189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0"/>
            <a:ext cx="4209440" cy="11724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66509" y="6946106"/>
            <a:ext cx="1470358" cy="10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865305"/>
            <a:ext cx="6315789" cy="443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31329" y="2865305"/>
            <a:ext cx="6081160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8636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0903" y="2865305"/>
            <a:ext cx="12691586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616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700656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775948"/>
            <a:ext cx="6315789" cy="42042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4065" y="1823455"/>
            <a:ext cx="5970746" cy="51567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7" name="Picture 2" descr="ouderenzor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4065" y="1823455"/>
            <a:ext cx="5972192" cy="515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106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820227"/>
            <a:ext cx="7200900" cy="5578381"/>
          </a:xfrm>
          <a:prstGeom prst="rect">
            <a:avLst/>
          </a:prstGeom>
          <a:solidFill>
            <a:srgbClr val="694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5096" y="3195401"/>
            <a:ext cx="6330791" cy="3784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pic>
        <p:nvPicPr>
          <p:cNvPr id="10" name="Picture 2" descr="ouderenzo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820227"/>
            <a:ext cx="8500382" cy="557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861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okterstas [1556984#1_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3237"/>
            <a:ext cx="7230059" cy="482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ouderenzor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60" y="1812634"/>
            <a:ext cx="7190322" cy="471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5151414"/>
            <a:ext cx="14401800" cy="2245541"/>
          </a:xfrm>
          <a:prstGeom prst="rect">
            <a:avLst/>
          </a:prstGeom>
          <a:solidFill>
            <a:srgbClr val="694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6346" y="5423178"/>
            <a:ext cx="6424553" cy="168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37179" y="5434430"/>
            <a:ext cx="6424553" cy="1687711"/>
          </a:xfrm>
          <a:prstGeom prst="rect">
            <a:avLst/>
          </a:prstGeom>
        </p:spPr>
        <p:txBody>
          <a:bodyPr/>
          <a:lstStyle>
            <a:lvl1pPr marL="405068" indent="-405068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1342670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713166"/>
            <a:ext cx="14401800" cy="3337341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6" y="1248638"/>
            <a:ext cx="12730162" cy="13616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7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244" y="2764631"/>
            <a:ext cx="12730162" cy="77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40090" indent="0" algn="ctr">
              <a:buNone/>
              <a:defRPr sz="2363"/>
            </a:lvl2pPr>
            <a:lvl3pPr marL="1080181" indent="0" algn="ctr">
              <a:buNone/>
              <a:defRPr sz="2126"/>
            </a:lvl3pPr>
            <a:lvl4pPr marL="1620271" indent="0" algn="ctr">
              <a:buNone/>
              <a:defRPr sz="1890"/>
            </a:lvl4pPr>
            <a:lvl5pPr marL="2160361" indent="0" algn="ctr">
              <a:buNone/>
              <a:defRPr sz="1890"/>
            </a:lvl5pPr>
            <a:lvl6pPr marL="2700452" indent="0" algn="ctr">
              <a:buNone/>
              <a:defRPr sz="1890"/>
            </a:lvl6pPr>
            <a:lvl7pPr marL="3240542" indent="0" algn="ctr">
              <a:buNone/>
              <a:defRPr sz="1890"/>
            </a:lvl7pPr>
            <a:lvl8pPr marL="3780633" indent="0" algn="ctr">
              <a:buNone/>
              <a:defRPr sz="1890"/>
            </a:lvl8pPr>
            <a:lvl9pPr marL="4320723" indent="0" algn="ctr">
              <a:buNone/>
              <a:defRPr sz="189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0"/>
            <a:ext cx="4209440" cy="1172485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0506"/>
            <a:ext cx="14401800" cy="40505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3884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865305"/>
            <a:ext cx="6315789" cy="443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31329" y="2865305"/>
            <a:ext cx="6081160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6643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0903" y="2865305"/>
            <a:ext cx="12691586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8788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700656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775948"/>
            <a:ext cx="6315789" cy="42042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4065" y="1823455"/>
            <a:ext cx="5970746" cy="51567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4035038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820227"/>
            <a:ext cx="7200900" cy="5578381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5096" y="3195401"/>
            <a:ext cx="6330791" cy="3784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900" y="1820227"/>
            <a:ext cx="7200900" cy="55783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5677403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865305"/>
            <a:ext cx="6315789" cy="443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31329" y="2865305"/>
            <a:ext cx="6081160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6617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5151414"/>
            <a:ext cx="14401800" cy="2245541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6346" y="5423178"/>
            <a:ext cx="6424553" cy="168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900" y="1822728"/>
            <a:ext cx="7200900" cy="33270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22728"/>
            <a:ext cx="7200900" cy="3327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37179" y="5434430"/>
            <a:ext cx="6424553" cy="1687711"/>
          </a:xfrm>
          <a:prstGeom prst="rect">
            <a:avLst/>
          </a:prstGeom>
        </p:spPr>
        <p:txBody>
          <a:bodyPr/>
          <a:lstStyle>
            <a:lvl1pPr marL="405068" indent="-405068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52048178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713166"/>
            <a:ext cx="14401800" cy="3337341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6" y="1248638"/>
            <a:ext cx="12730162" cy="13616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7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244" y="2764631"/>
            <a:ext cx="12730162" cy="77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40090" indent="0" algn="ctr">
              <a:buNone/>
              <a:defRPr sz="2363"/>
            </a:lvl2pPr>
            <a:lvl3pPr marL="1080181" indent="0" algn="ctr">
              <a:buNone/>
              <a:defRPr sz="2126"/>
            </a:lvl3pPr>
            <a:lvl4pPr marL="1620271" indent="0" algn="ctr">
              <a:buNone/>
              <a:defRPr sz="1890"/>
            </a:lvl4pPr>
            <a:lvl5pPr marL="2160361" indent="0" algn="ctr">
              <a:buNone/>
              <a:defRPr sz="1890"/>
            </a:lvl5pPr>
            <a:lvl6pPr marL="2700452" indent="0" algn="ctr">
              <a:buNone/>
              <a:defRPr sz="1890"/>
            </a:lvl6pPr>
            <a:lvl7pPr marL="3240542" indent="0" algn="ctr">
              <a:buNone/>
              <a:defRPr sz="1890"/>
            </a:lvl7pPr>
            <a:lvl8pPr marL="3780633" indent="0" algn="ctr">
              <a:buNone/>
              <a:defRPr sz="1890"/>
            </a:lvl8pPr>
            <a:lvl9pPr marL="4320723" indent="0" algn="ctr">
              <a:buNone/>
              <a:defRPr sz="189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0"/>
            <a:ext cx="4209440" cy="1172485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0506"/>
            <a:ext cx="14401800" cy="40505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80455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865305"/>
            <a:ext cx="6315789" cy="4431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31329" y="2865305"/>
            <a:ext cx="6081160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336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299485"/>
            <a:ext cx="12717389" cy="1565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0903" y="2865305"/>
            <a:ext cx="12691586" cy="443123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717"/>
            </a:lvl1pPr>
            <a:lvl2pPr>
              <a:defRPr sz="2717"/>
            </a:lvl2pPr>
            <a:lvl3pPr>
              <a:defRPr sz="2717"/>
            </a:lvl3pPr>
            <a:lvl4pPr>
              <a:defRPr sz="2717"/>
            </a:lvl4pPr>
            <a:lvl5pPr>
              <a:defRPr sz="2717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4494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700656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775948"/>
            <a:ext cx="6315789" cy="42042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4065" y="1823455"/>
            <a:ext cx="5970746" cy="51567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0040595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820227"/>
            <a:ext cx="7200900" cy="5578381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5096" y="3195401"/>
            <a:ext cx="6330791" cy="3784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900" y="1820227"/>
            <a:ext cx="7200900" cy="55783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8051022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5151414"/>
            <a:ext cx="14401800" cy="2245541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6346" y="5423178"/>
            <a:ext cx="6424553" cy="168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900" y="1822728"/>
            <a:ext cx="7200900" cy="33270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22728"/>
            <a:ext cx="7200900" cy="3327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37179" y="5434430"/>
            <a:ext cx="6424553" cy="1687711"/>
          </a:xfrm>
          <a:prstGeom prst="rect">
            <a:avLst/>
          </a:prstGeom>
        </p:spPr>
        <p:txBody>
          <a:bodyPr/>
          <a:lstStyle>
            <a:lvl1pPr marL="405068" indent="-405068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7826830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3166"/>
            <a:ext cx="14401800" cy="738784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0"/>
            <a:ext cx="4209440" cy="11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8813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4396800" cy="81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020714" y="7566298"/>
            <a:ext cx="4365585" cy="432554"/>
          </a:xfrm>
          <a:prstGeom prst="rect">
            <a:avLst/>
          </a:prstGeom>
        </p:spPr>
        <p:txBody>
          <a:bodyPr/>
          <a:lstStyle>
            <a:lvl1pPr>
              <a:defRPr sz="1575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/>
              <a:t>Titel |  00-00-2019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9964760" y="7566298"/>
            <a:ext cx="3360420" cy="432554"/>
          </a:xfrm>
          <a:prstGeom prst="rect">
            <a:avLst/>
          </a:prstGeom>
        </p:spPr>
        <p:txBody>
          <a:bodyPr/>
          <a:lstStyle>
            <a:lvl1pPr algn="r">
              <a:defRPr sz="1575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1945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18" y="5205414"/>
            <a:ext cx="12242481" cy="16097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818" y="3433763"/>
            <a:ext cx="12242481" cy="17716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2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66509" y="6946106"/>
            <a:ext cx="1470358" cy="10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681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73" y="323851"/>
            <a:ext cx="12962255" cy="1350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773" y="1812925"/>
            <a:ext cx="6363635" cy="755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773" y="2568575"/>
            <a:ext cx="6363635" cy="4667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6275" y="1812925"/>
            <a:ext cx="6365753" cy="755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6275" y="2568575"/>
            <a:ext cx="6365753" cy="4667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85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99" y="1299485"/>
            <a:ext cx="12421553" cy="1565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format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7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099" y="1299485"/>
            <a:ext cx="12421553" cy="1565821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Jaarcongres GRZ | januari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3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099" y="1299485"/>
            <a:ext cx="12421553" cy="1565821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Jaarcongres GRZ | januari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1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00" y="1700656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5100" y="2775948"/>
            <a:ext cx="6315789" cy="3903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/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pic>
        <p:nvPicPr>
          <p:cNvPr id="7" name="Picture 2" descr="ouderenzor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8879" y="1697502"/>
            <a:ext cx="6424942" cy="49818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809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820227"/>
            <a:ext cx="7200900" cy="5578381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5096" y="3195401"/>
            <a:ext cx="6330791" cy="3784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pic>
        <p:nvPicPr>
          <p:cNvPr id="10" name="Picture 2" descr="ouderenzor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900" y="1812634"/>
            <a:ext cx="7204004" cy="558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467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okterstas [1556984#1_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3237"/>
            <a:ext cx="7230059" cy="482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uderenzor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60" y="1812634"/>
            <a:ext cx="7190322" cy="471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5151414"/>
            <a:ext cx="14401800" cy="2245541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7398607"/>
            <a:ext cx="14401800" cy="7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6346" y="5423178"/>
            <a:ext cx="6424553" cy="168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05" y="7538443"/>
            <a:ext cx="4860608" cy="431304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2019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096" y="2225647"/>
            <a:ext cx="6315789" cy="7634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37179" y="5434430"/>
            <a:ext cx="6424553" cy="1687711"/>
          </a:xfrm>
          <a:prstGeom prst="rect">
            <a:avLst/>
          </a:prstGeom>
        </p:spPr>
        <p:txBody>
          <a:bodyPr/>
          <a:lstStyle>
            <a:lvl1pPr marL="405068" indent="-405068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717">
                <a:solidFill>
                  <a:schemeClr val="bg1"/>
                </a:solidFill>
              </a:defRPr>
            </a:lvl1pPr>
            <a:lvl2pPr marL="540090" indent="0">
              <a:buNone/>
              <a:defRPr/>
            </a:lvl2pPr>
            <a:lvl3pPr marL="1080181" indent="0">
              <a:buNone/>
              <a:defRPr/>
            </a:lvl3pPr>
            <a:lvl4pPr marL="1620271" indent="0">
              <a:buNone/>
              <a:defRPr/>
            </a:lvl4pPr>
            <a:lvl5pPr marL="2160361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2588187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713165"/>
            <a:ext cx="14401800" cy="3882907"/>
          </a:xfrm>
          <a:prstGeom prst="rect">
            <a:avLst/>
          </a:prstGeom>
          <a:solidFill>
            <a:srgbClr val="694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26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6" y="1248638"/>
            <a:ext cx="12730162" cy="13616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7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244" y="2764631"/>
            <a:ext cx="12730162" cy="77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40090" indent="0" algn="ctr">
              <a:buNone/>
              <a:defRPr sz="2363"/>
            </a:lvl2pPr>
            <a:lvl3pPr marL="1080181" indent="0" algn="ctr">
              <a:buNone/>
              <a:defRPr sz="2126"/>
            </a:lvl3pPr>
            <a:lvl4pPr marL="1620271" indent="0" algn="ctr">
              <a:buNone/>
              <a:defRPr sz="1890"/>
            </a:lvl4pPr>
            <a:lvl5pPr marL="2160361" indent="0" algn="ctr">
              <a:buNone/>
              <a:defRPr sz="1890"/>
            </a:lvl5pPr>
            <a:lvl6pPr marL="2700452" indent="0" algn="ctr">
              <a:buNone/>
              <a:defRPr sz="1890"/>
            </a:lvl6pPr>
            <a:lvl7pPr marL="3240542" indent="0" algn="ctr">
              <a:buNone/>
              <a:defRPr sz="1890"/>
            </a:lvl7pPr>
            <a:lvl8pPr marL="3780633" indent="0" algn="ctr">
              <a:buNone/>
              <a:defRPr sz="1890"/>
            </a:lvl8pPr>
            <a:lvl9pPr marL="4320723" indent="0" algn="ctr">
              <a:buNone/>
              <a:defRPr sz="189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1" y="0"/>
            <a:ext cx="4209440" cy="1172485"/>
          </a:xfrm>
          <a:prstGeom prst="rect">
            <a:avLst/>
          </a:prstGeom>
        </p:spPr>
      </p:pic>
      <p:pic>
        <p:nvPicPr>
          <p:cNvPr id="7" name="Picture 2" descr="ouderenzor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59" y="4596071"/>
            <a:ext cx="5316220" cy="348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okterstas [1556984#1_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6072"/>
            <a:ext cx="5233158" cy="348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1190224" y="5587623"/>
            <a:ext cx="3317319" cy="11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8018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1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Amsterdam UMC</a:t>
            </a:r>
          </a:p>
          <a:p>
            <a:pPr marL="0" marR="0" lvl="0" indent="0" defTabSz="108018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1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Locatie VUmc</a:t>
            </a:r>
          </a:p>
          <a:p>
            <a:pPr marL="0" marR="0" lvl="0" indent="0" defTabSz="108018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1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108018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1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Afdeling Huisartsgeneeskunde &amp; Ouderengeneeskunde </a:t>
            </a:r>
          </a:p>
        </p:txBody>
      </p:sp>
    </p:spTree>
    <p:extLst>
      <p:ext uri="{BB962C8B-B14F-4D97-AF65-F5344CB8AC3E}">
        <p14:creationId xmlns:p14="http://schemas.microsoft.com/office/powerpoint/2010/main" val="39221975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39" y="0"/>
            <a:ext cx="584923" cy="11944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2766509" y="6946106"/>
            <a:ext cx="1470358" cy="10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  <p:sldLayoutId id="2147484173" r:id="rId17"/>
    <p:sldLayoutId id="2147484174" r:id="rId18"/>
    <p:sldLayoutId id="2147484175" r:id="rId19"/>
    <p:sldLayoutId id="2147484176" r:id="rId20"/>
    <p:sldLayoutId id="2147484177" r:id="rId21"/>
    <p:sldLayoutId id="2147484178" r:id="rId22"/>
    <p:sldLayoutId id="2147484179" r:id="rId23"/>
    <p:sldLayoutId id="2147484180" r:id="rId24"/>
    <p:sldLayoutId id="2147484181" r:id="rId25"/>
    <p:sldLayoutId id="2147484182" r:id="rId26"/>
    <p:sldLayoutId id="2147484183" r:id="rId27"/>
    <p:sldLayoutId id="2147484184" r:id="rId28"/>
    <p:sldLayoutId id="2147484185" r:id="rId29"/>
    <p:sldLayoutId id="2147484186" r:id="rId30"/>
    <p:sldLayoutId id="2147484187" r:id="rId31"/>
  </p:sldLayoutIdLst>
  <p:hf hdr="0" ftr="0" dt="0"/>
  <p:txStyles>
    <p:titleStyle>
      <a:lvl1pPr algn="l" defTabSz="1080181" rtl="0" eaLnBrk="1" latinLnBrk="0" hangingPunct="1">
        <a:lnSpc>
          <a:spcPct val="90000"/>
        </a:lnSpc>
        <a:spcBef>
          <a:spcPct val="0"/>
        </a:spcBef>
        <a:buNone/>
        <a:defRPr sz="4725" b="1" kern="1200">
          <a:solidFill>
            <a:srgbClr val="009CB4"/>
          </a:solidFill>
          <a:latin typeface="+mj-lt"/>
          <a:ea typeface="+mj-ea"/>
          <a:cs typeface="+mj-cs"/>
        </a:defRPr>
      </a:lvl1pPr>
    </p:titleStyle>
    <p:bodyStyle>
      <a:lvl1pPr marL="270045" indent="-270045" algn="l" defTabSz="1080181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10136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50226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90316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3040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7049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10587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5067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90768" indent="-270045" algn="l" defTabSz="1080181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10801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2" y="6399136"/>
            <a:ext cx="2139519" cy="1394345"/>
          </a:xfrm>
          <a:prstGeom prst="rect">
            <a:avLst/>
          </a:prstGeom>
        </p:spPr>
      </p:pic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9FE34FEC-2D66-409A-B218-7FD092B7AA7D}"/>
              </a:ext>
            </a:extLst>
          </p:cNvPr>
          <p:cNvSpPr txBox="1">
            <a:spLocks/>
          </p:cNvSpPr>
          <p:nvPr/>
        </p:nvSpPr>
        <p:spPr>
          <a:xfrm>
            <a:off x="5618125" y="7593426"/>
            <a:ext cx="3239583" cy="40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C7A01F-02B4-4C77-BB26-ABA380F606F7}"/>
              </a:ext>
            </a:extLst>
          </p:cNvPr>
          <p:cNvSpPr txBox="1"/>
          <p:nvPr/>
        </p:nvSpPr>
        <p:spPr>
          <a:xfrm>
            <a:off x="1638300" y="1612106"/>
            <a:ext cx="10820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6000" b="1" dirty="0" smtClean="0">
                <a:solidFill>
                  <a:schemeClr val="accent2"/>
                </a:solidFill>
              </a:rPr>
              <a:t>Terug </a:t>
            </a:r>
            <a:r>
              <a:rPr lang="nl-NL" sz="6000" b="1" dirty="0">
                <a:solidFill>
                  <a:schemeClr val="accent2"/>
                </a:solidFill>
              </a:rPr>
              <a:t>naar huis Gesprekstool</a:t>
            </a:r>
            <a:r>
              <a:rPr lang="nl-NL" sz="6000" b="1" dirty="0">
                <a:solidFill>
                  <a:schemeClr val="bg1"/>
                </a:solidFill>
              </a:rPr>
              <a:t/>
            </a:r>
            <a:br>
              <a:rPr lang="nl-NL" sz="6000" b="1" dirty="0">
                <a:solidFill>
                  <a:schemeClr val="bg1"/>
                </a:solidFill>
              </a:rPr>
            </a:br>
            <a:r>
              <a:rPr lang="nl-NL" sz="6000" dirty="0">
                <a:solidFill>
                  <a:schemeClr val="bg1"/>
                </a:solidFill>
              </a:rPr>
              <a:t>Introductie &amp; instructie </a:t>
            </a:r>
          </a:p>
        </p:txBody>
      </p:sp>
    </p:spTree>
    <p:extLst>
      <p:ext uri="{BB962C8B-B14F-4D97-AF65-F5344CB8AC3E}">
        <p14:creationId xmlns:p14="http://schemas.microsoft.com/office/powerpoint/2010/main" val="39849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17EC8C-5893-4D23-ACDA-A25E9601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Back home 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64786CB-572C-4383-9934-496C7C264C31}"/>
              </a:ext>
            </a:extLst>
          </p:cNvPr>
          <p:cNvSpPr txBox="1"/>
          <p:nvPr/>
        </p:nvSpPr>
        <p:spPr>
          <a:xfrm>
            <a:off x="1485900" y="214245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Gesprekstool ontwikkeld vanuit de Back Home Studie </a:t>
            </a:r>
          </a:p>
          <a:p>
            <a:pPr algn="ctr"/>
            <a:r>
              <a:rPr lang="nl-NL" sz="2400" dirty="0"/>
              <a:t>(Holstege, 2017)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D4CA07-3E4D-40C8-A571-25208037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100" y="640879"/>
            <a:ext cx="2138601" cy="30031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C91359-6FC5-47D8-A881-2D073C12C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178876"/>
            <a:ext cx="6915150" cy="4113661"/>
          </a:xfrm>
          <a:prstGeom prst="rect">
            <a:avLst/>
          </a:prstGeom>
        </p:spPr>
      </p:pic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5BE5D01E-3D73-4849-A974-F0EB4B029CFA}"/>
              </a:ext>
            </a:extLst>
          </p:cNvPr>
          <p:cNvSpPr txBox="1">
            <a:spLocks/>
          </p:cNvSpPr>
          <p:nvPr/>
        </p:nvSpPr>
        <p:spPr>
          <a:xfrm>
            <a:off x="5753100" y="75557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</a:p>
        </p:txBody>
      </p:sp>
    </p:spTree>
    <p:extLst>
      <p:ext uri="{BB962C8B-B14F-4D97-AF65-F5344CB8AC3E}">
        <p14:creationId xmlns:p14="http://schemas.microsoft.com/office/powerpoint/2010/main" val="295276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E55AB-0641-4692-BFC9-463C6D39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dirty="0"/>
              <a:t>Gesprekstool</a:t>
            </a:r>
            <a:r>
              <a:rPr lang="nl-NL" dirty="0"/>
              <a:t/>
            </a:r>
            <a:br>
              <a:rPr lang="nl-NL" dirty="0"/>
            </a:br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6B8697-27E0-4AE0-935F-2D6158D7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71409"/>
            <a:ext cx="6120914" cy="5535648"/>
          </a:xfrm>
          <a:prstGeom prst="rect">
            <a:avLst/>
          </a:prstGeom>
          <a:effectLst>
            <a:outerShdw blurRad="304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F3AB65D-2247-4522-842B-C911AE467CD3}"/>
              </a:ext>
            </a:extLst>
          </p:cNvPr>
          <p:cNvSpPr txBox="1"/>
          <p:nvPr/>
        </p:nvSpPr>
        <p:spPr>
          <a:xfrm>
            <a:off x="571500" y="2571409"/>
            <a:ext cx="5715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Vragenlijst voor de revalidant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Doel: het vergroten van betrokkenheid en eigen regie van de revalidant! </a:t>
            </a: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4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13CE4E6D-645F-477E-ACE6-FF3B502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Gesprekstool</a:t>
            </a:r>
            <a:br>
              <a:rPr lang="nl-NL" dirty="0"/>
            </a:br>
            <a:endParaRPr lang="nl-NL" dirty="0"/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83809F92-C271-4A1D-BCF6-2194D0CC74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32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Zelfreflectie</a:t>
            </a:r>
          </a:p>
          <a:p>
            <a:endParaRPr lang="nl-NL" sz="32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nl-NL" sz="3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ulpmiddel voor vergroten betrokkenheid en regie over eigen revalidatietraject. </a:t>
            </a:r>
          </a:p>
          <a:p>
            <a:pPr marL="0" indent="0">
              <a:buNone/>
            </a:pPr>
            <a:endParaRPr lang="nl-NL" sz="32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Stimuleert revalidant tot nadenken over revalidatiedoelen en wat nodig is voor ontslag.</a:t>
            </a:r>
            <a:br>
              <a:rPr lang="nl-NL" sz="3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6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0" name="Tijdelijke aanduiding voor voettekst 3">
            <a:extLst>
              <a:ext uri="{FF2B5EF4-FFF2-40B4-BE49-F238E27FC236}">
                <a16:creationId xmlns:a16="http://schemas.microsoft.com/office/drawing/2014/main" id="{DDA1F0DD-C51F-4E9C-8343-9DC88876FD55}"/>
              </a:ext>
            </a:extLst>
          </p:cNvPr>
          <p:cNvSpPr txBox="1">
            <a:spLocks/>
          </p:cNvSpPr>
          <p:nvPr/>
        </p:nvSpPr>
        <p:spPr>
          <a:xfrm>
            <a:off x="5705994" y="74795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</a:p>
        </p:txBody>
      </p:sp>
    </p:spTree>
    <p:extLst>
      <p:ext uri="{BB962C8B-B14F-4D97-AF65-F5344CB8AC3E}">
        <p14:creationId xmlns:p14="http://schemas.microsoft.com/office/powerpoint/2010/main" val="337141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A5764-2FC7-4799-AE58-8E186092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ervaring* blijkt: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02BD49-063C-46E2-9799-4E323F7F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100" y="2839112"/>
            <a:ext cx="6248400" cy="443123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elfvertrouwen van de revalidant </a:t>
            </a:r>
            <a:endParaRPr lang="nl-NL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Revalidant: inzicht</a:t>
            </a:r>
            <a:endParaRPr lang="nl-NL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Behandelaar: inzicht</a:t>
            </a:r>
            <a:endParaRPr lang="nl-NL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oed en vlot af te nemen</a:t>
            </a:r>
            <a:endParaRPr lang="nl-NL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erwachtingsmanagement 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CB03A6-2719-4D23-8C0D-0DE5C37E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-561150"/>
            <a:ext cx="6248400" cy="867406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3F29D24-E5C9-4CD1-B6BF-2A85B75CD9CE}"/>
              </a:ext>
            </a:extLst>
          </p:cNvPr>
          <p:cNvSpPr txBox="1"/>
          <p:nvPr/>
        </p:nvSpPr>
        <p:spPr>
          <a:xfrm>
            <a:off x="750247" y="64321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*</a:t>
            </a:r>
            <a:r>
              <a:rPr lang="nl-NL" sz="1400" i="1" dirty="0">
                <a:solidFill>
                  <a:prstClr val="black"/>
                </a:solidFill>
                <a:latin typeface="Calibri"/>
              </a:rPr>
              <a:t>Uit de praktijk o.a. op CVA-afdeling van </a:t>
            </a:r>
            <a:r>
              <a:rPr lang="nl-NL" sz="1400" i="1" dirty="0" err="1">
                <a:solidFill>
                  <a:prstClr val="black"/>
                </a:solidFill>
                <a:latin typeface="Calibri"/>
              </a:rPr>
              <a:t>Axioncontinu</a:t>
            </a:r>
            <a:r>
              <a:rPr lang="nl-NL" sz="1400" i="1" dirty="0">
                <a:solidFill>
                  <a:prstClr val="black"/>
                </a:solidFill>
                <a:latin typeface="Calibri"/>
              </a:rPr>
              <a:t> (geriatrisch) revalidatiecentrum de Parkgraaf</a:t>
            </a: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1E645D81-9A13-4156-85A8-D8DB497D9ACE}"/>
              </a:ext>
            </a:extLst>
          </p:cNvPr>
          <p:cNvSpPr txBox="1">
            <a:spLocks/>
          </p:cNvSpPr>
          <p:nvPr/>
        </p:nvSpPr>
        <p:spPr>
          <a:xfrm>
            <a:off x="5219700" y="75090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</a:p>
        </p:txBody>
      </p:sp>
    </p:spTree>
    <p:extLst>
      <p:ext uri="{BB962C8B-B14F-4D97-AF65-F5344CB8AC3E}">
        <p14:creationId xmlns:p14="http://schemas.microsoft.com/office/powerpoint/2010/main" val="370302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C03E8-0F1C-423C-9F2F-17BE4BBA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ervaring* blijkt: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C105F6-F378-4380-AF98-0587DBBD0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903" y="2865305"/>
            <a:ext cx="6837197" cy="443123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‘Dus ik mag naar huis?’ (valse hoop)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Confronterend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Niet (goed) bruikbaar bij cognitieve problematiek </a:t>
            </a:r>
            <a:endParaRPr lang="nl-NL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Vermogen tot reflecteren op het eigen functioneren: overschatting</a:t>
            </a:r>
            <a:endParaRPr lang="nl-NL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2E677E-47E3-4694-8FBF-E5231267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975" y="-751954"/>
            <a:ext cx="6326921" cy="88529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64283BA-A23C-4192-95B8-930AF366470F}"/>
              </a:ext>
            </a:extLst>
          </p:cNvPr>
          <p:cNvSpPr txBox="1"/>
          <p:nvPr/>
        </p:nvSpPr>
        <p:spPr>
          <a:xfrm>
            <a:off x="820903" y="728978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*</a:t>
            </a:r>
            <a:r>
              <a:rPr lang="nl-NL" sz="1400" i="1" dirty="0">
                <a:solidFill>
                  <a:prstClr val="black"/>
                </a:solidFill>
                <a:latin typeface="Calibri"/>
              </a:rPr>
              <a:t>Uit de praktijk o.a. op CVA-afdeling van </a:t>
            </a:r>
            <a:r>
              <a:rPr lang="nl-NL" sz="1400" i="1" dirty="0" err="1">
                <a:solidFill>
                  <a:prstClr val="black"/>
                </a:solidFill>
                <a:latin typeface="Calibri"/>
              </a:rPr>
              <a:t>Axioncontinu</a:t>
            </a:r>
            <a:r>
              <a:rPr lang="nl-NL" sz="1400" i="1" dirty="0">
                <a:solidFill>
                  <a:prstClr val="black"/>
                </a:solidFill>
                <a:latin typeface="Calibri"/>
              </a:rPr>
              <a:t> (geriatrisch) revalidatiecentrum de Parkgraaf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19BC2D-4E33-4E0B-B046-7561045A2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868" y="7562554"/>
            <a:ext cx="289585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9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2CF5A-40C6-4BF3-9C18-4F292A31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FEC55-6541-4273-BD8D-D2F516F37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903" y="2865305"/>
            <a:ext cx="8132597" cy="4431233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1 op 1 (individueel) gesprek </a:t>
            </a:r>
          </a:p>
          <a:p>
            <a:pPr marL="0" indent="0">
              <a:buNone/>
            </a:pPr>
            <a:r>
              <a:rPr lang="nl-NL" sz="2800" dirty="0"/>
              <a:t>(met partner/mantelzorger of behandelaar)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Voorwaarden:</a:t>
            </a:r>
          </a:p>
          <a:p>
            <a:r>
              <a:rPr lang="nl-NL" sz="2800" dirty="0"/>
              <a:t>Communicatie-skills gesprekspartner </a:t>
            </a:r>
          </a:p>
          <a:p>
            <a:r>
              <a:rPr lang="nl-NL" sz="2800" dirty="0"/>
              <a:t>Gesprekspartner heeft inzicht in problematiek</a:t>
            </a:r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794667-DF7A-4F26-89D5-D29AD1CD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00" y="621506"/>
            <a:ext cx="5562600" cy="556260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84539AB-CC3E-4EC4-84E9-E5D11E966FAA}"/>
              </a:ext>
            </a:extLst>
          </p:cNvPr>
          <p:cNvSpPr txBox="1">
            <a:spLocks/>
          </p:cNvSpPr>
          <p:nvPr/>
        </p:nvSpPr>
        <p:spPr>
          <a:xfrm>
            <a:off x="5753100" y="74793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  <a:endParaRPr lang="nl-N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83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A3F18-B54A-4B3F-B402-52BF5638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29375D-A719-4248-87D3-FC09FAA2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903" y="2865305"/>
            <a:ext cx="6760997" cy="4431233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Groepsbijeenkomst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Voorwaarden:</a:t>
            </a:r>
          </a:p>
          <a:p>
            <a:r>
              <a:rPr lang="nl-NL" sz="2800" dirty="0"/>
              <a:t>Cognitie deelnemers</a:t>
            </a:r>
          </a:p>
          <a:p>
            <a:r>
              <a:rPr lang="nl-NL" sz="2800" dirty="0"/>
              <a:t>Voorbereiding: GT uitdelen</a:t>
            </a:r>
          </a:p>
          <a:p>
            <a:r>
              <a:rPr lang="nl-NL" sz="2800" dirty="0"/>
              <a:t>Rustige ruimte, grote tafel</a:t>
            </a:r>
          </a:p>
          <a:p>
            <a:r>
              <a:rPr lang="nl-NL" sz="2800" dirty="0" err="1"/>
              <a:t>Communicatieskills</a:t>
            </a:r>
            <a:r>
              <a:rPr lang="nl-NL" sz="2800" dirty="0"/>
              <a:t> gespreksleiders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16A7CD-6049-4F07-9C45-B05E9AE85458}"/>
              </a:ext>
            </a:extLst>
          </p:cNvPr>
          <p:cNvSpPr txBox="1">
            <a:spLocks/>
          </p:cNvSpPr>
          <p:nvPr/>
        </p:nvSpPr>
        <p:spPr>
          <a:xfrm>
            <a:off x="5705994" y="74795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  <a:endParaRPr lang="nl-N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2C975F-9BB9-4E4A-B72B-62DBEE81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621506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20B67-9233-4E97-B3EB-E126C603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 groepsbijeenkomst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A5E30-DCA4-4B9F-82D6-C3D69006B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903" y="2865305"/>
            <a:ext cx="7522997" cy="4431233"/>
          </a:xfrm>
        </p:spPr>
        <p:txBody>
          <a:bodyPr/>
          <a:lstStyle/>
          <a:p>
            <a:r>
              <a:rPr lang="nl-NL" sz="2800" dirty="0"/>
              <a:t>Verbetert zelfregie en zelfmanagement</a:t>
            </a:r>
          </a:p>
          <a:p>
            <a:r>
              <a:rPr lang="nl-NL" sz="2800" dirty="0"/>
              <a:t>Verbetert inzicht in eigen revalidatie; </a:t>
            </a:r>
          </a:p>
          <a:p>
            <a:pPr marL="400050" lvl="1" indent="0">
              <a:buNone/>
            </a:pPr>
            <a:r>
              <a:rPr lang="nl-NL" sz="2800" dirty="0"/>
              <a:t>shared </a:t>
            </a:r>
            <a:r>
              <a:rPr lang="nl-NL" sz="2800" dirty="0" err="1"/>
              <a:t>decision</a:t>
            </a:r>
            <a:r>
              <a:rPr lang="nl-NL" sz="2800" dirty="0"/>
              <a:t> making</a:t>
            </a:r>
          </a:p>
          <a:p>
            <a:r>
              <a:rPr lang="nl-NL" sz="2800" dirty="0"/>
              <a:t>Steun door lotgenotencontact</a:t>
            </a:r>
          </a:p>
          <a:p>
            <a:r>
              <a:rPr lang="nl-NL" sz="2800" dirty="0"/>
              <a:t>Gericht op spoedig ontslag</a:t>
            </a:r>
          </a:p>
          <a:p>
            <a:r>
              <a:rPr lang="nl-NL" sz="2800" dirty="0"/>
              <a:t>Perspectief revalidant</a:t>
            </a:r>
          </a:p>
          <a:p>
            <a:r>
              <a:rPr lang="nl-NL" sz="2800" dirty="0"/>
              <a:t>Beter voorbereid op ontslag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E2B95D-C194-4A49-B038-B4306604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70" y="3076904"/>
            <a:ext cx="5705650" cy="4008033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61C25F58-9E55-4FE1-BCCD-DF97D88886ED}"/>
              </a:ext>
            </a:extLst>
          </p:cNvPr>
          <p:cNvSpPr txBox="1">
            <a:spLocks/>
          </p:cNvSpPr>
          <p:nvPr/>
        </p:nvSpPr>
        <p:spPr>
          <a:xfrm>
            <a:off x="5705994" y="7539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  <a:latin typeface="Calibri"/>
              </a:rPr>
              <a:t>UNO_GT_2021</a:t>
            </a:r>
          </a:p>
        </p:txBody>
      </p:sp>
    </p:spTree>
    <p:extLst>
      <p:ext uri="{BB962C8B-B14F-4D97-AF65-F5344CB8AC3E}">
        <p14:creationId xmlns:p14="http://schemas.microsoft.com/office/powerpoint/2010/main" val="1348624885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a Amsterdam UMC afd H&amp;O">
  <a:themeElements>
    <a:clrScheme name="Amsterdam U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B4"/>
      </a:accent1>
      <a:accent2>
        <a:srgbClr val="F07814"/>
      </a:accent2>
      <a:accent3>
        <a:srgbClr val="CED9E5"/>
      </a:accent3>
      <a:accent4>
        <a:srgbClr val="FFDF2C"/>
      </a:accent4>
      <a:accent5>
        <a:srgbClr val="6AB650"/>
      </a:accent5>
      <a:accent6>
        <a:srgbClr val="694893"/>
      </a:accent6>
      <a:hlink>
        <a:srgbClr val="00AAF0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Amsterdam UMC afd H&amp;O" id="{8C36A455-067C-49E0-979B-AE7394291A7F}" vid="{E5AF6159-EF37-4610-B560-0A6C493F54B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Amsterdam UMC afd H&amp;O</Template>
  <TotalTime>13110</TotalTime>
  <Words>246</Words>
  <Application>Microsoft Office PowerPoint</Application>
  <PresentationFormat>Aangepast</PresentationFormat>
  <Paragraphs>71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Symbol</vt:lpstr>
      <vt:lpstr>Trebuchet MS</vt:lpstr>
      <vt:lpstr>1_Thema Amsterdam UMC afd H&amp;O</vt:lpstr>
      <vt:lpstr>PowerPoint-presentatie</vt:lpstr>
      <vt:lpstr>Back home studie</vt:lpstr>
      <vt:lpstr>Gesprekstool </vt:lpstr>
      <vt:lpstr>Gesprekstool </vt:lpstr>
      <vt:lpstr>Uit ervaring* blijkt: </vt:lpstr>
      <vt:lpstr>Uit ervaring* blijkt:</vt:lpstr>
      <vt:lpstr>Werkwijze</vt:lpstr>
      <vt:lpstr>Werkwijze</vt:lpstr>
      <vt:lpstr>Ervaring groepsbijeenkomst</vt:lpstr>
    </vt:vector>
  </TitlesOfParts>
  <Company>Systeem beheer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Systeem beheer</dc:creator>
  <cp:lastModifiedBy>Sparrius, M. (Maike)</cp:lastModifiedBy>
  <cp:revision>421</cp:revision>
  <cp:lastPrinted>2019-11-27T08:29:08Z</cp:lastPrinted>
  <dcterms:created xsi:type="dcterms:W3CDTF">2011-06-03T10:35:48Z</dcterms:created>
  <dcterms:modified xsi:type="dcterms:W3CDTF">2021-10-22T11:21:45Z</dcterms:modified>
</cp:coreProperties>
</file>