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2" d="100"/>
          <a:sy n="122" d="100"/>
        </p:scale>
        <p:origin x="-108"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9081987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6" name="Shape 8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Shape 94"/>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Shape 124"/>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5" name="Shape 125"/>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Shape 131"/>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2" name="Shape 132"/>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Shape 138"/>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9" name="Shape 139"/>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Shape 146"/>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47" name="Shape 147"/>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3833019" y="-1623217"/>
            <a:ext cx="4525963" cy="10972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285037" y="1828802"/>
            <a:ext cx="5851525" cy="27432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1697037" y="-812799"/>
            <a:ext cx="5851525" cy="80264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21"/>
        <p:cNvGrpSpPr/>
        <p:nvPr/>
      </p:nvGrpSpPr>
      <p:grpSpPr>
        <a:xfrm>
          <a:off x="0" y="0"/>
          <a:ext cx="0" cy="0"/>
          <a:chOff x="0" y="0"/>
          <a:chExt cx="0" cy="0"/>
        </a:xfrm>
      </p:grpSpPr>
      <p:sp>
        <p:nvSpPr>
          <p:cNvPr id="22" name="Shape 22"/>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Shape 27"/>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Shape 33"/>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4" name="Shape 44"/>
          <p:cNvSpPr txBox="1">
            <a:spLocks noGrp="1"/>
          </p:cNvSpPr>
          <p:nvPr>
            <p:ph type="body" idx="1"/>
          </p:nvPr>
        </p:nvSpPr>
        <p:spPr>
          <a:xfrm>
            <a:off x="609600" y="1600201"/>
            <a:ext cx="53848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6197600" y="1600201"/>
            <a:ext cx="53848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09601" y="273050"/>
            <a:ext cx="4011084"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4766733" y="273051"/>
            <a:ext cx="6815667"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09601" y="1435101"/>
            <a:ext cx="4011084"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389717" y="4800600"/>
            <a:ext cx="73152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Shape 67"/>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2389717" y="5367338"/>
            <a:ext cx="73152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nl-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evlogenzorg.nl/eigen-regi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Shape 88" descr="rolstoeltuinieren">
            <a:hlinkClick r:id="rId3"/>
          </p:cNvPr>
          <p:cNvPicPr preferRelativeResize="0"/>
          <p:nvPr/>
        </p:nvPicPr>
        <p:blipFill rotWithShape="1">
          <a:blip r:embed="rId4">
            <a:alphaModFix/>
          </a:blip>
          <a:srcRect/>
          <a:stretch/>
        </p:blipFill>
        <p:spPr>
          <a:xfrm>
            <a:off x="-1507972" y="0"/>
            <a:ext cx="14086354" cy="6962659"/>
          </a:xfrm>
          <a:prstGeom prst="rect">
            <a:avLst/>
          </a:prstGeom>
          <a:noFill/>
          <a:ln>
            <a:noFill/>
          </a:ln>
        </p:spPr>
      </p:pic>
      <p:sp>
        <p:nvSpPr>
          <p:cNvPr id="89" name="Shape 89"/>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nl-NL" sz="4400" b="0" i="0" u="none" strike="noStrike" cap="none">
                <a:solidFill>
                  <a:schemeClr val="dk1"/>
                </a:solidFill>
                <a:latin typeface="Calibri"/>
                <a:ea typeface="Calibri"/>
                <a:cs typeface="Calibri"/>
                <a:sym typeface="Calibri"/>
              </a:rPr>
              <a:t>Eigen regie van de cliënt</a:t>
            </a:r>
            <a:endParaRPr sz="4400" b="0" i="0" u="none" strike="noStrike" cap="none">
              <a:solidFill>
                <a:schemeClr val="dk1"/>
              </a:solidFill>
              <a:latin typeface="Calibri"/>
              <a:ea typeface="Calibri"/>
              <a:cs typeface="Calibri"/>
              <a:sym typeface="Calibri"/>
            </a:endParaRPr>
          </a:p>
        </p:txBody>
      </p:sp>
      <p:pic>
        <p:nvPicPr>
          <p:cNvPr id="90" name="Shape 90" descr="../../../Desktop/zorggroep-apeldoorn-eo-logo.jpg"/>
          <p:cNvPicPr preferRelativeResize="0"/>
          <p:nvPr/>
        </p:nvPicPr>
        <p:blipFill rotWithShape="1">
          <a:blip r:embed="rId5">
            <a:alphaModFix/>
          </a:blip>
          <a:srcRect/>
          <a:stretch/>
        </p:blipFill>
        <p:spPr>
          <a:xfrm>
            <a:off x="10702567" y="5176988"/>
            <a:ext cx="1029335" cy="1029335"/>
          </a:xfrm>
          <a:prstGeom prst="rect">
            <a:avLst/>
          </a:prstGeom>
          <a:noFill/>
          <a:ln>
            <a:noFill/>
          </a:ln>
        </p:spPr>
      </p:pic>
      <p:cxnSp>
        <p:nvCxnSpPr>
          <p:cNvPr id="91" name="Shape 91"/>
          <p:cNvCxnSpPr/>
          <p:nvPr/>
        </p:nvCxnSpPr>
        <p:spPr>
          <a:xfrm>
            <a:off x="10460736" y="5176988"/>
            <a:ext cx="0" cy="1150660"/>
          </a:xfrm>
          <a:prstGeom prst="straightConnector1">
            <a:avLst/>
          </a:prstGeom>
          <a:noFill/>
          <a:ln w="12700" cap="flat" cmpd="sng">
            <a:solidFill>
              <a:schemeClr val="dk2"/>
            </a:solidFill>
            <a:prstDash val="solid"/>
            <a:round/>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p:nvPr/>
        </p:nvSpPr>
        <p:spPr>
          <a:xfrm>
            <a:off x="6480043" y="764704"/>
            <a:ext cx="4224469" cy="4896544"/>
          </a:xfrm>
          <a:prstGeom prst="roundRect">
            <a:avLst>
              <a:gd name="adj" fmla="val 16667"/>
            </a:avLst>
          </a:prstGeom>
          <a:solidFill>
            <a:srgbClr val="FBD4B4">
              <a:alpha val="20000"/>
            </a:srgb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8" name="Shape 98"/>
          <p:cNvSpPr/>
          <p:nvPr/>
        </p:nvSpPr>
        <p:spPr>
          <a:xfrm>
            <a:off x="527382" y="764704"/>
            <a:ext cx="5952661" cy="4896544"/>
          </a:xfrm>
          <a:prstGeom prst="roundRect">
            <a:avLst>
              <a:gd name="adj" fmla="val 16667"/>
            </a:avLst>
          </a:prstGeom>
          <a:solidFill>
            <a:schemeClr val="accent1">
              <a:alpha val="20000"/>
            </a:schemeClr>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99" name="Shape 99"/>
          <p:cNvGrpSpPr/>
          <p:nvPr/>
        </p:nvGrpSpPr>
        <p:grpSpPr>
          <a:xfrm>
            <a:off x="1101516" y="1484784"/>
            <a:ext cx="3748274" cy="3748274"/>
            <a:chOff x="862167" y="0"/>
            <a:chExt cx="3748274" cy="3748274"/>
          </a:xfrm>
        </p:grpSpPr>
        <p:sp>
          <p:nvSpPr>
            <p:cNvPr id="100" name="Shape 100"/>
            <p:cNvSpPr/>
            <p:nvPr/>
          </p:nvSpPr>
          <p:spPr>
            <a:xfrm>
              <a:off x="862167" y="0"/>
              <a:ext cx="3748274" cy="3748274"/>
            </a:xfrm>
            <a:prstGeom prst="ellipse">
              <a:avLst/>
            </a:prstGeom>
            <a:gradFill>
              <a:gsLst>
                <a:gs pos="0">
                  <a:srgbClr val="27869E"/>
                </a:gs>
                <a:gs pos="80000">
                  <a:srgbClr val="34B0D0"/>
                </a:gs>
                <a:gs pos="100000">
                  <a:srgbClr val="30B3D4"/>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 name="Shape 101"/>
            <p:cNvSpPr txBox="1"/>
            <p:nvPr/>
          </p:nvSpPr>
          <p:spPr>
            <a:xfrm>
              <a:off x="2081293" y="187413"/>
              <a:ext cx="1310021" cy="562241"/>
            </a:xfrm>
            <a:prstGeom prst="rect">
              <a:avLst/>
            </a:prstGeom>
            <a:noFill/>
            <a:ln>
              <a:noFill/>
            </a:ln>
          </p:spPr>
          <p:txBody>
            <a:bodyPr spcFirstLastPara="1" wrap="square" lIns="99550" tIns="99550" rIns="99550" bIns="99550" anchor="ctr" anchorCtr="0">
              <a:noAutofit/>
            </a:bodyPr>
            <a:lstStyle/>
            <a:p>
              <a:pPr marL="0" marR="0" lvl="0" indent="0" algn="ctr" rtl="0">
                <a:lnSpc>
                  <a:spcPct val="90000"/>
                </a:lnSpc>
                <a:spcBef>
                  <a:spcPts val="0"/>
                </a:spcBef>
                <a:spcAft>
                  <a:spcPts val="0"/>
                </a:spcAft>
                <a:buNone/>
              </a:pPr>
              <a:r>
                <a:rPr lang="nl-NL" sz="1400" b="0" i="0" u="none" strike="noStrike" cap="none">
                  <a:solidFill>
                    <a:schemeClr val="lt1"/>
                  </a:solidFill>
                  <a:latin typeface="Calibri"/>
                  <a:ea typeface="Calibri"/>
                  <a:cs typeface="Calibri"/>
                  <a:sym typeface="Calibri"/>
                </a:rPr>
                <a:t>Eigen kracht van de cliënt </a:t>
              </a:r>
              <a:endParaRPr sz="1400" b="0" i="0" u="none" strike="noStrike" cap="none">
                <a:solidFill>
                  <a:schemeClr val="lt1"/>
                </a:solidFill>
                <a:latin typeface="Calibri"/>
                <a:ea typeface="Calibri"/>
                <a:cs typeface="Calibri"/>
                <a:sym typeface="Calibri"/>
              </a:endParaRPr>
            </a:p>
          </p:txBody>
        </p:sp>
        <p:sp>
          <p:nvSpPr>
            <p:cNvPr id="102" name="Shape 102"/>
            <p:cNvSpPr/>
            <p:nvPr/>
          </p:nvSpPr>
          <p:spPr>
            <a:xfrm>
              <a:off x="1330701" y="937068"/>
              <a:ext cx="2811205" cy="2811205"/>
            </a:xfrm>
            <a:prstGeom prst="ellipse">
              <a:avLst/>
            </a:prstGeom>
            <a:gradFill>
              <a:gsLst>
                <a:gs pos="0">
                  <a:srgbClr val="39B520"/>
                </a:gs>
                <a:gs pos="80000">
                  <a:srgbClr val="4CED2B"/>
                </a:gs>
                <a:gs pos="100000">
                  <a:srgbClr val="4AF228"/>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 name="Shape 103"/>
            <p:cNvSpPr txBox="1"/>
            <p:nvPr/>
          </p:nvSpPr>
          <p:spPr>
            <a:xfrm>
              <a:off x="2081293" y="1112768"/>
              <a:ext cx="1310021" cy="527101"/>
            </a:xfrm>
            <a:prstGeom prst="rect">
              <a:avLst/>
            </a:prstGeom>
            <a:noFill/>
            <a:ln>
              <a:noFill/>
            </a:ln>
          </p:spPr>
          <p:txBody>
            <a:bodyPr spcFirstLastPara="1" wrap="square" lIns="99550" tIns="99550" rIns="99550" bIns="99550" anchor="ctr" anchorCtr="0">
              <a:noAutofit/>
            </a:bodyPr>
            <a:lstStyle/>
            <a:p>
              <a:pPr marL="0" marR="0" lvl="0" indent="0" algn="ctr" rtl="0">
                <a:lnSpc>
                  <a:spcPct val="90000"/>
                </a:lnSpc>
                <a:spcBef>
                  <a:spcPts val="0"/>
                </a:spcBef>
                <a:spcAft>
                  <a:spcPts val="0"/>
                </a:spcAft>
                <a:buNone/>
              </a:pPr>
              <a:r>
                <a:rPr lang="nl-NL" sz="1400" b="0" i="0" u="none" strike="noStrike" cap="none">
                  <a:solidFill>
                    <a:schemeClr val="lt1"/>
                  </a:solidFill>
                  <a:latin typeface="Calibri"/>
                  <a:ea typeface="Calibri"/>
                  <a:cs typeface="Calibri"/>
                  <a:sym typeface="Calibri"/>
                </a:rPr>
                <a:t>Zelf management</a:t>
              </a:r>
              <a:endParaRPr sz="1400" b="0" i="0" u="none" strike="noStrike" cap="none">
                <a:solidFill>
                  <a:schemeClr val="lt1"/>
                </a:solidFill>
                <a:latin typeface="Calibri"/>
                <a:ea typeface="Calibri"/>
                <a:cs typeface="Calibri"/>
                <a:sym typeface="Calibri"/>
              </a:endParaRPr>
            </a:p>
          </p:txBody>
        </p:sp>
        <p:sp>
          <p:nvSpPr>
            <p:cNvPr id="104" name="Shape 104"/>
            <p:cNvSpPr/>
            <p:nvPr/>
          </p:nvSpPr>
          <p:spPr>
            <a:xfrm>
              <a:off x="1799235" y="1874137"/>
              <a:ext cx="1874137" cy="1874137"/>
            </a:xfrm>
            <a:prstGeom prst="ellipse">
              <a:avLst/>
            </a:prstGeom>
            <a:gradFill>
              <a:gsLst>
                <a:gs pos="0">
                  <a:srgbClr val="C8691E"/>
                </a:gs>
                <a:gs pos="80000">
                  <a:srgbClr val="FF8C27"/>
                </a:gs>
                <a:gs pos="100000">
                  <a:srgbClr val="FF8B23"/>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txBox="1"/>
            <p:nvPr/>
          </p:nvSpPr>
          <p:spPr>
            <a:xfrm>
              <a:off x="2073696" y="2342671"/>
              <a:ext cx="1325214" cy="937068"/>
            </a:xfrm>
            <a:prstGeom prst="rect">
              <a:avLst/>
            </a:prstGeom>
            <a:noFill/>
            <a:ln>
              <a:noFill/>
            </a:ln>
          </p:spPr>
          <p:txBody>
            <a:bodyPr spcFirstLastPara="1" wrap="square" lIns="99550" tIns="99550" rIns="99550" bIns="99550" anchor="ctr" anchorCtr="0">
              <a:noAutofit/>
            </a:bodyPr>
            <a:lstStyle/>
            <a:p>
              <a:pPr marL="0" marR="0" lvl="0" indent="0" algn="ctr" rtl="0">
                <a:lnSpc>
                  <a:spcPct val="90000"/>
                </a:lnSpc>
                <a:spcBef>
                  <a:spcPts val="0"/>
                </a:spcBef>
                <a:spcAft>
                  <a:spcPts val="0"/>
                </a:spcAft>
                <a:buNone/>
              </a:pPr>
              <a:r>
                <a:rPr lang="nl-NL" sz="1400" b="0" i="0" u="none" strike="noStrike" cap="none">
                  <a:solidFill>
                    <a:schemeClr val="lt1"/>
                  </a:solidFill>
                  <a:latin typeface="Calibri"/>
                  <a:ea typeface="Calibri"/>
                  <a:cs typeface="Calibri"/>
                  <a:sym typeface="Calibri"/>
                </a:rPr>
                <a:t>Cliënt </a:t>
              </a:r>
              <a:endParaRPr sz="1400" b="0" i="0" u="none" strike="noStrike" cap="none">
                <a:solidFill>
                  <a:schemeClr val="lt1"/>
                </a:solidFill>
                <a:latin typeface="Calibri"/>
                <a:ea typeface="Calibri"/>
                <a:cs typeface="Calibri"/>
                <a:sym typeface="Calibri"/>
              </a:endParaRPr>
            </a:p>
          </p:txBody>
        </p:sp>
      </p:grpSp>
      <p:grpSp>
        <p:nvGrpSpPr>
          <p:cNvPr id="106" name="Shape 106"/>
          <p:cNvGrpSpPr/>
          <p:nvPr/>
        </p:nvGrpSpPr>
        <p:grpSpPr>
          <a:xfrm>
            <a:off x="6180006" y="1412776"/>
            <a:ext cx="3888432" cy="3888432"/>
            <a:chOff x="1140123" y="0"/>
            <a:chExt cx="3888432" cy="3888432"/>
          </a:xfrm>
        </p:grpSpPr>
        <p:sp>
          <p:nvSpPr>
            <p:cNvPr id="107" name="Shape 107"/>
            <p:cNvSpPr/>
            <p:nvPr/>
          </p:nvSpPr>
          <p:spPr>
            <a:xfrm>
              <a:off x="1140123" y="0"/>
              <a:ext cx="3888432" cy="3888432"/>
            </a:xfrm>
            <a:prstGeom prst="ellipse">
              <a:avLst/>
            </a:prstGeom>
            <a:gradFill>
              <a:gsLst>
                <a:gs pos="0">
                  <a:srgbClr val="759336"/>
                </a:gs>
                <a:gs pos="80000">
                  <a:srgbClr val="99C247"/>
                </a:gs>
                <a:gs pos="100000">
                  <a:srgbClr val="9BC54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txBox="1"/>
            <p:nvPr/>
          </p:nvSpPr>
          <p:spPr>
            <a:xfrm>
              <a:off x="2540736" y="194421"/>
              <a:ext cx="1087205" cy="583264"/>
            </a:xfrm>
            <a:prstGeom prst="rect">
              <a:avLst/>
            </a:prstGeom>
            <a:noFill/>
            <a:ln>
              <a:noFill/>
            </a:ln>
          </p:spPr>
          <p:txBody>
            <a:bodyPr spcFirstLastPara="1" wrap="square" lIns="85325" tIns="85325" rIns="85325" bIns="85325" anchor="ctr" anchorCtr="0">
              <a:noAutofit/>
            </a:bodyPr>
            <a:lstStyle/>
            <a:p>
              <a:pPr marL="0" marR="0" lvl="0" indent="0" algn="ctr" rtl="0">
                <a:lnSpc>
                  <a:spcPct val="90000"/>
                </a:lnSpc>
                <a:spcBef>
                  <a:spcPts val="0"/>
                </a:spcBef>
                <a:spcAft>
                  <a:spcPts val="0"/>
                </a:spcAft>
                <a:buNone/>
              </a:pPr>
              <a:r>
                <a:rPr lang="nl-NL" sz="1200" b="0" i="0" u="none" strike="noStrike" cap="none">
                  <a:solidFill>
                    <a:schemeClr val="lt1"/>
                  </a:solidFill>
                  <a:latin typeface="Calibri"/>
                  <a:ea typeface="Calibri"/>
                  <a:cs typeface="Calibri"/>
                  <a:sym typeface="Calibri"/>
                </a:rPr>
                <a:t>Meten van resultaten</a:t>
              </a:r>
              <a:endParaRPr sz="1200" b="0" i="0" u="none" strike="noStrike" cap="none">
                <a:solidFill>
                  <a:schemeClr val="lt1"/>
                </a:solidFill>
                <a:latin typeface="Calibri"/>
                <a:ea typeface="Calibri"/>
                <a:cs typeface="Calibri"/>
                <a:sym typeface="Calibri"/>
              </a:endParaRPr>
            </a:p>
          </p:txBody>
        </p:sp>
        <p:sp>
          <p:nvSpPr>
            <p:cNvPr id="109" name="Shape 109"/>
            <p:cNvSpPr/>
            <p:nvPr/>
          </p:nvSpPr>
          <p:spPr>
            <a:xfrm>
              <a:off x="1564973" y="777686"/>
              <a:ext cx="3110745" cy="3110745"/>
            </a:xfrm>
            <a:prstGeom prst="ellipse">
              <a:avLst/>
            </a:prstGeom>
            <a:gradFill>
              <a:gsLst>
                <a:gs pos="0">
                  <a:srgbClr val="398C57"/>
                </a:gs>
                <a:gs pos="80000">
                  <a:srgbClr val="4BB873"/>
                </a:gs>
                <a:gs pos="100000">
                  <a:srgbClr val="49BB72"/>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txBox="1"/>
            <p:nvPr/>
          </p:nvSpPr>
          <p:spPr>
            <a:xfrm>
              <a:off x="2576743" y="964331"/>
              <a:ext cx="1087205" cy="559934"/>
            </a:xfrm>
            <a:prstGeom prst="rect">
              <a:avLst/>
            </a:prstGeom>
            <a:noFill/>
            <a:ln>
              <a:noFill/>
            </a:ln>
          </p:spPr>
          <p:txBody>
            <a:bodyPr spcFirstLastPara="1" wrap="square" lIns="85325" tIns="85325" rIns="85325" bIns="85325" anchor="ctr" anchorCtr="0">
              <a:noAutofit/>
            </a:bodyPr>
            <a:lstStyle/>
            <a:p>
              <a:pPr marL="0" marR="0" lvl="0" indent="0" algn="ctr" rtl="0">
                <a:lnSpc>
                  <a:spcPct val="90000"/>
                </a:lnSpc>
                <a:spcBef>
                  <a:spcPts val="0"/>
                </a:spcBef>
                <a:spcAft>
                  <a:spcPts val="0"/>
                </a:spcAft>
                <a:buNone/>
              </a:pPr>
              <a:r>
                <a:rPr lang="nl-NL" sz="1200" b="0" i="0" u="none" strike="noStrike" cap="none">
                  <a:solidFill>
                    <a:schemeClr val="lt1"/>
                  </a:solidFill>
                  <a:latin typeface="Calibri"/>
                  <a:ea typeface="Calibri"/>
                  <a:cs typeface="Calibri"/>
                  <a:sym typeface="Calibri"/>
                </a:rPr>
                <a:t>Organiseren</a:t>
              </a:r>
              <a:endParaRPr sz="1200" b="0" i="0" u="none" strike="noStrike" cap="none">
                <a:solidFill>
                  <a:schemeClr val="lt1"/>
                </a:solidFill>
                <a:latin typeface="Calibri"/>
                <a:ea typeface="Calibri"/>
                <a:cs typeface="Calibri"/>
                <a:sym typeface="Calibri"/>
              </a:endParaRPr>
            </a:p>
          </p:txBody>
        </p:sp>
        <p:sp>
          <p:nvSpPr>
            <p:cNvPr id="111" name="Shape 111"/>
            <p:cNvSpPr/>
            <p:nvPr/>
          </p:nvSpPr>
          <p:spPr>
            <a:xfrm>
              <a:off x="1953816" y="1555372"/>
              <a:ext cx="2333059" cy="2333059"/>
            </a:xfrm>
            <a:prstGeom prst="ellipse">
              <a:avLst/>
            </a:prstGeom>
            <a:gradFill>
              <a:gsLst>
                <a:gs pos="0">
                  <a:srgbClr val="3C6684"/>
                </a:gs>
                <a:gs pos="80000">
                  <a:srgbClr val="5086AD"/>
                </a:gs>
                <a:gs pos="100000">
                  <a:srgbClr val="4F88B0"/>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txBox="1"/>
            <p:nvPr/>
          </p:nvSpPr>
          <p:spPr>
            <a:xfrm>
              <a:off x="2576743" y="1730352"/>
              <a:ext cx="1087205" cy="524938"/>
            </a:xfrm>
            <a:prstGeom prst="rect">
              <a:avLst/>
            </a:prstGeom>
            <a:noFill/>
            <a:ln>
              <a:noFill/>
            </a:ln>
          </p:spPr>
          <p:txBody>
            <a:bodyPr spcFirstLastPara="1" wrap="square" lIns="85325" tIns="85325" rIns="85325" bIns="85325" anchor="ctr" anchorCtr="0">
              <a:noAutofit/>
            </a:bodyPr>
            <a:lstStyle/>
            <a:p>
              <a:pPr marL="0" marR="0" lvl="0" indent="0" algn="ctr" rtl="0">
                <a:lnSpc>
                  <a:spcPct val="90000"/>
                </a:lnSpc>
                <a:spcBef>
                  <a:spcPts val="0"/>
                </a:spcBef>
                <a:spcAft>
                  <a:spcPts val="0"/>
                </a:spcAft>
                <a:buNone/>
              </a:pPr>
              <a:r>
                <a:rPr lang="nl-NL" sz="1200" b="0" i="0" u="none" strike="noStrike" cap="none">
                  <a:solidFill>
                    <a:schemeClr val="lt1"/>
                  </a:solidFill>
                  <a:latin typeface="Calibri"/>
                  <a:ea typeface="Calibri"/>
                  <a:cs typeface="Calibri"/>
                  <a:sym typeface="Calibri"/>
                </a:rPr>
                <a:t>Keuzes bieden, oplossingen zoeken</a:t>
              </a:r>
              <a:endParaRPr sz="1200" b="0" i="0" u="none" strike="noStrike" cap="none">
                <a:solidFill>
                  <a:schemeClr val="lt1"/>
                </a:solidFill>
                <a:latin typeface="Calibri"/>
                <a:ea typeface="Calibri"/>
                <a:cs typeface="Calibri"/>
                <a:sym typeface="Calibri"/>
              </a:endParaRPr>
            </a:p>
          </p:txBody>
        </p:sp>
        <p:sp>
          <p:nvSpPr>
            <p:cNvPr id="113" name="Shape 113"/>
            <p:cNvSpPr/>
            <p:nvPr/>
          </p:nvSpPr>
          <p:spPr>
            <a:xfrm>
              <a:off x="2342660" y="2333059"/>
              <a:ext cx="1555372" cy="1555372"/>
            </a:xfrm>
            <a:prstGeom prst="ellipse">
              <a:avLst/>
            </a:prstGeom>
            <a:gradFill>
              <a:gsLst>
                <a:gs pos="0">
                  <a:srgbClr val="5C417C"/>
                </a:gs>
                <a:gs pos="80000">
                  <a:srgbClr val="7955A4"/>
                </a:gs>
                <a:gs pos="100000">
                  <a:srgbClr val="7955A6"/>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txBox="1"/>
            <p:nvPr/>
          </p:nvSpPr>
          <p:spPr>
            <a:xfrm>
              <a:off x="2570439" y="2721902"/>
              <a:ext cx="1099814" cy="777686"/>
            </a:xfrm>
            <a:prstGeom prst="rect">
              <a:avLst/>
            </a:prstGeom>
            <a:noFill/>
            <a:ln>
              <a:noFill/>
            </a:ln>
          </p:spPr>
          <p:txBody>
            <a:bodyPr spcFirstLastPara="1" wrap="square" lIns="85325" tIns="85325" rIns="85325" bIns="85325" anchor="ctr" anchorCtr="0">
              <a:noAutofit/>
            </a:bodyPr>
            <a:lstStyle/>
            <a:p>
              <a:pPr marL="0" marR="0" lvl="0" indent="0" algn="ctr" rtl="0">
                <a:lnSpc>
                  <a:spcPct val="90000"/>
                </a:lnSpc>
                <a:spcBef>
                  <a:spcPts val="0"/>
                </a:spcBef>
                <a:spcAft>
                  <a:spcPts val="0"/>
                </a:spcAft>
                <a:buNone/>
              </a:pPr>
              <a:r>
                <a:rPr lang="nl-NL" sz="1200" b="0" i="0" u="none" strike="noStrike" cap="none">
                  <a:solidFill>
                    <a:schemeClr val="lt1"/>
                  </a:solidFill>
                  <a:latin typeface="Calibri"/>
                  <a:ea typeface="Calibri"/>
                  <a:cs typeface="Calibri"/>
                  <a:sym typeface="Calibri"/>
                </a:rPr>
                <a:t>Zorgverlener</a:t>
              </a:r>
              <a:endParaRPr sz="1200" b="0" i="0" u="none" strike="noStrike" cap="none">
                <a:solidFill>
                  <a:schemeClr val="lt1"/>
                </a:solidFill>
                <a:latin typeface="Calibri"/>
                <a:ea typeface="Calibri"/>
                <a:cs typeface="Calibri"/>
                <a:sym typeface="Calibri"/>
              </a:endParaRPr>
            </a:p>
          </p:txBody>
        </p:sp>
      </p:grpSp>
      <p:grpSp>
        <p:nvGrpSpPr>
          <p:cNvPr id="115" name="Shape 115"/>
          <p:cNvGrpSpPr/>
          <p:nvPr/>
        </p:nvGrpSpPr>
        <p:grpSpPr>
          <a:xfrm>
            <a:off x="4514611" y="3389089"/>
            <a:ext cx="1943494" cy="1408062"/>
            <a:chOff x="242813" y="536153"/>
            <a:chExt cx="1943494" cy="1408062"/>
          </a:xfrm>
        </p:grpSpPr>
        <p:sp>
          <p:nvSpPr>
            <p:cNvPr id="116" name="Shape 116"/>
            <p:cNvSpPr/>
            <p:nvPr/>
          </p:nvSpPr>
          <p:spPr>
            <a:xfrm rot="-5400000">
              <a:off x="870510" y="6297"/>
              <a:ext cx="785941" cy="1845653"/>
            </a:xfrm>
            <a:prstGeom prst="downArrow">
              <a:avLst>
                <a:gd name="adj1" fmla="val 50000"/>
                <a:gd name="adj2" fmla="val 35000"/>
              </a:avLst>
            </a:prstGeom>
            <a:solidFill>
              <a:srgbClr val="FABF8E"/>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txBox="1"/>
            <p:nvPr/>
          </p:nvSpPr>
          <p:spPr>
            <a:xfrm>
              <a:off x="340654" y="732638"/>
              <a:ext cx="1708113" cy="392971"/>
            </a:xfrm>
            <a:prstGeom prst="rect">
              <a:avLst/>
            </a:prstGeom>
            <a:noFill/>
            <a:ln>
              <a:noFill/>
            </a:ln>
          </p:spPr>
          <p:txBody>
            <a:bodyPr spcFirstLastPara="1" wrap="square" lIns="85325" tIns="85325" rIns="85325" bIns="85325" anchor="ctr" anchorCtr="0">
              <a:noAutofit/>
            </a:bodyPr>
            <a:lstStyle/>
            <a:p>
              <a:pPr marL="0" marR="0" lvl="0" indent="0" algn="ctr" rtl="0">
                <a:lnSpc>
                  <a:spcPct val="90000"/>
                </a:lnSpc>
                <a:spcBef>
                  <a:spcPts val="0"/>
                </a:spcBef>
                <a:spcAft>
                  <a:spcPts val="0"/>
                </a:spcAft>
                <a:buNone/>
              </a:pPr>
              <a:r>
                <a:rPr lang="nl-NL" sz="1200" b="0" i="0" u="none" strike="noStrike" cap="none">
                  <a:solidFill>
                    <a:schemeClr val="lt1"/>
                  </a:solidFill>
                  <a:latin typeface="Calibri"/>
                  <a:ea typeface="Calibri"/>
                  <a:cs typeface="Calibri"/>
                  <a:sym typeface="Calibri"/>
                </a:rPr>
                <a:t>Gezamenlijke</a:t>
              </a:r>
              <a:endParaRPr sz="1200" b="0" i="0" u="none" strike="noStrike" cap="none">
                <a:solidFill>
                  <a:schemeClr val="lt1"/>
                </a:solidFill>
                <a:latin typeface="Calibri"/>
                <a:ea typeface="Calibri"/>
                <a:cs typeface="Calibri"/>
                <a:sym typeface="Calibri"/>
              </a:endParaRPr>
            </a:p>
          </p:txBody>
        </p:sp>
        <p:sp>
          <p:nvSpPr>
            <p:cNvPr id="118" name="Shape 118"/>
            <p:cNvSpPr/>
            <p:nvPr/>
          </p:nvSpPr>
          <p:spPr>
            <a:xfrm rot="5400000">
              <a:off x="703951" y="523991"/>
              <a:ext cx="959086" cy="1881362"/>
            </a:xfrm>
            <a:prstGeom prst="downArrow">
              <a:avLst>
                <a:gd name="adj1" fmla="val 50000"/>
                <a:gd name="adj2" fmla="val 35000"/>
              </a:avLst>
            </a:prstGeom>
            <a:solidFill>
              <a:srgbClr val="B2A0C7"/>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txBox="1"/>
            <p:nvPr/>
          </p:nvSpPr>
          <p:spPr>
            <a:xfrm>
              <a:off x="410654" y="1224901"/>
              <a:ext cx="1713522" cy="479543"/>
            </a:xfrm>
            <a:prstGeom prst="rect">
              <a:avLst/>
            </a:prstGeom>
            <a:noFill/>
            <a:ln>
              <a:noFill/>
            </a:ln>
          </p:spPr>
          <p:txBody>
            <a:bodyPr spcFirstLastPara="1" wrap="square" lIns="85325" tIns="85325" rIns="85325" bIns="85325" anchor="ctr" anchorCtr="0">
              <a:noAutofit/>
            </a:bodyPr>
            <a:lstStyle/>
            <a:p>
              <a:pPr marL="0" marR="0" lvl="0" indent="0" algn="ctr" rtl="0">
                <a:lnSpc>
                  <a:spcPct val="90000"/>
                </a:lnSpc>
                <a:spcBef>
                  <a:spcPts val="0"/>
                </a:spcBef>
                <a:spcAft>
                  <a:spcPts val="0"/>
                </a:spcAft>
                <a:buNone/>
              </a:pPr>
              <a:r>
                <a:rPr lang="nl-NL" sz="1200" b="0" i="0" u="none" strike="noStrike" cap="none">
                  <a:solidFill>
                    <a:schemeClr val="lt1"/>
                  </a:solidFill>
                  <a:latin typeface="Calibri"/>
                  <a:ea typeface="Calibri"/>
                  <a:cs typeface="Calibri"/>
                  <a:sym typeface="Calibri"/>
                </a:rPr>
                <a:t>besluitvorming</a:t>
              </a:r>
              <a:endParaRPr sz="1200" b="0" i="0" u="none" strike="noStrike" cap="none">
                <a:solidFill>
                  <a:schemeClr val="lt1"/>
                </a:solidFill>
                <a:latin typeface="Calibri"/>
                <a:ea typeface="Calibri"/>
                <a:cs typeface="Calibri"/>
                <a:sym typeface="Calibri"/>
              </a:endParaRPr>
            </a:p>
          </p:txBody>
        </p:sp>
      </p:grpSp>
      <p:sp>
        <p:nvSpPr>
          <p:cNvPr id="120" name="Shape 120"/>
          <p:cNvSpPr txBox="1"/>
          <p:nvPr/>
        </p:nvSpPr>
        <p:spPr>
          <a:xfrm>
            <a:off x="1295467" y="897467"/>
            <a:ext cx="4224469" cy="27699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200" b="1" i="0" u="none" strike="noStrike" cap="none">
                <a:solidFill>
                  <a:schemeClr val="dk1"/>
                </a:solidFill>
                <a:latin typeface="Calibri"/>
                <a:ea typeface="Calibri"/>
                <a:cs typeface="Calibri"/>
                <a:sym typeface="Calibri"/>
              </a:rPr>
              <a:t>Dimensie van de dialoog</a:t>
            </a:r>
            <a:endParaRPr sz="1200" b="1" i="0" u="none" strike="noStrike" cap="none">
              <a:solidFill>
                <a:schemeClr val="dk1"/>
              </a:solidFill>
              <a:latin typeface="Calibri"/>
              <a:ea typeface="Calibri"/>
              <a:cs typeface="Calibri"/>
              <a:sym typeface="Calibri"/>
            </a:endParaRPr>
          </a:p>
        </p:txBody>
      </p:sp>
      <p:sp>
        <p:nvSpPr>
          <p:cNvPr id="121" name="Shape 121"/>
          <p:cNvSpPr txBox="1"/>
          <p:nvPr/>
        </p:nvSpPr>
        <p:spPr>
          <a:xfrm>
            <a:off x="6624059" y="908721"/>
            <a:ext cx="3936437" cy="27699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nl-NL" sz="1200" b="1" i="0" u="none" strike="noStrike" cap="none">
                <a:solidFill>
                  <a:schemeClr val="dk1"/>
                </a:solidFill>
                <a:latin typeface="Calibri"/>
                <a:ea typeface="Calibri"/>
                <a:cs typeface="Calibri"/>
                <a:sym typeface="Calibri"/>
              </a:rPr>
              <a:t>Dimensie van het organiseren en de resultaten</a:t>
            </a:r>
            <a:endParaRPr sz="1200" b="1"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nl-NL" sz="4400" b="0" i="0" u="none" strike="noStrike" cap="none">
                <a:solidFill>
                  <a:schemeClr val="dk1"/>
                </a:solidFill>
                <a:latin typeface="Calibri"/>
                <a:ea typeface="Calibri"/>
                <a:cs typeface="Calibri"/>
                <a:sym typeface="Calibri"/>
              </a:rPr>
              <a:t>Onderzoeksvraag</a:t>
            </a:r>
            <a:endParaRPr sz="4400" b="0" i="0" u="none" strike="noStrike" cap="none">
              <a:solidFill>
                <a:schemeClr val="dk1"/>
              </a:solidFill>
              <a:latin typeface="Calibri"/>
              <a:ea typeface="Calibri"/>
              <a:cs typeface="Calibri"/>
              <a:sym typeface="Calibri"/>
            </a:endParaRPr>
          </a:p>
        </p:txBody>
      </p:sp>
      <p:sp>
        <p:nvSpPr>
          <p:cNvPr id="128" name="Shape 128"/>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nl-NL" sz="3200" b="0" i="1" u="none" strike="noStrike" cap="none">
                <a:solidFill>
                  <a:schemeClr val="dk1"/>
                </a:solidFill>
                <a:latin typeface="Calibri"/>
                <a:ea typeface="Calibri"/>
                <a:cs typeface="Calibri"/>
                <a:sym typeface="Calibri"/>
              </a:rPr>
              <a:t>“Wat zijn de ervaringen van zorgvragers en zorgverleners over gezamenlijke besluitvorming bij het stellen van zorgdoelen?”</a:t>
            </a:r>
            <a:endParaRPr/>
          </a:p>
          <a:p>
            <a:pPr marL="342900" marR="0" lvl="0" indent="-139700" algn="l" rtl="0">
              <a:spcBef>
                <a:spcPts val="640"/>
              </a:spcBef>
              <a:spcAft>
                <a:spcPts val="0"/>
              </a:spcAft>
              <a:buClr>
                <a:schemeClr val="dk1"/>
              </a:buClr>
              <a:buSzPts val="3200"/>
              <a:buFont typeface="Arial"/>
              <a:buNone/>
            </a:pPr>
            <a:endParaRPr sz="3200" b="0" i="1" u="none" strike="noStrike" cap="none">
              <a:solidFill>
                <a:schemeClr val="dk1"/>
              </a:solidFill>
              <a:latin typeface="Calibri"/>
              <a:ea typeface="Calibri"/>
              <a:cs typeface="Calibri"/>
              <a:sym typeface="Calibri"/>
            </a:endParaRPr>
          </a:p>
          <a:p>
            <a:pPr marL="342900" marR="0" lvl="0" indent="-228600" algn="l" rtl="0">
              <a:spcBef>
                <a:spcPts val="360"/>
              </a:spcBef>
              <a:spcAft>
                <a:spcPts val="0"/>
              </a:spcAft>
              <a:buClr>
                <a:schemeClr val="dk1"/>
              </a:buClr>
              <a:buSzPts val="1800"/>
              <a:buFont typeface="Noto Sans Symbols"/>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130628" y="0"/>
            <a:ext cx="109728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nl-NL" sz="4400" b="0" i="0" u="none" strike="noStrike" cap="none">
                <a:solidFill>
                  <a:schemeClr val="dk1"/>
                </a:solidFill>
                <a:latin typeface="Calibri"/>
                <a:ea typeface="Calibri"/>
                <a:cs typeface="Calibri"/>
                <a:sym typeface="Calibri"/>
              </a:rPr>
              <a:t>Resultaten WLZ</a:t>
            </a:r>
            <a:endParaRPr sz="4400" b="0" i="0" u="none" strike="noStrike" cap="none">
              <a:solidFill>
                <a:schemeClr val="dk1"/>
              </a:solidFill>
              <a:latin typeface="Calibri"/>
              <a:ea typeface="Calibri"/>
              <a:cs typeface="Calibri"/>
              <a:sym typeface="Calibri"/>
            </a:endParaRPr>
          </a:p>
        </p:txBody>
      </p:sp>
      <p:pic>
        <p:nvPicPr>
          <p:cNvPr id="135" name="Shape 135"/>
          <p:cNvPicPr preferRelativeResize="0"/>
          <p:nvPr/>
        </p:nvPicPr>
        <p:blipFill rotWithShape="1">
          <a:blip r:embed="rId3">
            <a:alphaModFix/>
          </a:blip>
          <a:srcRect/>
          <a:stretch/>
        </p:blipFill>
        <p:spPr>
          <a:xfrm>
            <a:off x="1631950" y="833438"/>
            <a:ext cx="8655050" cy="6273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nl-NL" sz="4400" b="0" i="0" u="none" strike="noStrike" cap="none">
                <a:solidFill>
                  <a:schemeClr val="dk1"/>
                </a:solidFill>
                <a:latin typeface="Calibri"/>
                <a:ea typeface="Calibri"/>
                <a:cs typeface="Calibri"/>
                <a:sym typeface="Calibri"/>
              </a:rPr>
              <a:t>Resultaten GRZ cliënt </a:t>
            </a:r>
            <a:endParaRPr sz="4400" b="0" i="0" u="none" strike="noStrike" cap="none">
              <a:solidFill>
                <a:schemeClr val="dk1"/>
              </a:solidFill>
              <a:latin typeface="Calibri"/>
              <a:ea typeface="Calibri"/>
              <a:cs typeface="Calibri"/>
              <a:sym typeface="Calibri"/>
            </a:endParaRPr>
          </a:p>
        </p:txBody>
      </p:sp>
      <p:sp>
        <p:nvSpPr>
          <p:cNvPr id="142" name="Shape 14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200"/>
              <a:buFont typeface="Arial"/>
              <a:buNone/>
            </a:pPr>
            <a:r>
              <a:rPr lang="nl-NL" sz="3200" b="0" i="0" u="none" strike="noStrike" cap="none">
                <a:solidFill>
                  <a:schemeClr val="dk1"/>
                </a:solidFill>
                <a:latin typeface="Calibri"/>
                <a:ea typeface="Calibri"/>
                <a:cs typeface="Calibri"/>
                <a:sym typeface="Calibri"/>
              </a:rPr>
              <a:t> </a:t>
            </a:r>
            <a:endParaRPr/>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43" name="Shape 143"/>
          <p:cNvSpPr txBox="1"/>
          <p:nvPr/>
        </p:nvSpPr>
        <p:spPr>
          <a:xfrm>
            <a:off x="806414" y="1536879"/>
            <a:ext cx="10798678" cy="454624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FF0000"/>
              </a:buClr>
              <a:buSzPts val="3959"/>
              <a:buFont typeface="Calibri"/>
              <a:buNone/>
            </a:pPr>
            <a:r>
              <a:rPr lang="nl-NL" sz="3959" b="0" i="0" u="none" strike="noStrike" cap="none">
                <a:solidFill>
                  <a:srgbClr val="FF0000"/>
                </a:solidFill>
                <a:latin typeface="Calibri"/>
                <a:ea typeface="Calibri"/>
                <a:cs typeface="Calibri"/>
                <a:sym typeface="Calibri"/>
              </a:rPr>
              <a:t>Keuze in de verschillende behandelmogelijkheden (welke keuzes zijn er?) </a:t>
            </a:r>
            <a:r>
              <a:rPr lang="nl-NL" sz="3959" b="0" i="0" u="none" strike="noStrike" cap="none">
                <a:solidFill>
                  <a:schemeClr val="dk1"/>
                </a:solidFill>
                <a:latin typeface="Calibri"/>
                <a:ea typeface="Calibri"/>
                <a:cs typeface="Calibri"/>
                <a:sym typeface="Calibri"/>
              </a:rPr>
              <a:t>| </a:t>
            </a:r>
            <a:r>
              <a:rPr lang="nl-NL" sz="3959" b="1" i="0" u="none" strike="noStrike" cap="none">
                <a:solidFill>
                  <a:srgbClr val="474233"/>
                </a:solidFill>
                <a:latin typeface="Calibri"/>
                <a:ea typeface="Calibri"/>
                <a:cs typeface="Calibri"/>
                <a:sym typeface="Calibri"/>
              </a:rPr>
              <a:t>Moment van gesprek?</a:t>
            </a:r>
            <a:r>
              <a:rPr lang="nl-NL" sz="3959" b="0" i="0" u="none" strike="noStrike" cap="none">
                <a:solidFill>
                  <a:schemeClr val="dk1"/>
                </a:solidFill>
                <a:latin typeface="Calibri"/>
                <a:ea typeface="Calibri"/>
                <a:cs typeface="Calibri"/>
                <a:sym typeface="Calibri"/>
              </a:rPr>
              <a:t>| </a:t>
            </a:r>
            <a:r>
              <a:rPr lang="nl-NL" sz="3959" b="0" i="0" u="none" strike="noStrike" cap="none">
                <a:solidFill>
                  <a:srgbClr val="A5A5A5"/>
                </a:solidFill>
                <a:latin typeface="Calibri"/>
                <a:ea typeface="Calibri"/>
                <a:cs typeface="Calibri"/>
                <a:sym typeface="Calibri"/>
              </a:rPr>
              <a:t>Aansluiting zorgdoelen bij wensen zorgvrager (groot/klein)  </a:t>
            </a:r>
            <a:r>
              <a:rPr lang="nl-NL" sz="3959" b="0" i="0" u="none" strike="noStrike" cap="none">
                <a:solidFill>
                  <a:schemeClr val="dk1"/>
                </a:solidFill>
                <a:latin typeface="Calibri"/>
                <a:ea typeface="Calibri"/>
                <a:cs typeface="Calibri"/>
                <a:sym typeface="Calibri"/>
              </a:rPr>
              <a:t>| </a:t>
            </a:r>
            <a:r>
              <a:rPr lang="nl-NL" sz="3959" b="1" i="0" u="none" strike="noStrike" cap="none">
                <a:solidFill>
                  <a:schemeClr val="dk1"/>
                </a:solidFill>
                <a:latin typeface="Calibri"/>
                <a:ea typeface="Calibri"/>
                <a:cs typeface="Calibri"/>
                <a:sym typeface="Calibri"/>
              </a:rPr>
              <a:t>Tussentijds spontane evalueren over voortgang van Revalidatie </a:t>
            </a:r>
            <a:r>
              <a:rPr lang="nl-NL" sz="3959" b="0" i="0" u="none" strike="noStrike" cap="none">
                <a:solidFill>
                  <a:schemeClr val="dk1"/>
                </a:solidFill>
                <a:latin typeface="Calibri"/>
                <a:ea typeface="Calibri"/>
                <a:cs typeface="Calibri"/>
                <a:sym typeface="Calibri"/>
              </a:rPr>
              <a:t>| </a:t>
            </a:r>
            <a:r>
              <a:rPr lang="nl-NL" sz="3959" b="0" i="0" u="none" strike="noStrike" cap="none">
                <a:solidFill>
                  <a:srgbClr val="FF0000"/>
                </a:solidFill>
                <a:latin typeface="Calibri"/>
                <a:ea typeface="Calibri"/>
                <a:cs typeface="Calibri"/>
                <a:sym typeface="Calibri"/>
              </a:rPr>
              <a:t>Gewenste communicatie en informatie van zorgverleners </a:t>
            </a:r>
            <a:r>
              <a:rPr lang="nl-NL" sz="3959" b="0" i="0" u="none" strike="noStrike" cap="none">
                <a:solidFill>
                  <a:schemeClr val="dk1"/>
                </a:solidFill>
                <a:latin typeface="Calibri"/>
                <a:ea typeface="Calibri"/>
                <a:cs typeface="Calibri"/>
                <a:sym typeface="Calibri"/>
              </a:rPr>
              <a:t>| </a:t>
            </a:r>
            <a:r>
              <a:rPr lang="nl-NL" sz="3959" b="1" i="0" u="none" strike="noStrike" cap="none">
                <a:solidFill>
                  <a:srgbClr val="474233"/>
                </a:solidFill>
                <a:latin typeface="Calibri"/>
                <a:ea typeface="Calibri"/>
                <a:cs typeface="Calibri"/>
                <a:sym typeface="Calibri"/>
              </a:rPr>
              <a:t>behoefte aan meebeslissen zorgdoelen</a:t>
            </a:r>
            <a:endParaRPr sz="3959" b="1" i="0" u="none" strike="noStrike" cap="none">
              <a:solidFill>
                <a:srgbClr val="474233"/>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1002355" y="1797330"/>
            <a:ext cx="10489585" cy="373261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FF0000"/>
              </a:buClr>
              <a:buSzPts val="3959"/>
              <a:buFont typeface="Calibri"/>
              <a:buNone/>
            </a:pPr>
            <a:r>
              <a:rPr lang="nl-NL" sz="3959" b="1" i="0" u="none" strike="noStrike" cap="none">
                <a:solidFill>
                  <a:srgbClr val="FF0000"/>
                </a:solidFill>
                <a:latin typeface="Calibri"/>
                <a:ea typeface="Calibri"/>
                <a:cs typeface="Calibri"/>
                <a:sym typeface="Calibri"/>
              </a:rPr>
              <a:t/>
            </a:r>
            <a:br>
              <a:rPr lang="nl-NL" sz="3959" b="1" i="0" u="none" strike="noStrike" cap="none">
                <a:solidFill>
                  <a:srgbClr val="FF0000"/>
                </a:solidFill>
                <a:latin typeface="Calibri"/>
                <a:ea typeface="Calibri"/>
                <a:cs typeface="Calibri"/>
                <a:sym typeface="Calibri"/>
              </a:rPr>
            </a:br>
            <a:r>
              <a:rPr lang="nl-NL" sz="3959" b="1" i="0" u="none" strike="noStrike" cap="none">
                <a:solidFill>
                  <a:srgbClr val="FF0000"/>
                </a:solidFill>
                <a:latin typeface="Calibri"/>
                <a:ea typeface="Calibri"/>
                <a:cs typeface="Calibri"/>
                <a:sym typeface="Calibri"/>
              </a:rPr>
              <a:t>Ervaren van tijdsdruk </a:t>
            </a:r>
            <a:r>
              <a:rPr lang="nl-NL" sz="3959" b="0" i="0" u="none" strike="noStrike" cap="none">
                <a:solidFill>
                  <a:schemeClr val="dk1"/>
                </a:solidFill>
                <a:latin typeface="Calibri"/>
                <a:ea typeface="Calibri"/>
                <a:cs typeface="Calibri"/>
                <a:sym typeface="Calibri"/>
              </a:rPr>
              <a:t>| </a:t>
            </a:r>
            <a:r>
              <a:rPr lang="nl-NL" sz="3959" b="1" i="0" u="none" strike="noStrike" cap="none">
                <a:solidFill>
                  <a:srgbClr val="A5A5A5"/>
                </a:solidFill>
                <a:latin typeface="Calibri"/>
                <a:ea typeface="Calibri"/>
                <a:cs typeface="Calibri"/>
                <a:sym typeface="Calibri"/>
              </a:rPr>
              <a:t>Inschatting of zorgvrager kan mee beslissen</a:t>
            </a:r>
            <a:r>
              <a:rPr lang="nl-NL" sz="3959" b="0" i="0" u="none" strike="noStrike" cap="none">
                <a:solidFill>
                  <a:srgbClr val="A5A5A5"/>
                </a:solidFill>
                <a:latin typeface="Calibri"/>
                <a:ea typeface="Calibri"/>
                <a:cs typeface="Calibri"/>
                <a:sym typeface="Calibri"/>
              </a:rPr>
              <a:t> </a:t>
            </a:r>
            <a:r>
              <a:rPr lang="nl-NL" sz="3959" b="0" i="0" u="none" strike="noStrike" cap="none">
                <a:solidFill>
                  <a:schemeClr val="dk1"/>
                </a:solidFill>
                <a:latin typeface="Calibri"/>
                <a:ea typeface="Calibri"/>
                <a:cs typeface="Calibri"/>
                <a:sym typeface="Calibri"/>
              </a:rPr>
              <a:t>| </a:t>
            </a:r>
            <a:r>
              <a:rPr lang="nl-NL" sz="3959" b="1" i="0" u="none" strike="noStrike" cap="none">
                <a:solidFill>
                  <a:schemeClr val="dk1"/>
                </a:solidFill>
                <a:latin typeface="Calibri"/>
                <a:ea typeface="Calibri"/>
                <a:cs typeface="Calibri"/>
                <a:sym typeface="Calibri"/>
              </a:rPr>
              <a:t>Zorgvrager in eigen regie zetten </a:t>
            </a:r>
            <a:r>
              <a:rPr lang="nl-NL" sz="3959" b="0" i="0" u="none" strike="noStrike" cap="none">
                <a:solidFill>
                  <a:schemeClr val="dk1"/>
                </a:solidFill>
                <a:latin typeface="Calibri"/>
                <a:ea typeface="Calibri"/>
                <a:cs typeface="Calibri"/>
                <a:sym typeface="Calibri"/>
              </a:rPr>
              <a:t>| </a:t>
            </a:r>
            <a:r>
              <a:rPr lang="nl-NL" sz="3240" b="1" i="0" u="none" strike="noStrike" cap="none">
                <a:solidFill>
                  <a:schemeClr val="dk1"/>
                </a:solidFill>
                <a:latin typeface="Calibri"/>
                <a:ea typeface="Calibri"/>
                <a:cs typeface="Calibri"/>
                <a:sym typeface="Calibri"/>
              </a:rPr>
              <a:t>Toepassen gezamenlijke besluitvorming</a:t>
            </a:r>
            <a:r>
              <a:rPr lang="nl-NL" sz="3240" b="0" i="0" u="none" strike="noStrike" cap="none">
                <a:solidFill>
                  <a:schemeClr val="dk1"/>
                </a:solidFill>
                <a:latin typeface="Calibri"/>
                <a:ea typeface="Calibri"/>
                <a:cs typeface="Calibri"/>
                <a:sym typeface="Calibri"/>
              </a:rPr>
              <a:t> </a:t>
            </a:r>
            <a:r>
              <a:rPr lang="nl-NL" sz="3959" b="0" i="0" u="none" strike="noStrike" cap="none">
                <a:solidFill>
                  <a:schemeClr val="dk1"/>
                </a:solidFill>
                <a:latin typeface="Calibri"/>
                <a:ea typeface="Calibri"/>
                <a:cs typeface="Calibri"/>
                <a:sym typeface="Calibri"/>
              </a:rPr>
              <a:t>| </a:t>
            </a:r>
            <a:br>
              <a:rPr lang="nl-NL" sz="3959" b="0" i="0" u="none" strike="noStrike" cap="none">
                <a:solidFill>
                  <a:schemeClr val="dk1"/>
                </a:solidFill>
                <a:latin typeface="Calibri"/>
                <a:ea typeface="Calibri"/>
                <a:cs typeface="Calibri"/>
                <a:sym typeface="Calibri"/>
              </a:rPr>
            </a:br>
            <a:r>
              <a:rPr lang="nl-NL" sz="3959" b="1" i="0" u="none" strike="noStrike" cap="none">
                <a:solidFill>
                  <a:srgbClr val="FF0000"/>
                </a:solidFill>
                <a:latin typeface="Calibri"/>
                <a:ea typeface="Calibri"/>
                <a:cs typeface="Calibri"/>
                <a:sym typeface="Calibri"/>
              </a:rPr>
              <a:t>moment van opnamegesprek </a:t>
            </a:r>
            <a:r>
              <a:rPr lang="nl-NL" sz="3959" b="0" i="0" u="none" strike="noStrike" cap="none">
                <a:solidFill>
                  <a:schemeClr val="dk1"/>
                </a:solidFill>
                <a:latin typeface="Calibri"/>
                <a:ea typeface="Calibri"/>
                <a:cs typeface="Calibri"/>
                <a:sym typeface="Calibri"/>
              </a:rPr>
              <a:t>| </a:t>
            </a:r>
            <a:r>
              <a:rPr lang="nl-NL" sz="3959" b="1" i="0" u="none" strike="noStrike" cap="none">
                <a:solidFill>
                  <a:srgbClr val="A5A5A5"/>
                </a:solidFill>
                <a:latin typeface="Calibri"/>
                <a:ea typeface="Calibri"/>
                <a:cs typeface="Calibri"/>
                <a:sym typeface="Calibri"/>
              </a:rPr>
              <a:t>Ervaringen met gezamenlijk zorgdoelen stellen </a:t>
            </a:r>
            <a:r>
              <a:rPr lang="nl-NL" sz="3959" b="0" i="0" u="none" strike="noStrike" cap="none">
                <a:solidFill>
                  <a:schemeClr val="dk1"/>
                </a:solidFill>
                <a:latin typeface="Calibri"/>
                <a:ea typeface="Calibri"/>
                <a:cs typeface="Calibri"/>
                <a:sym typeface="Calibri"/>
              </a:rPr>
              <a:t>| </a:t>
            </a:r>
            <a:r>
              <a:rPr lang="nl-NL" sz="3959" b="1" i="0" u="none" strike="noStrike" cap="none">
                <a:solidFill>
                  <a:schemeClr val="dk1"/>
                </a:solidFill>
                <a:latin typeface="Calibri"/>
                <a:ea typeface="Calibri"/>
                <a:cs typeface="Calibri"/>
                <a:sym typeface="Calibri"/>
              </a:rPr>
              <a:t>Kwaliteit revalidatieplan</a:t>
            </a:r>
            <a:br>
              <a:rPr lang="nl-NL" sz="3959" b="1" i="0" u="none" strike="noStrike" cap="none">
                <a:solidFill>
                  <a:schemeClr val="dk1"/>
                </a:solidFill>
                <a:latin typeface="Calibri"/>
                <a:ea typeface="Calibri"/>
                <a:cs typeface="Calibri"/>
                <a:sym typeface="Calibri"/>
              </a:rPr>
            </a:br>
            <a:r>
              <a:rPr lang="nl-NL" sz="3959" b="1" i="0" u="none" strike="noStrike" cap="none">
                <a:solidFill>
                  <a:schemeClr val="dk1"/>
                </a:solidFill>
                <a:latin typeface="Calibri"/>
                <a:ea typeface="Calibri"/>
                <a:cs typeface="Calibri"/>
                <a:sym typeface="Calibri"/>
              </a:rPr>
              <a:t/>
            </a:r>
            <a:br>
              <a:rPr lang="nl-NL" sz="3959" b="1" i="0" u="none" strike="noStrike" cap="none">
                <a:solidFill>
                  <a:schemeClr val="dk1"/>
                </a:solidFill>
                <a:latin typeface="Calibri"/>
                <a:ea typeface="Calibri"/>
                <a:cs typeface="Calibri"/>
                <a:sym typeface="Calibri"/>
              </a:rPr>
            </a:br>
            <a:r>
              <a:rPr lang="nl-NL" sz="2430" b="1" i="1" u="none" strike="noStrike" cap="none">
                <a:solidFill>
                  <a:schemeClr val="accent5"/>
                </a:solidFill>
                <a:latin typeface="Calibri"/>
                <a:ea typeface="Calibri"/>
                <a:cs typeface="Calibri"/>
                <a:sym typeface="Calibri"/>
              </a:rPr>
              <a:t>“Om echt de cliënt en familie ook echt veel meer betrokken te laten zijn bij hun eigen revalidatie proces, dan krijg je ook echt dat je gezamenlijk bezig bent.”</a:t>
            </a:r>
            <a:br>
              <a:rPr lang="nl-NL" sz="2430" b="1" i="1" u="none" strike="noStrike" cap="none">
                <a:solidFill>
                  <a:schemeClr val="accent5"/>
                </a:solidFill>
                <a:latin typeface="Calibri"/>
                <a:ea typeface="Calibri"/>
                <a:cs typeface="Calibri"/>
                <a:sym typeface="Calibri"/>
              </a:rPr>
            </a:br>
            <a:endParaRPr sz="2430" b="1" i="0" u="none" strike="noStrike" cap="none">
              <a:solidFill>
                <a:schemeClr val="dk1"/>
              </a:solidFill>
              <a:latin typeface="Calibri"/>
              <a:ea typeface="Calibri"/>
              <a:cs typeface="Calibri"/>
              <a:sym typeface="Calibri"/>
            </a:endParaRPr>
          </a:p>
        </p:txBody>
      </p:sp>
      <p:sp>
        <p:nvSpPr>
          <p:cNvPr id="150" name="Shape 150"/>
          <p:cNvSpPr txBox="1"/>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nl-NL" sz="4400" b="0" i="0" u="none" strike="noStrike" cap="none">
                <a:solidFill>
                  <a:schemeClr val="dk1"/>
                </a:solidFill>
                <a:latin typeface="Calibri"/>
                <a:ea typeface="Calibri"/>
                <a:cs typeface="Calibri"/>
                <a:sym typeface="Calibri"/>
              </a:rPr>
              <a:t>Resultaten GRZ medewerker </a:t>
            </a:r>
            <a:endParaRPr sz="44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Kantoor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Words>
  <Application>Microsoft Office PowerPoint</Application>
  <PresentationFormat>Aangepast</PresentationFormat>
  <Paragraphs>25</Paragraphs>
  <Slides>6</Slides>
  <Notes>6</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Kantoorthema</vt:lpstr>
      <vt:lpstr>Eigen regie van de cliënt</vt:lpstr>
      <vt:lpstr>PowerPoint-presentatie</vt:lpstr>
      <vt:lpstr>Onderzoeksvraag</vt:lpstr>
      <vt:lpstr>Resultaten WLZ</vt:lpstr>
      <vt:lpstr>Resultaten GRZ cliënt </vt:lpstr>
      <vt:lpstr> Ervaren van tijdsdruk | Inschatting of zorgvrager kan mee beslissen | Zorgvrager in eigen regie zetten | Toepassen gezamenlijke besluitvorming |  moment van opnamegesprek | Ervaringen met gezamenlijk zorgdoelen stellen | Kwaliteit revalidatieplan  “Om echt de cliënt en familie ook echt veel meer betrokken te laten zijn bij hun eigen revalidatie proces, dan krijg je ook echt dat je gezamenlijk bezig bent.”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Eigen regie van de cliënt</dc:title>
  <dc:creator>Dekker, Tineke</dc:creator>
  <cp:lastModifiedBy>Dekker, Tineke</cp:lastModifiedBy>
  <cp:revision>1</cp:revision>
  <dcterms:modified xsi:type="dcterms:W3CDTF">2018-05-07T12:24:01Z</dcterms:modified>
</cp:coreProperties>
</file>