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31"/>
  </p:notesMasterIdLst>
  <p:handoutMasterIdLst>
    <p:handoutMasterId r:id="rId32"/>
  </p:handoutMasterIdLst>
  <p:sldIdLst>
    <p:sldId id="256" r:id="rId2"/>
    <p:sldId id="274" r:id="rId3"/>
    <p:sldId id="275" r:id="rId4"/>
    <p:sldId id="277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76" r:id="rId13"/>
    <p:sldId id="257" r:id="rId14"/>
    <p:sldId id="266" r:id="rId15"/>
    <p:sldId id="267" r:id="rId16"/>
    <p:sldId id="268" r:id="rId17"/>
    <p:sldId id="269" r:id="rId18"/>
    <p:sldId id="270" r:id="rId19"/>
    <p:sldId id="271" r:id="rId20"/>
    <p:sldId id="273" r:id="rId21"/>
    <p:sldId id="278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79" r:id="rId30"/>
  </p:sldIdLst>
  <p:sldSz cx="9144000" cy="6858000" type="screen4x3"/>
  <p:notesSz cx="6669088" cy="9926638"/>
  <p:defaultTextStyle>
    <a:defPPr>
      <a:defRPr lang="nl-NL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0000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0795" autoAdjust="0"/>
  </p:normalViewPr>
  <p:slideViewPr>
    <p:cSldViewPr>
      <p:cViewPr varScale="1">
        <p:scale>
          <a:sx n="55" d="100"/>
          <a:sy n="55" d="100"/>
        </p:scale>
        <p:origin x="-148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p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Map1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Map1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Map1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 sz="1400"/>
          </a:pPr>
          <a:endParaRPr lang="nl-N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Scholing gegeven?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Blad1!$B$1:$C$1</c:f>
              <c:strCache>
                <c:ptCount val="2"/>
                <c:pt idx="0">
                  <c:v>Ja</c:v>
                </c:pt>
                <c:pt idx="1">
                  <c:v>Nee</c:v>
                </c:pt>
              </c:strCache>
            </c:strRef>
          </c:cat>
          <c:val>
            <c:numRef>
              <c:f>Blad1!$B$2:$C$2</c:f>
              <c:numCache>
                <c:formatCode>General</c:formatCode>
                <c:ptCount val="2"/>
                <c:pt idx="0">
                  <c:v>11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778112"/>
        <c:axId val="136779648"/>
      </c:barChart>
      <c:catAx>
        <c:axId val="136778112"/>
        <c:scaling>
          <c:orientation val="minMax"/>
        </c:scaling>
        <c:delete val="0"/>
        <c:axPos val="b"/>
        <c:majorTickMark val="out"/>
        <c:minorTickMark val="none"/>
        <c:tickLblPos val="nextTo"/>
        <c:crossAx val="136779648"/>
        <c:crosses val="autoZero"/>
        <c:auto val="1"/>
        <c:lblAlgn val="ctr"/>
        <c:lblOffset val="100"/>
        <c:noMultiLvlLbl val="0"/>
      </c:catAx>
      <c:valAx>
        <c:axId val="136779648"/>
        <c:scaling>
          <c:orientation val="minMax"/>
          <c:max val="11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3677811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 sz="1400"/>
          </a:pPr>
          <a:endParaRPr lang="nl-N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Blad1!$A$4</c:f>
              <c:strCache>
                <c:ptCount val="1"/>
                <c:pt idx="0">
                  <c:v>Grip wordt toegepast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</c:dPt>
          <c:cat>
            <c:strRef>
              <c:f>(Blad1!$B$1:$C$1,Blad1!$G$1)</c:f>
              <c:strCache>
                <c:ptCount val="3"/>
                <c:pt idx="0">
                  <c:v>Ja</c:v>
                </c:pt>
                <c:pt idx="1">
                  <c:v>Nee</c:v>
                </c:pt>
                <c:pt idx="2">
                  <c:v>Redelijk</c:v>
                </c:pt>
              </c:strCache>
            </c:strRef>
          </c:cat>
          <c:val>
            <c:numRef>
              <c:f>(Blad1!$B$4:$C$4,Blad1!$G$4)</c:f>
              <c:numCache>
                <c:formatCode>General</c:formatCode>
                <c:ptCount val="3"/>
                <c:pt idx="0">
                  <c:v>6</c:v>
                </c:pt>
                <c:pt idx="1">
                  <c:v>1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axId val="136925568"/>
        <c:axId val="136927104"/>
      </c:barChart>
      <c:catAx>
        <c:axId val="136925568"/>
        <c:scaling>
          <c:orientation val="minMax"/>
        </c:scaling>
        <c:delete val="0"/>
        <c:axPos val="b"/>
        <c:majorTickMark val="out"/>
        <c:minorTickMark val="none"/>
        <c:tickLblPos val="nextTo"/>
        <c:crossAx val="136927104"/>
        <c:crosses val="autoZero"/>
        <c:auto val="1"/>
        <c:lblAlgn val="ctr"/>
        <c:lblOffset val="100"/>
        <c:noMultiLvlLbl val="0"/>
      </c:catAx>
      <c:valAx>
        <c:axId val="136927104"/>
        <c:scaling>
          <c:orientation val="minMax"/>
          <c:max val="11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3692556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nl-NL" sz="1350" dirty="0" smtClean="0"/>
              <a:t>Alle</a:t>
            </a:r>
            <a:r>
              <a:rPr lang="nl-NL" sz="1350" baseline="0" dirty="0" smtClean="0"/>
              <a:t> disciplines gebruiken Grip</a:t>
            </a:r>
            <a:endParaRPr lang="nl-NL" sz="135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Blad1!$A$5</c:f>
              <c:strCache>
                <c:ptCount val="1"/>
                <c:pt idx="0">
                  <c:v>Grip wordt toegepast door alle disciplines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cat>
            <c:strRef>
              <c:f>Blad1!$B$1:$C$1</c:f>
              <c:strCache>
                <c:ptCount val="2"/>
                <c:pt idx="0">
                  <c:v>Ja</c:v>
                </c:pt>
                <c:pt idx="1">
                  <c:v>Nee</c:v>
                </c:pt>
              </c:strCache>
            </c:strRef>
          </c:cat>
          <c:val>
            <c:numRef>
              <c:f>Blad1!$B$5:$C$5</c:f>
              <c:numCache>
                <c:formatCode>General</c:formatCode>
                <c:ptCount val="2"/>
                <c:pt idx="0">
                  <c:v>7</c:v>
                </c:pt>
                <c:pt idx="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968448"/>
        <c:axId val="138317824"/>
      </c:barChart>
      <c:catAx>
        <c:axId val="136968448"/>
        <c:scaling>
          <c:orientation val="minMax"/>
        </c:scaling>
        <c:delete val="0"/>
        <c:axPos val="b"/>
        <c:majorTickMark val="out"/>
        <c:minorTickMark val="none"/>
        <c:tickLblPos val="nextTo"/>
        <c:crossAx val="138317824"/>
        <c:crosses val="autoZero"/>
        <c:auto val="1"/>
        <c:lblAlgn val="ctr"/>
        <c:lblOffset val="100"/>
        <c:noMultiLvlLbl val="0"/>
      </c:catAx>
      <c:valAx>
        <c:axId val="138317824"/>
        <c:scaling>
          <c:orientation val="minMax"/>
          <c:max val="11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3696844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 sz="1400"/>
          </a:pPr>
          <a:endParaRPr lang="nl-N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Blad1!$A$6</c:f>
              <c:strCache>
                <c:ptCount val="1"/>
                <c:pt idx="0">
                  <c:v>Tijd gekregen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</c:dPt>
          <c:cat>
            <c:strRef>
              <c:f>(Blad1!$B$1:$C$1,Blad1!$H$1)</c:f>
              <c:strCache>
                <c:ptCount val="3"/>
                <c:pt idx="0">
                  <c:v>Ja</c:v>
                </c:pt>
                <c:pt idx="1">
                  <c:v>Nee</c:v>
                </c:pt>
                <c:pt idx="2">
                  <c:v>Nog regelen</c:v>
                </c:pt>
              </c:strCache>
            </c:strRef>
          </c:cat>
          <c:val>
            <c:numRef>
              <c:f>(Blad1!$B$6:$C$6,Blad1!$H$6)</c:f>
              <c:numCache>
                <c:formatCode>General</c:formatCode>
                <c:ptCount val="3"/>
                <c:pt idx="0">
                  <c:v>8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10"/>
        <c:axId val="138412800"/>
        <c:axId val="138414336"/>
      </c:barChart>
      <c:catAx>
        <c:axId val="138412800"/>
        <c:scaling>
          <c:orientation val="minMax"/>
        </c:scaling>
        <c:delete val="0"/>
        <c:axPos val="b"/>
        <c:majorTickMark val="out"/>
        <c:minorTickMark val="none"/>
        <c:tickLblPos val="nextTo"/>
        <c:crossAx val="138414336"/>
        <c:crosses val="autoZero"/>
        <c:auto val="1"/>
        <c:lblAlgn val="ctr"/>
        <c:lblOffset val="100"/>
        <c:noMultiLvlLbl val="0"/>
      </c:catAx>
      <c:valAx>
        <c:axId val="138414336"/>
        <c:scaling>
          <c:orientation val="minMax"/>
          <c:max val="11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3841280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nl-NL" sz="1400" dirty="0"/>
              <a:t>&gt;75%</a:t>
            </a:r>
            <a:r>
              <a:rPr lang="nl-NL" sz="1400" baseline="0" dirty="0"/>
              <a:t> </a:t>
            </a:r>
            <a:r>
              <a:rPr lang="nl-NL" sz="1400" baseline="0" dirty="0" err="1" smtClean="0"/>
              <a:t>medew</a:t>
            </a:r>
            <a:r>
              <a:rPr lang="nl-NL" sz="1400" baseline="0" dirty="0" smtClean="0"/>
              <a:t>. </a:t>
            </a:r>
            <a:r>
              <a:rPr lang="nl-NL" sz="1400" baseline="0" dirty="0"/>
              <a:t>geschoold</a:t>
            </a:r>
            <a:endParaRPr lang="nl-NL" sz="1400" dirty="0"/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Blad1!$D$26</c:f>
              <c:strCache>
                <c:ptCount val="1"/>
                <c:pt idx="0">
                  <c:v>&gt;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cat>
            <c:strRef>
              <c:f>Blad1!$C$27:$C$28</c:f>
              <c:strCache>
                <c:ptCount val="2"/>
                <c:pt idx="0">
                  <c:v>ja</c:v>
                </c:pt>
                <c:pt idx="1">
                  <c:v>nee</c:v>
                </c:pt>
              </c:strCache>
            </c:strRef>
          </c:cat>
          <c:val>
            <c:numRef>
              <c:f>Blad1!$D$27:$D$28</c:f>
              <c:numCache>
                <c:formatCode>General</c:formatCode>
                <c:ptCount val="2"/>
                <c:pt idx="0">
                  <c:v>6</c:v>
                </c:pt>
                <c:pt idx="1">
                  <c:v>2</c:v>
                </c:pt>
              </c:numCache>
            </c:numRef>
          </c:val>
        </c:ser>
        <c:ser>
          <c:idx val="1"/>
          <c:order val="1"/>
          <c:tx>
            <c:strRef>
              <c:f>Blad1!$E$26</c:f>
              <c:strCache>
                <c:ptCount val="1"/>
                <c:pt idx="0">
                  <c:v>&lt;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823B"/>
              </a:solidFill>
            </c:spPr>
          </c:dPt>
          <c:dPt>
            <c:idx val="1"/>
            <c:invertIfNegative val="0"/>
            <c:bubble3D val="0"/>
            <c:spPr>
              <a:solidFill>
                <a:srgbClr val="B00000"/>
              </a:solidFill>
            </c:spPr>
          </c:dPt>
          <c:cat>
            <c:strRef>
              <c:f>Blad1!$C$27:$C$28</c:f>
              <c:strCache>
                <c:ptCount val="2"/>
                <c:pt idx="0">
                  <c:v>ja</c:v>
                </c:pt>
                <c:pt idx="1">
                  <c:v>nee</c:v>
                </c:pt>
              </c:strCache>
            </c:strRef>
          </c:cat>
          <c:val>
            <c:numRef>
              <c:f>Blad1!$E$27:$E$28</c:f>
              <c:numCache>
                <c:formatCode>General</c:formatCode>
                <c:ptCount val="2"/>
                <c:pt idx="0">
                  <c:v>2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1"/>
        <c:overlap val="100"/>
        <c:axId val="138441088"/>
        <c:axId val="138442624"/>
      </c:barChart>
      <c:catAx>
        <c:axId val="138441088"/>
        <c:scaling>
          <c:orientation val="minMax"/>
        </c:scaling>
        <c:delete val="0"/>
        <c:axPos val="b"/>
        <c:majorTickMark val="none"/>
        <c:minorTickMark val="none"/>
        <c:tickLblPos val="nextTo"/>
        <c:crossAx val="138442624"/>
        <c:crosses val="autoZero"/>
        <c:auto val="1"/>
        <c:lblAlgn val="ctr"/>
        <c:lblOffset val="100"/>
        <c:noMultiLvlLbl val="0"/>
      </c:catAx>
      <c:valAx>
        <c:axId val="138442624"/>
        <c:scaling>
          <c:orientation val="minMax"/>
          <c:max val="11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extTo"/>
        <c:crossAx val="13844108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41B3F-98E3-4C9E-90B9-598D786B2D01}" type="datetimeFigureOut">
              <a:rPr lang="nl-NL" smtClean="0"/>
              <a:t>23-1-2018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11CE0-388B-4ECC-B5F6-958075D2AF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0023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E7161-AA55-4DC7-A2BD-FC1EFF2D52A9}" type="datetimeFigureOut">
              <a:rPr lang="nl-NL" smtClean="0"/>
              <a:t>23-1-2018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E0314-1AA0-4E6F-8E26-CA7F5B6AAE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7523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Ik heb de doelen op het gebied van</a:t>
            </a:r>
            <a:r>
              <a:rPr lang="nl-NL" baseline="0" dirty="0" smtClean="0"/>
              <a:t> samenwerking (met MBO/HBO opleidingen en andere relevante kennisinstituten hier even uitgelaten…)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E0314-1AA0-4E6F-8E26-CA7F5B6AAE5F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237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E0314-1AA0-4E6F-8E26-CA7F5B6AAE5F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9477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E0314-1AA0-4E6F-8E26-CA7F5B6AAE5F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9477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E0314-1AA0-4E6F-8E26-CA7F5B6AAE5F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9477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E0314-1AA0-4E6F-8E26-CA7F5B6AAE5F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9477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E0314-1AA0-4E6F-8E26-CA7F5B6AAE5F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9477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E0314-1AA0-4E6F-8E26-CA7F5B6AAE5F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9477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E0314-1AA0-4E6F-8E26-CA7F5B6AAE5F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2293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alken_voorgro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862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3244" y="3612445"/>
            <a:ext cx="6322707" cy="127268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t"/>
          <a:lstStyle>
            <a:lvl1pPr>
              <a:defRPr sz="39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noProof="0" smtClean="0"/>
              <a:t>Klik om de stijl te bewerken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3244" y="6192761"/>
            <a:ext cx="7548538" cy="322540"/>
          </a:xfrm>
        </p:spPr>
        <p:txBody>
          <a:bodyPr/>
          <a:lstStyle>
            <a:lvl1pPr marL="0" indent="0">
              <a:lnSpc>
                <a:spcPct val="100000"/>
              </a:lnSpc>
              <a:buFont typeface="Times" charset="0"/>
              <a:buNone/>
              <a:defRPr sz="17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noProof="0" smtClean="0"/>
              <a:t>Klik om de ondertitelstijl van het model te bewerken</a:t>
            </a:r>
            <a:endParaRPr lang="en-US" noProof="0" smtClean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3" t="33906" r="31507" b="34004"/>
          <a:stretch/>
        </p:blipFill>
        <p:spPr>
          <a:xfrm>
            <a:off x="5220072" y="1844824"/>
            <a:ext cx="2027455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386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E6703-5810-42CB-8C18-027C0C81F6CA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89699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4647" y="967619"/>
            <a:ext cx="1887134" cy="535415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3244" y="967619"/>
            <a:ext cx="5532368" cy="535415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5E4AC-748F-4DD5-81F1-6865D4E47AD2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81531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CA9CC-B31A-4EE2-9C7B-7B83D8ECF2EC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454298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789" y="4406699"/>
            <a:ext cx="7773004" cy="1362730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789" y="2906889"/>
            <a:ext cx="7773004" cy="1499809"/>
          </a:xfrm>
        </p:spPr>
        <p:txBody>
          <a:bodyPr anchor="b"/>
          <a:lstStyle>
            <a:lvl1pPr marL="0" indent="0">
              <a:buNone/>
              <a:defRPr sz="1700"/>
            </a:lvl1pPr>
            <a:lvl2pPr marL="387066" indent="0">
              <a:buNone/>
              <a:defRPr sz="1500"/>
            </a:lvl2pPr>
            <a:lvl3pPr marL="774131" indent="0">
              <a:buNone/>
              <a:defRPr sz="1400"/>
            </a:lvl3pPr>
            <a:lvl4pPr marL="1161197" indent="0">
              <a:buNone/>
              <a:defRPr sz="1200"/>
            </a:lvl4pPr>
            <a:lvl5pPr marL="1548262" indent="0">
              <a:buNone/>
              <a:defRPr sz="1200"/>
            </a:lvl5pPr>
            <a:lvl6pPr marL="1935328" indent="0">
              <a:buNone/>
              <a:defRPr sz="1200"/>
            </a:lvl6pPr>
            <a:lvl7pPr marL="2322393" indent="0">
              <a:buNone/>
              <a:defRPr sz="1200"/>
            </a:lvl7pPr>
            <a:lvl8pPr marL="2709459" indent="0">
              <a:buNone/>
              <a:defRPr sz="1200"/>
            </a:lvl8pPr>
            <a:lvl9pPr marL="3096524" indent="0">
              <a:buNone/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D6F0D-5D3E-4824-9218-20B9606897A8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80722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3244" y="2257778"/>
            <a:ext cx="3709751" cy="406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2030" y="2257778"/>
            <a:ext cx="3709751" cy="406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3B73B-2782-4EE7-8C3E-6E9CECA99786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47355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99" y="274159"/>
            <a:ext cx="8230003" cy="1143672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999" y="1534751"/>
            <a:ext cx="4040403" cy="63970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7066" indent="0">
              <a:buNone/>
              <a:defRPr sz="1700" b="1"/>
            </a:lvl2pPr>
            <a:lvl3pPr marL="774131" indent="0">
              <a:buNone/>
              <a:defRPr sz="1500" b="1"/>
            </a:lvl3pPr>
            <a:lvl4pPr marL="1161197" indent="0">
              <a:buNone/>
              <a:defRPr sz="1400" b="1"/>
            </a:lvl4pPr>
            <a:lvl5pPr marL="1548262" indent="0">
              <a:buNone/>
              <a:defRPr sz="1400" b="1"/>
            </a:lvl5pPr>
            <a:lvl6pPr marL="1935328" indent="0">
              <a:buNone/>
              <a:defRPr sz="1400" b="1"/>
            </a:lvl6pPr>
            <a:lvl7pPr marL="2322393" indent="0">
              <a:buNone/>
              <a:defRPr sz="1400" b="1"/>
            </a:lvl7pPr>
            <a:lvl8pPr marL="2709459" indent="0">
              <a:buNone/>
              <a:defRPr sz="1400" b="1"/>
            </a:lvl8pPr>
            <a:lvl9pPr marL="3096524" indent="0">
              <a:buNone/>
              <a:defRPr sz="14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999" y="2174455"/>
            <a:ext cx="4040403" cy="3951111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54" y="1534751"/>
            <a:ext cx="4041748" cy="63970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7066" indent="0">
              <a:buNone/>
              <a:defRPr sz="1700" b="1"/>
            </a:lvl2pPr>
            <a:lvl3pPr marL="774131" indent="0">
              <a:buNone/>
              <a:defRPr sz="1500" b="1"/>
            </a:lvl3pPr>
            <a:lvl4pPr marL="1161197" indent="0">
              <a:buNone/>
              <a:defRPr sz="1400" b="1"/>
            </a:lvl4pPr>
            <a:lvl5pPr marL="1548262" indent="0">
              <a:buNone/>
              <a:defRPr sz="1400" b="1"/>
            </a:lvl5pPr>
            <a:lvl6pPr marL="1935328" indent="0">
              <a:buNone/>
              <a:defRPr sz="1400" b="1"/>
            </a:lvl6pPr>
            <a:lvl7pPr marL="2322393" indent="0">
              <a:buNone/>
              <a:defRPr sz="1400" b="1"/>
            </a:lvl7pPr>
            <a:lvl8pPr marL="2709459" indent="0">
              <a:buNone/>
              <a:defRPr sz="1400" b="1"/>
            </a:lvl8pPr>
            <a:lvl9pPr marL="3096524" indent="0">
              <a:buNone/>
              <a:defRPr sz="14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54" y="2174455"/>
            <a:ext cx="4041748" cy="3951111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F7B7D-58EC-4A4E-89DF-454DDCC829E4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7409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A18F4-F502-426C-848C-FD0A3FB5D77E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73348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40E3B-83ED-403C-85B1-F326D2FDA621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39611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99" y="272816"/>
            <a:ext cx="3008125" cy="1162486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340" y="272815"/>
            <a:ext cx="5111662" cy="5852751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999" y="1435302"/>
            <a:ext cx="3008125" cy="4690264"/>
          </a:xfrm>
        </p:spPr>
        <p:txBody>
          <a:bodyPr/>
          <a:lstStyle>
            <a:lvl1pPr marL="0" indent="0">
              <a:buNone/>
              <a:defRPr sz="1200"/>
            </a:lvl1pPr>
            <a:lvl2pPr marL="387066" indent="0">
              <a:buNone/>
              <a:defRPr sz="1000"/>
            </a:lvl2pPr>
            <a:lvl3pPr marL="774131" indent="0">
              <a:buNone/>
              <a:defRPr sz="800"/>
            </a:lvl3pPr>
            <a:lvl4pPr marL="1161197" indent="0">
              <a:buNone/>
              <a:defRPr sz="800"/>
            </a:lvl4pPr>
            <a:lvl5pPr marL="1548262" indent="0">
              <a:buNone/>
              <a:defRPr sz="800"/>
            </a:lvl5pPr>
            <a:lvl6pPr marL="1935328" indent="0">
              <a:buNone/>
              <a:defRPr sz="800"/>
            </a:lvl6pPr>
            <a:lvl7pPr marL="2322393" indent="0">
              <a:buNone/>
              <a:defRPr sz="800"/>
            </a:lvl7pPr>
            <a:lvl8pPr marL="2709459" indent="0">
              <a:buNone/>
              <a:defRPr sz="800"/>
            </a:lvl8pPr>
            <a:lvl9pPr marL="3096524" indent="0">
              <a:buNone/>
              <a:defRPr sz="8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13719-E276-4B8C-9650-7C76DD42565B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9820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703" y="4800466"/>
            <a:ext cx="5486669" cy="567132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703" y="612826"/>
            <a:ext cx="5486669" cy="4115069"/>
          </a:xfrm>
        </p:spPr>
        <p:txBody>
          <a:bodyPr/>
          <a:lstStyle>
            <a:lvl1pPr marL="0" indent="0">
              <a:buNone/>
              <a:defRPr sz="2700"/>
            </a:lvl1pPr>
            <a:lvl2pPr marL="387066" indent="0">
              <a:buNone/>
              <a:defRPr sz="2400"/>
            </a:lvl2pPr>
            <a:lvl3pPr marL="774131" indent="0">
              <a:buNone/>
              <a:defRPr sz="2000"/>
            </a:lvl3pPr>
            <a:lvl4pPr marL="1161197" indent="0">
              <a:buNone/>
              <a:defRPr sz="1700"/>
            </a:lvl4pPr>
            <a:lvl5pPr marL="1548262" indent="0">
              <a:buNone/>
              <a:defRPr sz="1700"/>
            </a:lvl5pPr>
            <a:lvl6pPr marL="1935328" indent="0">
              <a:buNone/>
              <a:defRPr sz="1700"/>
            </a:lvl6pPr>
            <a:lvl7pPr marL="2322393" indent="0">
              <a:buNone/>
              <a:defRPr sz="1700"/>
            </a:lvl7pPr>
            <a:lvl8pPr marL="2709459" indent="0">
              <a:buNone/>
              <a:defRPr sz="1700"/>
            </a:lvl8pPr>
            <a:lvl9pPr marL="3096524" indent="0">
              <a:buNone/>
              <a:defRPr sz="17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703" y="5367598"/>
            <a:ext cx="5486669" cy="805006"/>
          </a:xfrm>
        </p:spPr>
        <p:txBody>
          <a:bodyPr/>
          <a:lstStyle>
            <a:lvl1pPr marL="0" indent="0">
              <a:buNone/>
              <a:defRPr sz="1200"/>
            </a:lvl1pPr>
            <a:lvl2pPr marL="387066" indent="0">
              <a:buNone/>
              <a:defRPr sz="1000"/>
            </a:lvl2pPr>
            <a:lvl3pPr marL="774131" indent="0">
              <a:buNone/>
              <a:defRPr sz="800"/>
            </a:lvl3pPr>
            <a:lvl4pPr marL="1161197" indent="0">
              <a:buNone/>
              <a:defRPr sz="800"/>
            </a:lvl4pPr>
            <a:lvl5pPr marL="1548262" indent="0">
              <a:buNone/>
              <a:defRPr sz="800"/>
            </a:lvl5pPr>
            <a:lvl6pPr marL="1935328" indent="0">
              <a:buNone/>
              <a:defRPr sz="800"/>
            </a:lvl6pPr>
            <a:lvl7pPr marL="2322393" indent="0">
              <a:buNone/>
              <a:defRPr sz="800"/>
            </a:lvl7pPr>
            <a:lvl8pPr marL="2709459" indent="0">
              <a:buNone/>
              <a:defRPr sz="800"/>
            </a:lvl8pPr>
            <a:lvl9pPr marL="3096524" indent="0">
              <a:buNone/>
              <a:defRPr sz="8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7EBC6-D98B-4DA6-BD99-6DDDC917F69E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34485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backtekstvumc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862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3244" y="967619"/>
            <a:ext cx="7548538" cy="1033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E05D2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3244" y="2257778"/>
            <a:ext cx="7548538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06607" y="6515302"/>
            <a:ext cx="645174" cy="342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C40BD67-1FEA-4D48-BA2A-C76491DB01A6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21073"/>
            <a:ext cx="1211614" cy="73334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3905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j-lt"/>
          <a:ea typeface="+mj-ea"/>
          <a:cs typeface="+mj-cs"/>
        </a:defRPr>
      </a:lvl1pPr>
      <a:lvl2pPr algn="l" defTabSz="913905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913905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913905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913905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387066" algn="l" defTabSz="913905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774131" algn="l" defTabSz="913905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161197" algn="l" defTabSz="913905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548262" algn="l" defTabSz="913905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240572" indent="-240572" algn="l" defTabSz="913905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86520" indent="-244604" algn="l" defTabSz="913905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727092" indent="-239228" algn="l" defTabSz="913905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3pPr>
      <a:lvl4pPr marL="969008" indent="-240572" algn="l" defTabSz="913905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1209580" indent="-239228" algn="l" defTabSz="913905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5pPr>
      <a:lvl6pPr marL="1596645" indent="-239228" algn="l" defTabSz="913905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6pPr>
      <a:lvl7pPr marL="1983711" indent="-239228" algn="l" defTabSz="913905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7pPr>
      <a:lvl8pPr marL="2370776" indent="-239228" algn="l" defTabSz="913905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8pPr>
      <a:lvl9pPr marL="2757842" indent="-239228" algn="l" defTabSz="913905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870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7066" algn="l" defTabSz="3870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4131" algn="l" defTabSz="3870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1197" algn="l" defTabSz="3870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8262" algn="l" defTabSz="3870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35328" algn="l" defTabSz="3870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22393" algn="l" defTabSz="3870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09459" algn="l" defTabSz="3870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96524" algn="l" defTabSz="3870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nl-NL" altLang="nl-NL" sz="4800" dirty="0" smtClean="0"/>
              <a:t>UNO-VUmc  Stuurgroep</a:t>
            </a:r>
            <a:r>
              <a:rPr lang="nl-NL" altLang="nl-NL" dirty="0" smtClean="0"/>
              <a:t/>
            </a:r>
            <a:br>
              <a:rPr lang="nl-NL" altLang="nl-NL" dirty="0" smtClean="0"/>
            </a:br>
            <a:endParaRPr lang="nl-NL" altLang="nl-NL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Times" pitchFamily="18" charset="0"/>
              <a:buNone/>
            </a:pPr>
            <a:r>
              <a:rPr lang="nl-NL" altLang="nl-NL" dirty="0" smtClean="0"/>
              <a:t>Stuurgroep UNO-VUmc</a:t>
            </a:r>
          </a:p>
          <a:p>
            <a:pPr>
              <a:buFont typeface="Times" pitchFamily="18" charset="0"/>
              <a:buNone/>
            </a:pPr>
            <a:r>
              <a:rPr lang="nl-NL" altLang="nl-NL" dirty="0" smtClean="0"/>
              <a:t>24 januari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VWS subsidie – langere termijn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03244" y="2257778"/>
            <a:ext cx="7548538" cy="4195558"/>
          </a:xfrm>
        </p:spPr>
        <p:txBody>
          <a:bodyPr/>
          <a:lstStyle/>
          <a:p>
            <a:pPr marL="0" indent="0">
              <a:buNone/>
            </a:pPr>
            <a:r>
              <a:rPr lang="nl-NL" b="1" dirty="0" smtClean="0"/>
              <a:t>Implementatie</a:t>
            </a:r>
          </a:p>
          <a:p>
            <a:pPr marL="0" indent="0">
              <a:buNone/>
            </a:pPr>
            <a:endParaRPr lang="nl-NL" b="1" dirty="0" smtClean="0"/>
          </a:p>
          <a:p>
            <a:r>
              <a:rPr lang="nl-NL" dirty="0" smtClean="0"/>
              <a:t>Belangrijk doel van UNO-VUmc; hoe doen we het beter?</a:t>
            </a:r>
          </a:p>
          <a:p>
            <a:r>
              <a:rPr lang="nl-NL" dirty="0" smtClean="0"/>
              <a:t>Manieren:</a:t>
            </a:r>
          </a:p>
          <a:p>
            <a:pPr marL="714375" lvl="3" indent="-176213">
              <a:buFont typeface="Wingdings" panose="05000000000000000000" pitchFamily="2" charset="2"/>
              <a:buChar char="§"/>
              <a:tabLst>
                <a:tab pos="714375" algn="l"/>
              </a:tabLst>
            </a:pPr>
            <a:r>
              <a:rPr lang="nl-NL" dirty="0" smtClean="0"/>
              <a:t>Implementatiepakketten</a:t>
            </a:r>
          </a:p>
          <a:p>
            <a:pPr marL="714375" lvl="3" indent="-176213">
              <a:buFont typeface="Wingdings" panose="05000000000000000000" pitchFamily="2" charset="2"/>
              <a:buChar char="§"/>
              <a:tabLst>
                <a:tab pos="714375" algn="l"/>
              </a:tabLst>
            </a:pPr>
            <a:r>
              <a:rPr lang="nl-NL" dirty="0" smtClean="0"/>
              <a:t>Trainingen/scholingen</a:t>
            </a:r>
          </a:p>
          <a:p>
            <a:pPr marL="714375" lvl="3" indent="-176213">
              <a:buFont typeface="Wingdings" panose="05000000000000000000" pitchFamily="2" charset="2"/>
              <a:buChar char="§"/>
              <a:tabLst>
                <a:tab pos="714375" algn="l"/>
              </a:tabLst>
            </a:pPr>
            <a:r>
              <a:rPr lang="nl-NL" dirty="0" smtClean="0"/>
              <a:t>‘Implementatie teams’</a:t>
            </a:r>
          </a:p>
          <a:p>
            <a:pPr marL="714375" lvl="3" indent="-176213">
              <a:buFont typeface="Wingdings" panose="05000000000000000000" pitchFamily="2" charset="2"/>
              <a:buChar char="§"/>
              <a:tabLst>
                <a:tab pos="714375" algn="l"/>
              </a:tabLst>
            </a:pPr>
            <a:r>
              <a:rPr lang="nl-NL" dirty="0" smtClean="0"/>
              <a:t>Klein beginnen</a:t>
            </a:r>
          </a:p>
          <a:p>
            <a:pPr marL="714375" lvl="3" indent="-176213">
              <a:buFont typeface="Wingdings" panose="05000000000000000000" pitchFamily="2" charset="2"/>
              <a:buChar char="§"/>
              <a:tabLst>
                <a:tab pos="714375" algn="l"/>
              </a:tabLst>
            </a:pPr>
            <a:r>
              <a:rPr lang="nl-NL" dirty="0" smtClean="0"/>
              <a:t>Meer aandacht voor ‘marketing’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4632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VWS subsidie – langere termijn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03244" y="2257778"/>
            <a:ext cx="7548538" cy="4195558"/>
          </a:xfrm>
        </p:spPr>
        <p:txBody>
          <a:bodyPr/>
          <a:lstStyle/>
          <a:p>
            <a:pPr marL="0" indent="0">
              <a:buNone/>
            </a:pPr>
            <a:r>
              <a:rPr lang="nl-NL" b="1" dirty="0" smtClean="0"/>
              <a:t>Implementatie</a:t>
            </a:r>
            <a:r>
              <a:rPr lang="nl-NL" b="1" dirty="0"/>
              <a:t> – </a:t>
            </a:r>
            <a:r>
              <a:rPr lang="nl-NL" b="1" dirty="0">
                <a:solidFill>
                  <a:srgbClr val="00B050"/>
                </a:solidFill>
              </a:rPr>
              <a:t>PLAN</a:t>
            </a:r>
          </a:p>
          <a:p>
            <a:pPr marL="0" indent="0">
              <a:buNone/>
            </a:pPr>
            <a:endParaRPr lang="nl-NL" b="1" dirty="0" smtClean="0"/>
          </a:p>
          <a:p>
            <a:r>
              <a:rPr lang="nl-NL" dirty="0" smtClean="0"/>
              <a:t>Verder in verdiepen / </a:t>
            </a:r>
            <a:r>
              <a:rPr lang="nl-NL" dirty="0" err="1" smtClean="0"/>
              <a:t>doorontwikkelen</a:t>
            </a:r>
            <a:endParaRPr lang="nl-NL" dirty="0" smtClean="0"/>
          </a:p>
          <a:p>
            <a:r>
              <a:rPr lang="nl-NL" dirty="0" smtClean="0"/>
              <a:t>Deskundigheid op het gebied van implementatie aantrekken/raadplegen?</a:t>
            </a:r>
          </a:p>
          <a:p>
            <a:r>
              <a:rPr lang="nl-NL" dirty="0" smtClean="0"/>
              <a:t>Onderwerp bestuurdersoverleg (+ UNO-</a:t>
            </a:r>
            <a:r>
              <a:rPr lang="nl-NL" dirty="0" err="1" smtClean="0"/>
              <a:t>cie</a:t>
            </a:r>
            <a:r>
              <a:rPr lang="nl-NL" dirty="0" smtClean="0"/>
              <a:t> voorzitters) komend voorjaar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5461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Agenda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03244" y="1844824"/>
            <a:ext cx="8061244" cy="4064000"/>
          </a:xfrm>
        </p:spPr>
        <p:txBody>
          <a:bodyPr/>
          <a:lstStyle/>
          <a:p>
            <a:pPr marL="0" indent="0">
              <a:buNone/>
            </a:pPr>
            <a:r>
              <a:rPr lang="nl-NL" sz="1600" dirty="0" smtClean="0"/>
              <a:t>					</a:t>
            </a:r>
            <a:r>
              <a:rPr lang="nl-NL" sz="1600" b="1" dirty="0" smtClean="0"/>
              <a:t>Doel</a:t>
            </a:r>
            <a:r>
              <a:rPr lang="nl-NL" sz="1600" b="1" dirty="0"/>
              <a:t>		</a:t>
            </a:r>
            <a:r>
              <a:rPr lang="nl-NL" sz="1600" b="1" dirty="0" smtClean="0"/>
              <a:t>	Tijd</a:t>
            </a:r>
            <a:endParaRPr lang="nl-NL" sz="1600" b="1" dirty="0"/>
          </a:p>
          <a:p>
            <a:pPr marL="0" indent="0">
              <a:buNone/>
            </a:pPr>
            <a:r>
              <a:rPr lang="nl-NL" sz="1600" dirty="0"/>
              <a:t>1.	Opening en vaststellen agenda	</a:t>
            </a:r>
            <a:r>
              <a:rPr lang="nl-NL" sz="1600" dirty="0" smtClean="0"/>
              <a:t>	</a:t>
            </a:r>
            <a:r>
              <a:rPr lang="nl-NL" sz="1600" dirty="0"/>
              <a:t>	</a:t>
            </a:r>
            <a:r>
              <a:rPr lang="nl-NL" sz="1600" dirty="0" smtClean="0"/>
              <a:t>	10.00 </a:t>
            </a:r>
            <a:endParaRPr lang="nl-NL" sz="1600" dirty="0"/>
          </a:p>
          <a:p>
            <a:pPr marL="0" indent="0">
              <a:buNone/>
            </a:pPr>
            <a:r>
              <a:rPr lang="nl-NL" sz="1600" dirty="0"/>
              <a:t>2.	Kennismaking				</a:t>
            </a:r>
            <a:r>
              <a:rPr lang="nl-NL" sz="1600" dirty="0" smtClean="0"/>
              <a:t>		10.05</a:t>
            </a:r>
            <a:endParaRPr lang="nl-NL" sz="1600" dirty="0"/>
          </a:p>
          <a:p>
            <a:pPr marL="0" indent="0">
              <a:buNone/>
            </a:pPr>
            <a:r>
              <a:rPr lang="nl-NL" sz="1600" dirty="0"/>
              <a:t>3.	Notulen stuurgroep 22 november 2017		</a:t>
            </a:r>
            <a:r>
              <a:rPr lang="nl-NL" sz="1600" dirty="0" smtClean="0"/>
              <a:t>		10.15</a:t>
            </a:r>
            <a:endParaRPr lang="nl-NL" sz="1600" dirty="0"/>
          </a:p>
          <a:p>
            <a:pPr marL="0" indent="0">
              <a:buNone/>
            </a:pPr>
            <a:r>
              <a:rPr lang="nl-NL" sz="1600" dirty="0"/>
              <a:t>4.	Mededelingen					</a:t>
            </a:r>
            <a:r>
              <a:rPr lang="nl-NL" sz="1600" dirty="0" smtClean="0"/>
              <a:t>	10.20</a:t>
            </a:r>
            <a:endParaRPr lang="nl-NL" sz="1600" dirty="0"/>
          </a:p>
          <a:p>
            <a:pPr marL="0" indent="0">
              <a:buNone/>
            </a:pPr>
            <a:r>
              <a:rPr lang="nl-NL" sz="1600" dirty="0"/>
              <a:t>5.	Terugkoppeling themagroepen	</a:t>
            </a:r>
            <a:r>
              <a:rPr lang="nl-NL" sz="1600" dirty="0" smtClean="0"/>
              <a:t>Informatie uitwisselen	10.25</a:t>
            </a:r>
            <a:endParaRPr lang="nl-NL" sz="1600" dirty="0"/>
          </a:p>
          <a:p>
            <a:pPr marL="0" indent="0">
              <a:buNone/>
            </a:pPr>
            <a:r>
              <a:rPr lang="nl-NL" sz="1600" dirty="0"/>
              <a:t>6.	Rol themagroep trekkers 		</a:t>
            </a:r>
            <a:r>
              <a:rPr lang="nl-NL" sz="1600" dirty="0" smtClean="0"/>
              <a:t>Reflecteren</a:t>
            </a:r>
            <a:r>
              <a:rPr lang="nl-NL" sz="1600" dirty="0"/>
              <a:t>		</a:t>
            </a:r>
            <a:r>
              <a:rPr lang="nl-NL" sz="1600" dirty="0" smtClean="0"/>
              <a:t>10.50</a:t>
            </a:r>
            <a:endParaRPr lang="nl-NL" sz="1600" dirty="0"/>
          </a:p>
          <a:p>
            <a:pPr marL="0" indent="0">
              <a:buNone/>
            </a:pPr>
            <a:r>
              <a:rPr lang="nl-NL" sz="1600" dirty="0"/>
              <a:t>7.	</a:t>
            </a:r>
            <a:r>
              <a:rPr lang="nl-NL" sz="1600" dirty="0" smtClean="0"/>
              <a:t>VWS-subsidie			Informatie </a:t>
            </a:r>
            <a:r>
              <a:rPr lang="nl-NL" sz="1600" dirty="0"/>
              <a:t>geven / 		</a:t>
            </a:r>
            <a:r>
              <a:rPr lang="nl-NL" sz="1600" dirty="0" smtClean="0"/>
              <a:t>11.00					mening </a:t>
            </a:r>
            <a:r>
              <a:rPr lang="nl-NL" sz="1600" dirty="0"/>
              <a:t>vormen</a:t>
            </a:r>
          </a:p>
          <a:p>
            <a:pPr marL="0" indent="0">
              <a:buNone/>
            </a:pPr>
            <a:r>
              <a:rPr lang="nl-NL" sz="1600" b="1" dirty="0">
                <a:solidFill>
                  <a:srgbClr val="00B050"/>
                </a:solidFill>
              </a:rPr>
              <a:t>8.	Jaarplan				</a:t>
            </a:r>
            <a:r>
              <a:rPr lang="nl-NL" sz="1600" b="1" dirty="0" smtClean="0">
                <a:solidFill>
                  <a:srgbClr val="00B050"/>
                </a:solidFill>
              </a:rPr>
              <a:t>Besluit </a:t>
            </a:r>
            <a:r>
              <a:rPr lang="nl-NL" sz="1600" b="1" dirty="0">
                <a:solidFill>
                  <a:srgbClr val="00B050"/>
                </a:solidFill>
              </a:rPr>
              <a:t>nemen		</a:t>
            </a:r>
            <a:r>
              <a:rPr lang="nl-NL" sz="1600" b="1" dirty="0" smtClean="0">
                <a:solidFill>
                  <a:srgbClr val="00B050"/>
                </a:solidFill>
              </a:rPr>
              <a:t>11.20</a:t>
            </a:r>
            <a:endParaRPr lang="nl-NL" sz="16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nl-NL" sz="1600" dirty="0"/>
              <a:t>9.	Terugkoppeling implementatie GRIP</a:t>
            </a:r>
            <a:r>
              <a:rPr lang="nl-NL" sz="1600" dirty="0" smtClean="0"/>
              <a:t>/	Informatie </a:t>
            </a:r>
            <a:r>
              <a:rPr lang="nl-NL" sz="1600" dirty="0"/>
              <a:t>geven	</a:t>
            </a:r>
            <a:r>
              <a:rPr lang="nl-NL" sz="1600" dirty="0" smtClean="0"/>
              <a:t>	</a:t>
            </a:r>
            <a:r>
              <a:rPr lang="nl-NL" sz="1600" dirty="0"/>
              <a:t>11.40</a:t>
            </a:r>
          </a:p>
          <a:p>
            <a:pPr marL="0" indent="0">
              <a:buNone/>
            </a:pPr>
            <a:r>
              <a:rPr lang="nl-NL" sz="1600" dirty="0" smtClean="0"/>
              <a:t>	IMPACT</a:t>
            </a:r>
          </a:p>
          <a:p>
            <a:pPr marL="0" indent="0">
              <a:buNone/>
            </a:pPr>
            <a:r>
              <a:rPr lang="nl-NL" sz="1600" dirty="0" smtClean="0"/>
              <a:t>10</a:t>
            </a:r>
            <a:r>
              <a:rPr lang="nl-NL" sz="1600" dirty="0"/>
              <a:t>.	Terugblik symposium		</a:t>
            </a:r>
            <a:r>
              <a:rPr lang="nl-NL" sz="1600" dirty="0" smtClean="0"/>
              <a:t>Reflecteren</a:t>
            </a:r>
            <a:r>
              <a:rPr lang="nl-NL" sz="1600" dirty="0"/>
              <a:t>		11.50</a:t>
            </a:r>
          </a:p>
          <a:p>
            <a:pPr marL="0" indent="0">
              <a:buNone/>
            </a:pPr>
            <a:r>
              <a:rPr lang="nl-NL" sz="1600" dirty="0"/>
              <a:t>11.	Rondvraag					</a:t>
            </a:r>
            <a:r>
              <a:rPr lang="nl-NL" sz="1600" dirty="0" smtClean="0"/>
              <a:t>	11.55</a:t>
            </a:r>
            <a:endParaRPr lang="nl-NL" sz="1600" dirty="0"/>
          </a:p>
          <a:p>
            <a:pPr marL="0" indent="0">
              <a:buNone/>
            </a:pPr>
            <a:r>
              <a:rPr lang="nl-NL" sz="1600" dirty="0"/>
              <a:t>12.	Sluiting							</a:t>
            </a:r>
            <a:r>
              <a:rPr lang="nl-NL" sz="1600" dirty="0" smtClean="0"/>
              <a:t>12.00</a:t>
            </a:r>
            <a:endParaRPr lang="nl-NL" sz="1600" dirty="0"/>
          </a:p>
          <a:p>
            <a:pPr marL="0" indent="0">
              <a:buNone/>
            </a:pP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248617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3"/>
          <p:cNvSpPr>
            <a:spLocks noGrp="1" noChangeArrowheads="1"/>
          </p:cNvSpPr>
          <p:nvPr>
            <p:ph type="title"/>
          </p:nvPr>
        </p:nvSpPr>
        <p:spPr>
          <a:xfrm>
            <a:off x="683568" y="620688"/>
            <a:ext cx="8568952" cy="1033463"/>
          </a:xfrm>
        </p:spPr>
        <p:txBody>
          <a:bodyPr/>
          <a:lstStyle/>
          <a:p>
            <a:r>
              <a:rPr lang="nl-NL" altLang="nl-NL" sz="3200" dirty="0" smtClean="0"/>
              <a:t>Goede zorg voor mensen met hersenaandoeningen, zoals dementie</a:t>
            </a:r>
          </a:p>
        </p:txBody>
      </p:sp>
      <p:graphicFrame>
        <p:nvGraphicFramePr>
          <p:cNvPr id="6453" name="Group 30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728177"/>
              </p:ext>
            </p:extLst>
          </p:nvPr>
        </p:nvGraphicFramePr>
        <p:xfrm>
          <a:off x="611560" y="1700808"/>
          <a:ext cx="8137152" cy="4988050"/>
        </p:xfrm>
        <a:graphic>
          <a:graphicData uri="http://schemas.openxmlformats.org/drawingml/2006/table">
            <a:tbl>
              <a:tblPr/>
              <a:tblGrid>
                <a:gridCol w="4148137"/>
                <a:gridCol w="1251025"/>
                <a:gridCol w="1494281"/>
                <a:gridCol w="1243709"/>
              </a:tblGrid>
              <a:tr h="694741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nl-NL" alt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Jaarplan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Stand van Zaken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Jaarplan 2018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04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Castilon</a:t>
                      </a:r>
                      <a:endParaRPr kumimoji="0" lang="nl-NL" alt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alt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Analyses/artikelen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1263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STA OP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Promotie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1104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PICOH (Huntington)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alt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Artikel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alt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11043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nl-NL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Awareness</a:t>
                      </a:r>
                      <a:endParaRPr kumimoji="0" lang="nl-NL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70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  <a:endParaRPr lang="nl-NL" sz="1200" dirty="0">
                        <a:latin typeface="Calibri" panose="020F0502020204030204" pitchFamily="34" charset="0"/>
                      </a:endParaRP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latin typeface="Calibri" panose="020F0502020204030204" pitchFamily="34" charset="0"/>
                        </a:rPr>
                        <a:t>Voorbereiding</a:t>
                      </a:r>
                      <a:endParaRPr lang="nl-NL" sz="1200" dirty="0">
                        <a:latin typeface="Calibri" panose="020F0502020204030204" pitchFamily="34" charset="0"/>
                      </a:endParaRP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70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1104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Domotica</a:t>
                      </a:r>
                      <a:r>
                        <a:rPr kumimoji="0" lang="nl-NL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(benutten beschikbare kennis)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alt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  <a:endParaRPr lang="nl-NL" sz="1200" dirty="0" smtClean="0">
                        <a:latin typeface="Calibri" panose="020F0502020204030204" pitchFamily="34" charset="0"/>
                      </a:endParaRP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1217C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altLang="nl-NL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</a:rPr>
                        <a:t>Factsheet</a:t>
                      </a:r>
                      <a:r>
                        <a:rPr kumimoji="0" lang="nl-NL" altLang="nl-NL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</a:rPr>
                        <a:t> maken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alt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04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Advance Care Planning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alt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Implementatiepakket + workshop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alt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60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Beweging op PG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alt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  <a:endParaRPr lang="nl-NL" sz="1200" dirty="0" smtClean="0">
                        <a:latin typeface="Calibri" panose="020F0502020204030204" pitchFamily="34" charset="0"/>
                      </a:endParaRP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Geen vervolg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altLang="nl-N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alibri" panose="020F0502020204030204" pitchFamily="34" charset="0"/>
                        <a:sym typeface="Wingdings" pitchFamily="2" charset="2"/>
                      </a:endParaRP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63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Implementatietraject GRIP op probleemgedrag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alt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Afgerond/verslag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nl-NL" altLang="nl-N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alibri" panose="020F0502020204030204" pitchFamily="34" charset="0"/>
                        <a:sym typeface="Wingdings" pitchFamily="2" charset="2"/>
                      </a:endParaRP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6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Onderzoek muziektherapie Mariette </a:t>
                      </a:r>
                      <a:r>
                        <a:rPr kumimoji="0" lang="nl-NL" alt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Broersen</a:t>
                      </a:r>
                      <a:endParaRPr kumimoji="0" lang="nl-NL" alt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alt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Loopt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alt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26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Testbatterij neuropsychologische tests bij matige en gevorderde dementie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altLang="nl-N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alibri" panose="020F0502020204030204" pitchFamily="34" charset="0"/>
                        <a:sym typeface="Wingdings" pitchFamily="2" charset="2"/>
                      </a:endParaRP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Loopt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alt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altLang="nl-N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alibri" panose="020F0502020204030204" pitchFamily="34" charset="0"/>
                        <a:sym typeface="Wingdings" pitchFamily="2" charset="2"/>
                      </a:endParaRP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3"/>
          <p:cNvSpPr>
            <a:spLocks noGrp="1" noChangeArrowheads="1"/>
          </p:cNvSpPr>
          <p:nvPr>
            <p:ph type="title"/>
          </p:nvPr>
        </p:nvSpPr>
        <p:spPr>
          <a:xfrm>
            <a:off x="683568" y="620688"/>
            <a:ext cx="8568952" cy="1033463"/>
          </a:xfrm>
        </p:spPr>
        <p:txBody>
          <a:bodyPr/>
          <a:lstStyle/>
          <a:p>
            <a:r>
              <a:rPr lang="nl-NL" altLang="nl-NL" sz="3200" dirty="0" smtClean="0"/>
              <a:t>Goede zorg voor revalidanten</a:t>
            </a:r>
          </a:p>
        </p:txBody>
      </p:sp>
      <p:graphicFrame>
        <p:nvGraphicFramePr>
          <p:cNvPr id="6453" name="Group 30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8137328"/>
              </p:ext>
            </p:extLst>
          </p:nvPr>
        </p:nvGraphicFramePr>
        <p:xfrm>
          <a:off x="611560" y="1916832"/>
          <a:ext cx="8137152" cy="4032989"/>
        </p:xfrm>
        <a:graphic>
          <a:graphicData uri="http://schemas.openxmlformats.org/drawingml/2006/table">
            <a:tbl>
              <a:tblPr/>
              <a:tblGrid>
                <a:gridCol w="4042237"/>
                <a:gridCol w="1284237"/>
                <a:gridCol w="1533951"/>
                <a:gridCol w="1276727"/>
              </a:tblGrid>
              <a:tr h="694741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nl-NL" alt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Jaarplan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Stand van Zaken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Jaarplan 2018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63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Collaborative</a:t>
                      </a:r>
                      <a:r>
                        <a:rPr kumimoji="0" lang="nl-NL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nl-NL" alt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Functional</a:t>
                      </a:r>
                      <a:r>
                        <a:rPr kumimoji="0" lang="nl-NL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Goal Setting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alt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Artikel/TG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alt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1104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Fit4frail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alt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Dataverzameling loopt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alt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11043">
                <a:tc>
                  <a:txBody>
                    <a:bodyPr/>
                    <a:lstStyle/>
                    <a:p>
                      <a:r>
                        <a:rPr kumimoji="0" lang="nl-NL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GRZ </a:t>
                      </a:r>
                      <a:r>
                        <a:rPr kumimoji="0" lang="nl-NL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tiage</a:t>
                      </a:r>
                      <a:endParaRPr kumimoji="0" lang="nl-NL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alt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Loopt</a:t>
                      </a:r>
                      <a:endParaRPr lang="nl-NL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alt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11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Care4stroke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alt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Analyses/artikelen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alt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11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Promis</a:t>
                      </a:r>
                      <a:r>
                        <a:rPr kumimoji="0" lang="nl-NL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studie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alt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  <a:endParaRPr lang="nl-NL" sz="1200" dirty="0" smtClean="0">
                        <a:latin typeface="Calibri" panose="020F0502020204030204" pitchFamily="34" charset="0"/>
                      </a:endParaRP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Analyse/Artikelen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alt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Context </a:t>
                      </a:r>
                      <a:r>
                        <a:rPr kumimoji="0" lang="nl-NL" alt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based</a:t>
                      </a:r>
                      <a:r>
                        <a:rPr kumimoji="0" lang="nl-NL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care / </a:t>
                      </a:r>
                      <a:r>
                        <a:rPr kumimoji="0" lang="nl-NL" alt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selfmanagement</a:t>
                      </a:r>
                      <a:endParaRPr kumimoji="0" lang="nl-NL" alt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alt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  <a:endParaRPr lang="nl-NL" sz="1200" dirty="0" smtClean="0">
                        <a:latin typeface="Calibri" panose="020F0502020204030204" pitchFamily="34" charset="0"/>
                      </a:endParaRP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Loopt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alt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Leefregels na THP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alt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  <a:endParaRPr lang="nl-NL" sz="1200" dirty="0" smtClean="0">
                        <a:latin typeface="Calibri" panose="020F0502020204030204" pitchFamily="34" charset="0"/>
                      </a:endParaRP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Afgerond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altLang="nl-N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alibri" panose="020F0502020204030204" pitchFamily="34" charset="0"/>
                        <a:sym typeface="Wingdings" pitchFamily="2" charset="2"/>
                      </a:endParaRP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Position</a:t>
                      </a:r>
                      <a:r>
                        <a:rPr kumimoji="0" lang="nl-NL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Paper GRZ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altLang="nl-N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alibri" panose="020F0502020204030204" pitchFamily="34" charset="0"/>
                        <a:sym typeface="Wingdings" pitchFamily="2" charset="2"/>
                      </a:endParaRP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Plannen maken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alt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856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3" name="Group 30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9633493"/>
              </p:ext>
            </p:extLst>
          </p:nvPr>
        </p:nvGraphicFramePr>
        <p:xfrm>
          <a:off x="683568" y="1461168"/>
          <a:ext cx="8065144" cy="5208192"/>
        </p:xfrm>
        <a:graphic>
          <a:graphicData uri="http://schemas.openxmlformats.org/drawingml/2006/table">
            <a:tbl>
              <a:tblPr/>
              <a:tblGrid>
                <a:gridCol w="4111429"/>
                <a:gridCol w="1239954"/>
                <a:gridCol w="1481058"/>
                <a:gridCol w="1232703"/>
              </a:tblGrid>
              <a:tr h="694741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nl-NL" alt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Jaarplan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Stand van Zaken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Jaarplan 2018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04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Ambulante geriatrische zorg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Afgerond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altLang="nl-N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alibri" panose="020F0502020204030204" pitchFamily="34" charset="0"/>
                        <a:sym typeface="Wingdings" pitchFamily="2" charset="2"/>
                      </a:endParaRP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1263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IMPETUS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alt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Gestart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alt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1104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UPCARE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alt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Gestart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alt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11043">
                <a:tc>
                  <a:txBody>
                    <a:bodyPr/>
                    <a:lstStyle/>
                    <a:p>
                      <a:r>
                        <a:rPr kumimoji="0" lang="nl-NL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Implementatietraject IMPACT</a:t>
                      </a:r>
                      <a:endParaRPr kumimoji="0" lang="nl-NL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70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 smtClean="0">
                          <a:latin typeface="Calibri" panose="020F0502020204030204" pitchFamily="34" charset="0"/>
                        </a:rPr>
                        <a:t>Afgerond/verslag</a:t>
                      </a:r>
                      <a:endParaRPr lang="nl-NL" sz="1200" dirty="0">
                        <a:latin typeface="Calibri" panose="020F0502020204030204" pitchFamily="34" charset="0"/>
                      </a:endParaRP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70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altLang="nl-N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alibri" panose="020F0502020204030204" pitchFamily="34" charset="0"/>
                        <a:sym typeface="Wingdings" pitchFamily="2" charset="2"/>
                      </a:endParaRP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1104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UPO-indicatoren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alt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1217C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altLang="nl-NL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</a:rPr>
                        <a:t>Gestopt /vervolg?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altLang="nl-N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alibri" panose="020F0502020204030204" pitchFamily="34" charset="0"/>
                        <a:sym typeface="Wingdings" pitchFamily="2" charset="2"/>
                      </a:endParaRP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11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Survey infectiepreventie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alt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Afgerond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altLang="nl-N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alibri" panose="020F0502020204030204" pitchFamily="34" charset="0"/>
                        <a:sym typeface="Wingdings" pitchFamily="2" charset="2"/>
                      </a:endParaRP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04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Succesfactoren projecten ouderenzorg in de eerste lijn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alt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Loopt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alt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Infectiepreventie &amp;ABR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altLang="nl-N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alibri" panose="020F0502020204030204" pitchFamily="34" charset="0"/>
                        <a:sym typeface="Wingdings" pitchFamily="2" charset="2"/>
                      </a:endParaRP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Landelijke samenwerking en plannen maken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alt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1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altLang="nl-N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alibri" panose="020F0502020204030204" pitchFamily="34" charset="0"/>
                        <a:sym typeface="Wingdings" pitchFamily="2" charset="2"/>
                      </a:endParaRP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Gestart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alt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1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PROGRESS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altLang="nl-N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alibri" panose="020F0502020204030204" pitchFamily="34" charset="0"/>
                        <a:sym typeface="Wingdings" pitchFamily="2" charset="2"/>
                      </a:endParaRP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Dataverzameling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alt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63"/>
          <p:cNvSpPr>
            <a:spLocks noGrp="1" noChangeArrowheads="1"/>
          </p:cNvSpPr>
          <p:nvPr>
            <p:ph type="title"/>
          </p:nvPr>
        </p:nvSpPr>
        <p:spPr>
          <a:xfrm>
            <a:off x="683568" y="620688"/>
            <a:ext cx="8568952" cy="1033463"/>
          </a:xfrm>
        </p:spPr>
        <p:txBody>
          <a:bodyPr/>
          <a:lstStyle/>
          <a:p>
            <a:r>
              <a:rPr lang="nl-NL" altLang="nl-NL" sz="3200" dirty="0" smtClean="0"/>
              <a:t>Goede organisatie van zorg</a:t>
            </a:r>
          </a:p>
        </p:txBody>
      </p:sp>
    </p:spTree>
    <p:extLst>
      <p:ext uri="{BB962C8B-B14F-4D97-AF65-F5344CB8AC3E}">
        <p14:creationId xmlns:p14="http://schemas.microsoft.com/office/powerpoint/2010/main" val="236263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3"/>
          <p:cNvSpPr>
            <a:spLocks noGrp="1" noChangeArrowheads="1"/>
          </p:cNvSpPr>
          <p:nvPr>
            <p:ph type="title"/>
          </p:nvPr>
        </p:nvSpPr>
        <p:spPr>
          <a:xfrm>
            <a:off x="683568" y="620688"/>
            <a:ext cx="8568952" cy="1033463"/>
          </a:xfrm>
        </p:spPr>
        <p:txBody>
          <a:bodyPr/>
          <a:lstStyle/>
          <a:p>
            <a:r>
              <a:rPr lang="nl-NL" altLang="nl-NL" sz="3200" dirty="0" smtClean="0"/>
              <a:t>Overige activiteiten - onderzoek</a:t>
            </a:r>
          </a:p>
        </p:txBody>
      </p:sp>
      <p:graphicFrame>
        <p:nvGraphicFramePr>
          <p:cNvPr id="6453" name="Group 30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33229"/>
              </p:ext>
            </p:extLst>
          </p:nvPr>
        </p:nvGraphicFramePr>
        <p:xfrm>
          <a:off x="683568" y="1916832"/>
          <a:ext cx="8065144" cy="3213937"/>
        </p:xfrm>
        <a:graphic>
          <a:graphicData uri="http://schemas.openxmlformats.org/drawingml/2006/table">
            <a:tbl>
              <a:tblPr/>
              <a:tblGrid>
                <a:gridCol w="4111429"/>
                <a:gridCol w="1239954"/>
                <a:gridCol w="1481058"/>
                <a:gridCol w="1232703"/>
              </a:tblGrid>
              <a:tr h="694741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nl-NL" alt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Jaarplan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Stand van Zaken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Jaarplan 2018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04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Ondersteuning organisaties bij opzetten onderzoeksprojecten + PR (netwerkbijeenkomst)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Loopt/netwerkbijeenkomst voorjaar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alt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1263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Peilstations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alt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Vervolg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alt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04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Overzicht onderzoeksprojecten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alt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Afgerond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altLang="nl-NL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Wingdings" pitchFamily="2" charset="2"/>
                      </a:endParaRP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Portfolio </a:t>
                      </a:r>
                      <a:r>
                        <a:rPr kumimoji="0" lang="nl-NL" alt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onderzoeksdesigns</a:t>
                      </a:r>
                      <a:r>
                        <a:rPr kumimoji="0" lang="nl-NL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passend bij vragen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altLang="nl-N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alibri" panose="020F0502020204030204" pitchFamily="34" charset="0"/>
                        <a:sym typeface="Wingdings" pitchFamily="2" charset="2"/>
                      </a:endParaRP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Maken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alt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Onderzoekscall</a:t>
                      </a:r>
                      <a:endParaRPr kumimoji="0" lang="nl-NL" alt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altLang="nl-N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alibri" panose="020F0502020204030204" pitchFamily="34" charset="0"/>
                        <a:sym typeface="Wingdings" pitchFamily="2" charset="2"/>
                      </a:endParaRP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Ontwikkelen en uitzetten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alt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750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3"/>
          <p:cNvSpPr>
            <a:spLocks noGrp="1" noChangeArrowheads="1"/>
          </p:cNvSpPr>
          <p:nvPr>
            <p:ph type="title"/>
          </p:nvPr>
        </p:nvSpPr>
        <p:spPr>
          <a:xfrm>
            <a:off x="683568" y="620688"/>
            <a:ext cx="8568952" cy="1033463"/>
          </a:xfrm>
        </p:spPr>
        <p:txBody>
          <a:bodyPr/>
          <a:lstStyle/>
          <a:p>
            <a:r>
              <a:rPr lang="nl-NL" altLang="nl-NL" sz="3200" dirty="0" smtClean="0"/>
              <a:t>Overige activiteiten - onderwijs</a:t>
            </a:r>
          </a:p>
        </p:txBody>
      </p:sp>
      <p:graphicFrame>
        <p:nvGraphicFramePr>
          <p:cNvPr id="6453" name="Group 30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5604459"/>
              </p:ext>
            </p:extLst>
          </p:nvPr>
        </p:nvGraphicFramePr>
        <p:xfrm>
          <a:off x="683568" y="1916832"/>
          <a:ext cx="8065144" cy="4114473"/>
        </p:xfrm>
        <a:graphic>
          <a:graphicData uri="http://schemas.openxmlformats.org/drawingml/2006/table">
            <a:tbl>
              <a:tblPr/>
              <a:tblGrid>
                <a:gridCol w="4111429"/>
                <a:gridCol w="1239954"/>
                <a:gridCol w="1481058"/>
                <a:gridCol w="1232703"/>
              </a:tblGrid>
              <a:tr h="694741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nl-NL" alt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Jaarplan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Stand van Zaken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Jaarplan 2018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04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Platform Presentatie Onderzoek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alt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Gepland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alt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1263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Scholing: evidence </a:t>
                      </a:r>
                      <a:r>
                        <a:rPr kumimoji="0" lang="nl-NL" altLang="nl-N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based</a:t>
                      </a:r>
                      <a:r>
                        <a:rPr kumimoji="0" lang="nl-NL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en-GB" altLang="nl-NL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medicine </a:t>
                      </a:r>
                      <a:r>
                        <a:rPr kumimoji="0" lang="en-GB" altLang="nl-NL" sz="16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voor</a:t>
                      </a:r>
                      <a:r>
                        <a:rPr kumimoji="0" lang="en-GB" altLang="nl-NL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 V&amp;V</a:t>
                      </a:r>
                      <a:endParaRPr kumimoji="0" lang="nl-NL" alt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alt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Ontwikkelen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alt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1104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Symposium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alt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alt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Gepland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alt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11043">
                <a:tc>
                  <a:txBody>
                    <a:bodyPr/>
                    <a:lstStyle/>
                    <a:p>
                      <a:r>
                        <a:rPr kumimoji="0" lang="nl-NL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Wetenschapsdag</a:t>
                      </a:r>
                      <a:endParaRPr kumimoji="0" lang="nl-NL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70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 smtClean="0">
                          <a:latin typeface="Calibri" panose="020F0502020204030204" pitchFamily="34" charset="0"/>
                        </a:rPr>
                        <a:t>5 juni</a:t>
                      </a:r>
                      <a:endParaRPr lang="nl-NL" sz="1200" dirty="0">
                        <a:latin typeface="Calibri" panose="020F0502020204030204" pitchFamily="34" charset="0"/>
                      </a:endParaRP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70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1104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Keuzedelen?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alt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1217C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altLang="nl-NL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</a:rPr>
                        <a:t>Nog beslissen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alt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04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Onderzoeksprojecten leerling verzorgenden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alt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Loopt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alt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60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Bijdrage studentenonderwijs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alt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Loopt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alt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6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Introductiecursus verpleeghuiszorg voor basisartsen, psychologen en V&amp;V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altLang="nl-N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alibri" panose="020F0502020204030204" pitchFamily="34" charset="0"/>
                        <a:sym typeface="Wingdings" pitchFamily="2" charset="2"/>
                      </a:endParaRP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Ontwikkelen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alt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226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3"/>
          <p:cNvSpPr>
            <a:spLocks noGrp="1" noChangeArrowheads="1"/>
          </p:cNvSpPr>
          <p:nvPr>
            <p:ph type="title"/>
          </p:nvPr>
        </p:nvSpPr>
        <p:spPr>
          <a:xfrm>
            <a:off x="683568" y="620688"/>
            <a:ext cx="8568952" cy="1033463"/>
          </a:xfrm>
        </p:spPr>
        <p:txBody>
          <a:bodyPr/>
          <a:lstStyle/>
          <a:p>
            <a:r>
              <a:rPr lang="nl-NL" altLang="nl-NL" sz="3200" dirty="0" smtClean="0"/>
              <a:t>Overige activiteiten – patiëntenzorg</a:t>
            </a:r>
          </a:p>
        </p:txBody>
      </p:sp>
      <p:graphicFrame>
        <p:nvGraphicFramePr>
          <p:cNvPr id="6453" name="Group 30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0792244"/>
              </p:ext>
            </p:extLst>
          </p:nvPr>
        </p:nvGraphicFramePr>
        <p:xfrm>
          <a:off x="683568" y="1916832"/>
          <a:ext cx="8065144" cy="1154101"/>
        </p:xfrm>
        <a:graphic>
          <a:graphicData uri="http://schemas.openxmlformats.org/drawingml/2006/table">
            <a:tbl>
              <a:tblPr/>
              <a:tblGrid>
                <a:gridCol w="4111429"/>
                <a:gridCol w="1239954"/>
                <a:gridCol w="1481058"/>
                <a:gridCol w="1232703"/>
              </a:tblGrid>
              <a:tr h="694741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nl-NL" alt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Jaarplan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Stand van Zaken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Jaarplan 2018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04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UNCO-MOB 2.1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altLang="nl-N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alibri" panose="020F0502020204030204" pitchFamily="34" charset="0"/>
                        <a:sym typeface="Wingdings" pitchFamily="2" charset="2"/>
                      </a:endParaRP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Loopt, wordt afgerond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1217C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alt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362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3"/>
          <p:cNvSpPr>
            <a:spLocks noGrp="1" noChangeArrowheads="1"/>
          </p:cNvSpPr>
          <p:nvPr>
            <p:ph type="title"/>
          </p:nvPr>
        </p:nvSpPr>
        <p:spPr>
          <a:xfrm>
            <a:off x="683568" y="476672"/>
            <a:ext cx="8568952" cy="1033463"/>
          </a:xfrm>
        </p:spPr>
        <p:txBody>
          <a:bodyPr/>
          <a:lstStyle/>
          <a:p>
            <a:r>
              <a:rPr lang="nl-NL" altLang="nl-NL" dirty="0" smtClean="0"/>
              <a:t>Overige activiteiten – organisatie (1)</a:t>
            </a:r>
          </a:p>
        </p:txBody>
      </p:sp>
      <p:graphicFrame>
        <p:nvGraphicFramePr>
          <p:cNvPr id="6453" name="Group 30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3413642"/>
              </p:ext>
            </p:extLst>
          </p:nvPr>
        </p:nvGraphicFramePr>
        <p:xfrm>
          <a:off x="683568" y="1916832"/>
          <a:ext cx="8065144" cy="3994140"/>
        </p:xfrm>
        <a:graphic>
          <a:graphicData uri="http://schemas.openxmlformats.org/drawingml/2006/table">
            <a:tbl>
              <a:tblPr/>
              <a:tblGrid>
                <a:gridCol w="4111429"/>
                <a:gridCol w="1239954"/>
                <a:gridCol w="1481058"/>
                <a:gridCol w="1232703"/>
              </a:tblGrid>
              <a:tr h="694741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nl-NL" alt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Jaarplan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Stand van Zaken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Jaarplan 2018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04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Website &amp; logo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alt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Afgerond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altLang="nl-N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alibri" panose="020F0502020204030204" pitchFamily="34" charset="0"/>
                        <a:sym typeface="Wingdings" pitchFamily="2" charset="2"/>
                      </a:endParaRP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63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Evaluatiecriteria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alt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Vervolg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alt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1104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Stuurgroep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alt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Loopt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alt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043">
                <a:tc>
                  <a:txBody>
                    <a:bodyPr/>
                    <a:lstStyle/>
                    <a:p>
                      <a:r>
                        <a:rPr kumimoji="0" lang="nl-NL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Themagroepen</a:t>
                      </a:r>
                      <a:endParaRPr kumimoji="0" lang="nl-NL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70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70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Loopt</a:t>
                      </a:r>
                    </a:p>
                    <a:p>
                      <a:pPr algn="ctr"/>
                      <a:endParaRPr lang="nl-NL" sz="1200" dirty="0">
                        <a:latin typeface="Calibri" panose="020F0502020204030204" pitchFamily="34" charset="0"/>
                      </a:endParaRP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70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04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Netwerkbijeenkomsten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alt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1217C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alt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Loopt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alt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04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Bestuurdersoverleg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alt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alt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Loopt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alt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60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Samenwerking met Gerion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alt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Loopt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alt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63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UNO-commissies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alt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alt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Loopt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alt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66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Agenda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03244" y="1844824"/>
            <a:ext cx="8061244" cy="4064000"/>
          </a:xfrm>
        </p:spPr>
        <p:txBody>
          <a:bodyPr/>
          <a:lstStyle/>
          <a:p>
            <a:pPr marL="0" indent="0">
              <a:buNone/>
            </a:pPr>
            <a:r>
              <a:rPr lang="nl-NL" sz="1600" dirty="0" smtClean="0"/>
              <a:t>					</a:t>
            </a:r>
            <a:r>
              <a:rPr lang="nl-NL" sz="1600" b="1" dirty="0" smtClean="0"/>
              <a:t>Doel</a:t>
            </a:r>
            <a:r>
              <a:rPr lang="nl-NL" sz="1600" b="1" dirty="0"/>
              <a:t>		</a:t>
            </a:r>
            <a:r>
              <a:rPr lang="nl-NL" sz="1600" b="1" dirty="0" smtClean="0"/>
              <a:t>	Tijd</a:t>
            </a:r>
            <a:endParaRPr lang="nl-NL" sz="1600" b="1" dirty="0"/>
          </a:p>
          <a:p>
            <a:pPr marL="0" indent="0">
              <a:buNone/>
            </a:pPr>
            <a:r>
              <a:rPr lang="nl-NL" sz="1600" dirty="0"/>
              <a:t>1.	Opening en vaststellen agenda	</a:t>
            </a:r>
            <a:r>
              <a:rPr lang="nl-NL" sz="1600" dirty="0" smtClean="0"/>
              <a:t>	</a:t>
            </a:r>
            <a:r>
              <a:rPr lang="nl-NL" sz="1600" dirty="0"/>
              <a:t>	</a:t>
            </a:r>
            <a:r>
              <a:rPr lang="nl-NL" sz="1600" dirty="0" smtClean="0"/>
              <a:t>	10.00 </a:t>
            </a:r>
            <a:endParaRPr lang="nl-NL" sz="1600" dirty="0"/>
          </a:p>
          <a:p>
            <a:pPr marL="0" indent="0">
              <a:buNone/>
            </a:pPr>
            <a:r>
              <a:rPr lang="nl-NL" sz="1600" dirty="0"/>
              <a:t>2.	Kennismaking				</a:t>
            </a:r>
            <a:r>
              <a:rPr lang="nl-NL" sz="1600" dirty="0" smtClean="0"/>
              <a:t>		10.05</a:t>
            </a:r>
            <a:endParaRPr lang="nl-NL" sz="1600" dirty="0"/>
          </a:p>
          <a:p>
            <a:pPr marL="0" indent="0">
              <a:buNone/>
            </a:pPr>
            <a:r>
              <a:rPr lang="nl-NL" sz="1600" dirty="0"/>
              <a:t>3.	Notulen stuurgroep 22 november 2017		</a:t>
            </a:r>
            <a:r>
              <a:rPr lang="nl-NL" sz="1600" dirty="0" smtClean="0"/>
              <a:t>		10.15</a:t>
            </a:r>
            <a:endParaRPr lang="nl-NL" sz="1600" dirty="0"/>
          </a:p>
          <a:p>
            <a:pPr marL="0" indent="0">
              <a:buNone/>
            </a:pPr>
            <a:r>
              <a:rPr lang="nl-NL" sz="1600" dirty="0"/>
              <a:t>4.	Mededelingen					</a:t>
            </a:r>
            <a:r>
              <a:rPr lang="nl-NL" sz="1600" dirty="0" smtClean="0"/>
              <a:t>	10.20</a:t>
            </a:r>
            <a:endParaRPr lang="nl-NL" sz="1600" dirty="0"/>
          </a:p>
          <a:p>
            <a:pPr marL="0" indent="0">
              <a:buNone/>
            </a:pPr>
            <a:r>
              <a:rPr lang="nl-NL" sz="1600" dirty="0"/>
              <a:t>5.	Terugkoppeling themagroepen	</a:t>
            </a:r>
            <a:r>
              <a:rPr lang="nl-NL" sz="1600" dirty="0" smtClean="0"/>
              <a:t>Informatie uitwisselen	10.25</a:t>
            </a:r>
            <a:endParaRPr lang="nl-NL" sz="1600" dirty="0"/>
          </a:p>
          <a:p>
            <a:pPr marL="0" indent="0">
              <a:buNone/>
            </a:pPr>
            <a:r>
              <a:rPr lang="nl-NL" sz="1600" dirty="0"/>
              <a:t>6.	Rol themagroep trekkers 		</a:t>
            </a:r>
            <a:r>
              <a:rPr lang="nl-NL" sz="1600" dirty="0" smtClean="0"/>
              <a:t>Reflecteren</a:t>
            </a:r>
            <a:r>
              <a:rPr lang="nl-NL" sz="1600" dirty="0"/>
              <a:t>		</a:t>
            </a:r>
            <a:r>
              <a:rPr lang="nl-NL" sz="1600" dirty="0" smtClean="0"/>
              <a:t>10.50</a:t>
            </a:r>
            <a:endParaRPr lang="nl-NL" sz="1600" dirty="0"/>
          </a:p>
          <a:p>
            <a:pPr marL="0" indent="0">
              <a:buNone/>
            </a:pPr>
            <a:r>
              <a:rPr lang="nl-NL" sz="1600" dirty="0"/>
              <a:t>7.	</a:t>
            </a:r>
            <a:r>
              <a:rPr lang="nl-NL" sz="1600" dirty="0" smtClean="0"/>
              <a:t>VWS-subsidie			Informatie </a:t>
            </a:r>
            <a:r>
              <a:rPr lang="nl-NL" sz="1600" dirty="0"/>
              <a:t>geven / 		</a:t>
            </a:r>
            <a:r>
              <a:rPr lang="nl-NL" sz="1600" dirty="0" smtClean="0"/>
              <a:t>11.00					mening </a:t>
            </a:r>
            <a:r>
              <a:rPr lang="nl-NL" sz="1600" dirty="0"/>
              <a:t>vormen</a:t>
            </a:r>
          </a:p>
          <a:p>
            <a:pPr marL="0" indent="0">
              <a:buNone/>
            </a:pPr>
            <a:r>
              <a:rPr lang="nl-NL" sz="1600" dirty="0"/>
              <a:t>8.	Jaarplan				</a:t>
            </a:r>
            <a:r>
              <a:rPr lang="nl-NL" sz="1600" dirty="0" smtClean="0"/>
              <a:t>Besluit </a:t>
            </a:r>
            <a:r>
              <a:rPr lang="nl-NL" sz="1600" dirty="0"/>
              <a:t>nemen		</a:t>
            </a:r>
            <a:r>
              <a:rPr lang="nl-NL" sz="1600" dirty="0" smtClean="0"/>
              <a:t>11.20</a:t>
            </a:r>
            <a:endParaRPr lang="nl-NL" sz="1600" dirty="0"/>
          </a:p>
          <a:p>
            <a:pPr marL="0" indent="0">
              <a:buNone/>
            </a:pPr>
            <a:r>
              <a:rPr lang="nl-NL" sz="1600" dirty="0"/>
              <a:t>9.	Terugkoppeling implementatie GRIP</a:t>
            </a:r>
            <a:r>
              <a:rPr lang="nl-NL" sz="1600" dirty="0" smtClean="0"/>
              <a:t>/	Informatie </a:t>
            </a:r>
            <a:r>
              <a:rPr lang="nl-NL" sz="1600" dirty="0"/>
              <a:t>geven	</a:t>
            </a:r>
            <a:r>
              <a:rPr lang="nl-NL" sz="1600" dirty="0" smtClean="0"/>
              <a:t>	</a:t>
            </a:r>
            <a:r>
              <a:rPr lang="nl-NL" sz="1600" dirty="0"/>
              <a:t>11.40</a:t>
            </a:r>
          </a:p>
          <a:p>
            <a:pPr marL="0" indent="0">
              <a:buNone/>
            </a:pPr>
            <a:r>
              <a:rPr lang="nl-NL" sz="1600" dirty="0" smtClean="0"/>
              <a:t>	IMPACT</a:t>
            </a:r>
          </a:p>
          <a:p>
            <a:pPr marL="0" indent="0">
              <a:buNone/>
            </a:pPr>
            <a:r>
              <a:rPr lang="nl-NL" sz="1600" dirty="0" smtClean="0"/>
              <a:t>10</a:t>
            </a:r>
            <a:r>
              <a:rPr lang="nl-NL" sz="1600" dirty="0"/>
              <a:t>.	Terugblik symposium		</a:t>
            </a:r>
            <a:r>
              <a:rPr lang="nl-NL" sz="1600" dirty="0" smtClean="0"/>
              <a:t>Reflecteren</a:t>
            </a:r>
            <a:r>
              <a:rPr lang="nl-NL" sz="1600" dirty="0"/>
              <a:t>		11.50</a:t>
            </a:r>
          </a:p>
          <a:p>
            <a:pPr marL="0" indent="0">
              <a:buNone/>
            </a:pPr>
            <a:r>
              <a:rPr lang="nl-NL" sz="1600" dirty="0"/>
              <a:t>11.	Rondvraag					</a:t>
            </a:r>
            <a:r>
              <a:rPr lang="nl-NL" sz="1600" dirty="0" smtClean="0"/>
              <a:t>	11.55</a:t>
            </a:r>
            <a:endParaRPr lang="nl-NL" sz="1600" dirty="0"/>
          </a:p>
          <a:p>
            <a:pPr marL="0" indent="0">
              <a:buNone/>
            </a:pPr>
            <a:r>
              <a:rPr lang="nl-NL" sz="1600" dirty="0"/>
              <a:t>12.	Sluiting							</a:t>
            </a:r>
            <a:r>
              <a:rPr lang="nl-NL" sz="1600" dirty="0" smtClean="0"/>
              <a:t>12.00</a:t>
            </a:r>
            <a:endParaRPr lang="nl-NL" sz="1600" dirty="0"/>
          </a:p>
          <a:p>
            <a:pPr marL="0" indent="0">
              <a:buNone/>
            </a:pP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187464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3"/>
          <p:cNvSpPr>
            <a:spLocks noGrp="1" noChangeArrowheads="1"/>
          </p:cNvSpPr>
          <p:nvPr>
            <p:ph type="title"/>
          </p:nvPr>
        </p:nvSpPr>
        <p:spPr>
          <a:xfrm>
            <a:off x="683568" y="476672"/>
            <a:ext cx="8568952" cy="1033463"/>
          </a:xfrm>
        </p:spPr>
        <p:txBody>
          <a:bodyPr/>
          <a:lstStyle/>
          <a:p>
            <a:r>
              <a:rPr lang="nl-NL" altLang="nl-NL" dirty="0" smtClean="0"/>
              <a:t>Overige activiteiten – organisatie (2)</a:t>
            </a:r>
          </a:p>
        </p:txBody>
      </p:sp>
      <p:graphicFrame>
        <p:nvGraphicFramePr>
          <p:cNvPr id="6453" name="Group 30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7509480"/>
              </p:ext>
            </p:extLst>
          </p:nvPr>
        </p:nvGraphicFramePr>
        <p:xfrm>
          <a:off x="683568" y="1916832"/>
          <a:ext cx="8065144" cy="3215664"/>
        </p:xfrm>
        <a:graphic>
          <a:graphicData uri="http://schemas.openxmlformats.org/drawingml/2006/table">
            <a:tbl>
              <a:tblPr/>
              <a:tblGrid>
                <a:gridCol w="4111429"/>
                <a:gridCol w="1239954"/>
                <a:gridCol w="1481058"/>
                <a:gridCol w="1232703"/>
              </a:tblGrid>
              <a:tr h="694741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nl-NL" alt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Jaarplan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Stand van Zaken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Jaarplan 2018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043">
                <a:tc>
                  <a:txBody>
                    <a:bodyPr/>
                    <a:lstStyle/>
                    <a:p>
                      <a:r>
                        <a:rPr lang="nl-NL" dirty="0" smtClean="0"/>
                        <a:t>UNO Update</a:t>
                      </a:r>
                      <a:endParaRPr lang="nl-NL" dirty="0"/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alt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Loopt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alt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630">
                <a:tc>
                  <a:txBody>
                    <a:bodyPr/>
                    <a:lstStyle/>
                    <a:p>
                      <a:r>
                        <a:rPr lang="nl-NL" dirty="0" smtClean="0"/>
                        <a:t>Nieuwsflits</a:t>
                      </a:r>
                      <a:endParaRPr lang="nl-NL" dirty="0"/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alt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Loopt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alt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630">
                <a:tc>
                  <a:txBody>
                    <a:bodyPr/>
                    <a:lstStyle/>
                    <a:p>
                      <a:r>
                        <a:rPr lang="nl-NL" dirty="0" smtClean="0"/>
                        <a:t>Samenwerking binnen SANO</a:t>
                      </a:r>
                      <a:endParaRPr lang="nl-NL" dirty="0"/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alt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Loopt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alt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630"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00B050"/>
                          </a:solidFill>
                        </a:rPr>
                        <a:t>Experiment academische werkplaats</a:t>
                      </a:r>
                      <a:endParaRPr lang="nl-NL" dirty="0">
                        <a:solidFill>
                          <a:srgbClr val="00B050"/>
                        </a:solidFill>
                      </a:endParaRP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altLang="nl-N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alibri" panose="020F0502020204030204" pitchFamily="34" charset="0"/>
                        <a:sym typeface="Wingdings" pitchFamily="2" charset="2"/>
                      </a:endParaRP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Ontwikkelen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alt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630">
                <a:tc>
                  <a:txBody>
                    <a:bodyPr/>
                    <a:lstStyle/>
                    <a:p>
                      <a:r>
                        <a:rPr lang="nl-NL" dirty="0" err="1" smtClean="0">
                          <a:solidFill>
                            <a:srgbClr val="00B050"/>
                          </a:solidFill>
                        </a:rPr>
                        <a:t>Scientist</a:t>
                      </a:r>
                      <a:r>
                        <a:rPr lang="nl-NL" baseline="0" dirty="0" smtClean="0">
                          <a:solidFill>
                            <a:srgbClr val="00B050"/>
                          </a:solidFill>
                        </a:rPr>
                        <a:t> practitioner</a:t>
                      </a:r>
                      <a:endParaRPr lang="nl-NL" dirty="0">
                        <a:solidFill>
                          <a:srgbClr val="00B050"/>
                        </a:solidFill>
                      </a:endParaRP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altLang="nl-N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alibri" panose="020F0502020204030204" pitchFamily="34" charset="0"/>
                        <a:sym typeface="Wingdings" pitchFamily="2" charset="2"/>
                      </a:endParaRP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Opstellen vacature en call / 1</a:t>
                      </a:r>
                      <a:r>
                        <a:rPr kumimoji="0" lang="nl-NL" altLang="nl-NL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r>
                        <a:rPr kumimoji="0" lang="nl-NL" alt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SP loopt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alt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630"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00B050"/>
                          </a:solidFill>
                        </a:rPr>
                        <a:t>Communicatie &amp; PR-plan</a:t>
                      </a:r>
                      <a:endParaRPr lang="nl-NL" dirty="0">
                        <a:solidFill>
                          <a:srgbClr val="00B050"/>
                        </a:solidFill>
                      </a:endParaRP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nl-NL" altLang="nl-N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alibri" panose="020F0502020204030204" pitchFamily="34" charset="0"/>
                        <a:sym typeface="Wingdings" pitchFamily="2" charset="2"/>
                      </a:endParaRP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Is gestart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alt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anose="020F0502020204030204" pitchFamily="34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941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Agenda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03244" y="1844824"/>
            <a:ext cx="8061244" cy="4064000"/>
          </a:xfrm>
        </p:spPr>
        <p:txBody>
          <a:bodyPr/>
          <a:lstStyle/>
          <a:p>
            <a:pPr marL="0" indent="0">
              <a:buNone/>
            </a:pPr>
            <a:r>
              <a:rPr lang="nl-NL" sz="1600" dirty="0" smtClean="0"/>
              <a:t>					</a:t>
            </a:r>
            <a:r>
              <a:rPr lang="nl-NL" sz="1600" b="1" dirty="0" smtClean="0"/>
              <a:t>Doel</a:t>
            </a:r>
            <a:r>
              <a:rPr lang="nl-NL" sz="1600" b="1" dirty="0"/>
              <a:t>		</a:t>
            </a:r>
            <a:r>
              <a:rPr lang="nl-NL" sz="1600" b="1" dirty="0" smtClean="0"/>
              <a:t>	Tijd</a:t>
            </a:r>
            <a:endParaRPr lang="nl-NL" sz="1600" b="1" dirty="0"/>
          </a:p>
          <a:p>
            <a:pPr marL="0" indent="0">
              <a:buNone/>
            </a:pPr>
            <a:r>
              <a:rPr lang="nl-NL" sz="1600" dirty="0"/>
              <a:t>1.	Opening en vaststellen agenda	</a:t>
            </a:r>
            <a:r>
              <a:rPr lang="nl-NL" sz="1600" dirty="0" smtClean="0"/>
              <a:t>	</a:t>
            </a:r>
            <a:r>
              <a:rPr lang="nl-NL" sz="1600" dirty="0"/>
              <a:t>	</a:t>
            </a:r>
            <a:r>
              <a:rPr lang="nl-NL" sz="1600" dirty="0" smtClean="0"/>
              <a:t>	10.00 </a:t>
            </a:r>
            <a:endParaRPr lang="nl-NL" sz="1600" dirty="0"/>
          </a:p>
          <a:p>
            <a:pPr marL="0" indent="0">
              <a:buNone/>
            </a:pPr>
            <a:r>
              <a:rPr lang="nl-NL" sz="1600" dirty="0"/>
              <a:t>2.	Kennismaking				</a:t>
            </a:r>
            <a:r>
              <a:rPr lang="nl-NL" sz="1600" dirty="0" smtClean="0"/>
              <a:t>		10.05</a:t>
            </a:r>
            <a:endParaRPr lang="nl-NL" sz="1600" dirty="0"/>
          </a:p>
          <a:p>
            <a:pPr marL="0" indent="0">
              <a:buNone/>
            </a:pPr>
            <a:r>
              <a:rPr lang="nl-NL" sz="1600" dirty="0"/>
              <a:t>3.	Notulen stuurgroep 22 november 2017		</a:t>
            </a:r>
            <a:r>
              <a:rPr lang="nl-NL" sz="1600" dirty="0" smtClean="0"/>
              <a:t>		10.15</a:t>
            </a:r>
            <a:endParaRPr lang="nl-NL" sz="1600" dirty="0"/>
          </a:p>
          <a:p>
            <a:pPr marL="0" indent="0">
              <a:buNone/>
            </a:pPr>
            <a:r>
              <a:rPr lang="nl-NL" sz="1600" dirty="0"/>
              <a:t>4.	Mededelingen					</a:t>
            </a:r>
            <a:r>
              <a:rPr lang="nl-NL" sz="1600" dirty="0" smtClean="0"/>
              <a:t>	10.20</a:t>
            </a:r>
            <a:endParaRPr lang="nl-NL" sz="1600" dirty="0"/>
          </a:p>
          <a:p>
            <a:pPr marL="0" indent="0">
              <a:buNone/>
            </a:pPr>
            <a:r>
              <a:rPr lang="nl-NL" sz="1600" dirty="0"/>
              <a:t>5.	Terugkoppeling themagroepen	</a:t>
            </a:r>
            <a:r>
              <a:rPr lang="nl-NL" sz="1600" dirty="0" smtClean="0"/>
              <a:t>Informatie uitwisselen	10.25</a:t>
            </a:r>
            <a:endParaRPr lang="nl-NL" sz="1600" dirty="0"/>
          </a:p>
          <a:p>
            <a:pPr marL="0" indent="0">
              <a:buNone/>
            </a:pPr>
            <a:r>
              <a:rPr lang="nl-NL" sz="1600" dirty="0"/>
              <a:t>6.	Rol themagroep trekkers 		</a:t>
            </a:r>
            <a:r>
              <a:rPr lang="nl-NL" sz="1600" dirty="0" smtClean="0"/>
              <a:t>Reflecteren</a:t>
            </a:r>
            <a:r>
              <a:rPr lang="nl-NL" sz="1600" dirty="0"/>
              <a:t>		</a:t>
            </a:r>
            <a:r>
              <a:rPr lang="nl-NL" sz="1600" dirty="0" smtClean="0"/>
              <a:t>10.50</a:t>
            </a:r>
            <a:endParaRPr lang="nl-NL" sz="1600" dirty="0"/>
          </a:p>
          <a:p>
            <a:pPr marL="0" indent="0">
              <a:buNone/>
            </a:pPr>
            <a:r>
              <a:rPr lang="nl-NL" sz="1600" dirty="0"/>
              <a:t>7.	</a:t>
            </a:r>
            <a:r>
              <a:rPr lang="nl-NL" sz="1600" dirty="0" smtClean="0"/>
              <a:t>VWS-subsidie			Informatie </a:t>
            </a:r>
            <a:r>
              <a:rPr lang="nl-NL" sz="1600" dirty="0"/>
              <a:t>geven / 		</a:t>
            </a:r>
            <a:r>
              <a:rPr lang="nl-NL" sz="1600" dirty="0" smtClean="0"/>
              <a:t>11.00					mening </a:t>
            </a:r>
            <a:r>
              <a:rPr lang="nl-NL" sz="1600" dirty="0"/>
              <a:t>vormen</a:t>
            </a:r>
          </a:p>
          <a:p>
            <a:pPr marL="0" indent="0">
              <a:buNone/>
            </a:pPr>
            <a:r>
              <a:rPr lang="nl-NL" sz="1600" dirty="0"/>
              <a:t>8.	Jaarplan				</a:t>
            </a:r>
            <a:r>
              <a:rPr lang="nl-NL" sz="1600" dirty="0" smtClean="0"/>
              <a:t>Besluit </a:t>
            </a:r>
            <a:r>
              <a:rPr lang="nl-NL" sz="1600" dirty="0"/>
              <a:t>nemen		</a:t>
            </a:r>
            <a:r>
              <a:rPr lang="nl-NL" sz="1600" dirty="0" smtClean="0"/>
              <a:t>11.20</a:t>
            </a:r>
            <a:endParaRPr lang="nl-NL" sz="1600" dirty="0"/>
          </a:p>
          <a:p>
            <a:pPr marL="0" indent="0">
              <a:buNone/>
            </a:pPr>
            <a:r>
              <a:rPr lang="nl-NL" sz="1600" b="1" dirty="0">
                <a:solidFill>
                  <a:srgbClr val="00B050"/>
                </a:solidFill>
              </a:rPr>
              <a:t>9.	Terugkoppeling implementatie GRIP</a:t>
            </a:r>
            <a:r>
              <a:rPr lang="nl-NL" sz="1600" b="1" dirty="0" smtClean="0">
                <a:solidFill>
                  <a:srgbClr val="00B050"/>
                </a:solidFill>
              </a:rPr>
              <a:t>/	Informatie </a:t>
            </a:r>
            <a:r>
              <a:rPr lang="nl-NL" sz="1600" b="1" dirty="0">
                <a:solidFill>
                  <a:srgbClr val="00B050"/>
                </a:solidFill>
              </a:rPr>
              <a:t>geven	</a:t>
            </a:r>
            <a:r>
              <a:rPr lang="nl-NL" sz="1600" b="1" dirty="0" smtClean="0">
                <a:solidFill>
                  <a:srgbClr val="00B050"/>
                </a:solidFill>
              </a:rPr>
              <a:t>	</a:t>
            </a:r>
            <a:r>
              <a:rPr lang="nl-NL" sz="1600" b="1" dirty="0">
                <a:solidFill>
                  <a:srgbClr val="00B050"/>
                </a:solidFill>
              </a:rPr>
              <a:t>11.40</a:t>
            </a:r>
          </a:p>
          <a:p>
            <a:pPr marL="0" indent="0">
              <a:buNone/>
            </a:pPr>
            <a:r>
              <a:rPr lang="nl-NL" sz="1600" b="1" dirty="0" smtClean="0">
                <a:solidFill>
                  <a:srgbClr val="00B050"/>
                </a:solidFill>
              </a:rPr>
              <a:t>	IMPACT</a:t>
            </a:r>
          </a:p>
          <a:p>
            <a:pPr marL="0" indent="0">
              <a:buNone/>
            </a:pPr>
            <a:r>
              <a:rPr lang="nl-NL" sz="1600" dirty="0" smtClean="0"/>
              <a:t>10</a:t>
            </a:r>
            <a:r>
              <a:rPr lang="nl-NL" sz="1600" dirty="0"/>
              <a:t>.	Terugblik symposium		</a:t>
            </a:r>
            <a:r>
              <a:rPr lang="nl-NL" sz="1600" dirty="0" smtClean="0"/>
              <a:t>Reflecteren</a:t>
            </a:r>
            <a:r>
              <a:rPr lang="nl-NL" sz="1600" dirty="0"/>
              <a:t>		11.50</a:t>
            </a:r>
          </a:p>
          <a:p>
            <a:pPr marL="0" indent="0">
              <a:buNone/>
            </a:pPr>
            <a:r>
              <a:rPr lang="nl-NL" sz="1600" dirty="0"/>
              <a:t>11.	Rondvraag					</a:t>
            </a:r>
            <a:r>
              <a:rPr lang="nl-NL" sz="1600" dirty="0" smtClean="0"/>
              <a:t>	11.55</a:t>
            </a:r>
            <a:endParaRPr lang="nl-NL" sz="1600" dirty="0"/>
          </a:p>
          <a:p>
            <a:pPr marL="0" indent="0">
              <a:buNone/>
            </a:pPr>
            <a:r>
              <a:rPr lang="nl-NL" sz="1600" dirty="0"/>
              <a:t>12.	Sluiting							</a:t>
            </a:r>
            <a:r>
              <a:rPr lang="nl-NL" sz="1600" dirty="0" smtClean="0"/>
              <a:t>12.00</a:t>
            </a:r>
            <a:endParaRPr lang="nl-NL" sz="1600" dirty="0"/>
          </a:p>
          <a:p>
            <a:pPr marL="0" indent="0">
              <a:buNone/>
            </a:pP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198309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Implementatie Grip &amp; </a:t>
            </a:r>
            <a:r>
              <a:rPr lang="nl-NL" dirty="0" smtClean="0"/>
              <a:t>IIMPACT </a:t>
            </a:r>
            <a:r>
              <a:rPr lang="nl-NL" dirty="0" smtClean="0"/>
              <a:t>2017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824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Doel: implementeren resultaten wetenschappelijk onderzoek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92" y="2348880"/>
            <a:ext cx="7992888" cy="4392488"/>
          </a:xfrm>
          <a:solidFill>
            <a:schemeClr val="bg1"/>
          </a:solidFill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b="1" u="sng" dirty="0"/>
              <a:t>Grip op Probleemgedrag</a:t>
            </a:r>
            <a:r>
              <a:rPr lang="nl-NL" dirty="0"/>
              <a:t>: een </a:t>
            </a:r>
            <a:r>
              <a:rPr lang="nl-NL" dirty="0" err="1"/>
              <a:t>evidence</a:t>
            </a:r>
            <a:r>
              <a:rPr lang="nl-NL" dirty="0"/>
              <a:t> </a:t>
            </a:r>
            <a:r>
              <a:rPr lang="nl-NL" dirty="0" err="1"/>
              <a:t>based</a:t>
            </a:r>
            <a:r>
              <a:rPr lang="nl-NL" dirty="0"/>
              <a:t> methode om probleemgedrag bij dementie aan te pakken en psychofarmacagebruik te verminderen.</a:t>
            </a:r>
          </a:p>
          <a:p>
            <a:pPr marL="457200" indent="-457200">
              <a:buFont typeface="+mj-lt"/>
              <a:buAutoNum type="arabicPeriod"/>
            </a:pPr>
            <a:endParaRPr lang="nl-NL" dirty="0" smtClean="0"/>
          </a:p>
          <a:p>
            <a:pPr marL="457200" indent="-457200">
              <a:buFont typeface="+mj-lt"/>
              <a:buAutoNum type="arabicPeriod"/>
            </a:pPr>
            <a:r>
              <a:rPr lang="nl-NL" b="1" u="sng" dirty="0" smtClean="0"/>
              <a:t>IMPACT</a:t>
            </a:r>
            <a:r>
              <a:rPr lang="nl-NL" dirty="0"/>
              <a:t>: aanbevelingen ter verbetering van diagnose van infectieziekten en bevordering van verantwoord antibioticagebruik</a:t>
            </a:r>
            <a:r>
              <a:rPr lang="nl-NL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pPr marL="0" indent="0">
              <a:buNone/>
            </a:pPr>
            <a:r>
              <a:rPr lang="nl-NL" b="1" u="sng" dirty="0" smtClean="0"/>
              <a:t>Project</a:t>
            </a:r>
            <a:endParaRPr lang="nl-NL" dirty="0" smtClean="0"/>
          </a:p>
          <a:p>
            <a:pPr marL="457200" indent="-457200">
              <a:buAutoNum type="arabicPeriod"/>
            </a:pPr>
            <a:r>
              <a:rPr lang="nl-NL" dirty="0" smtClean="0"/>
              <a:t>Gratis </a:t>
            </a:r>
            <a:r>
              <a:rPr lang="nl-NL" dirty="0"/>
              <a:t>scholing voor 3 medewerkers </a:t>
            </a:r>
            <a:endParaRPr lang="nl-NL" dirty="0" smtClean="0"/>
          </a:p>
          <a:p>
            <a:pPr marL="457200" indent="-457200">
              <a:buAutoNum type="arabicPeriod"/>
            </a:pPr>
            <a:r>
              <a:rPr lang="nl-NL" dirty="0" smtClean="0"/>
              <a:t>Bij Grip: gratis </a:t>
            </a:r>
            <a:r>
              <a:rPr lang="nl-NL" dirty="0"/>
              <a:t>gebruik van de digitale tool </a:t>
            </a:r>
            <a:r>
              <a:rPr lang="nl-NL" dirty="0" err="1" smtClean="0"/>
              <a:t>GripOnline</a:t>
            </a:r>
            <a:endParaRPr lang="nl-NL" dirty="0" smtClean="0"/>
          </a:p>
          <a:p>
            <a:pPr marL="457200" indent="-457200">
              <a:buAutoNum type="arabicPeriod"/>
            </a:pPr>
            <a:r>
              <a:rPr lang="nl-NL" dirty="0" smtClean="0"/>
              <a:t>Vrijstellen </a:t>
            </a:r>
            <a:r>
              <a:rPr lang="nl-NL" dirty="0"/>
              <a:t>van de 3 </a:t>
            </a:r>
            <a:r>
              <a:rPr lang="nl-NL" dirty="0" smtClean="0"/>
              <a:t>medewerkers: per </a:t>
            </a:r>
            <a:r>
              <a:rPr lang="nl-NL" dirty="0"/>
              <a:t>medewerker </a:t>
            </a:r>
            <a:r>
              <a:rPr lang="nl-NL" dirty="0" smtClean="0"/>
              <a:t>6 </a:t>
            </a:r>
            <a:r>
              <a:rPr lang="nl-NL" dirty="0"/>
              <a:t>maanden lang 2 uur per week.</a:t>
            </a:r>
            <a:endParaRPr lang="nl-NL" dirty="0" smtClean="0"/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735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3244" y="967619"/>
            <a:ext cx="7989236" cy="1033471"/>
          </a:xfrm>
        </p:spPr>
        <p:txBody>
          <a:bodyPr/>
          <a:lstStyle/>
          <a:p>
            <a:r>
              <a:rPr lang="nl-NL" dirty="0" smtClean="0"/>
              <a:t>Resultaat Grip op </a:t>
            </a:r>
            <a:r>
              <a:rPr lang="nl-NL" dirty="0"/>
              <a:t>Probleemgedrag</a:t>
            </a:r>
            <a:br>
              <a:rPr lang="nl-NL" dirty="0"/>
            </a:br>
            <a:r>
              <a:rPr lang="nl-NL" sz="2400" dirty="0"/>
              <a:t>Deelname: 9 organisaties – 11 teams: 34 medewerkers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03244" y="1844824"/>
            <a:ext cx="7548538" cy="4476954"/>
          </a:xfrm>
        </p:spPr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graphicFrame>
        <p:nvGraphicFramePr>
          <p:cNvPr id="5" name="Grafiek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2994915"/>
              </p:ext>
            </p:extLst>
          </p:nvPr>
        </p:nvGraphicFramePr>
        <p:xfrm>
          <a:off x="859161" y="1847152"/>
          <a:ext cx="2592288" cy="2366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iek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453172"/>
              </p:ext>
            </p:extLst>
          </p:nvPr>
        </p:nvGraphicFramePr>
        <p:xfrm>
          <a:off x="6084168" y="1847824"/>
          <a:ext cx="2615503" cy="2403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fiek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6273282"/>
              </p:ext>
            </p:extLst>
          </p:nvPr>
        </p:nvGraphicFramePr>
        <p:xfrm>
          <a:off x="899592" y="4221088"/>
          <a:ext cx="2808312" cy="2366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afiek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9045832"/>
              </p:ext>
            </p:extLst>
          </p:nvPr>
        </p:nvGraphicFramePr>
        <p:xfrm>
          <a:off x="3779912" y="4230613"/>
          <a:ext cx="2584550" cy="2366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afiek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3636651"/>
              </p:ext>
            </p:extLst>
          </p:nvPr>
        </p:nvGraphicFramePr>
        <p:xfrm>
          <a:off x="3399656" y="1844824"/>
          <a:ext cx="2736304" cy="2382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40533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Resultaat IMPACT </a:t>
            </a:r>
            <a:r>
              <a:rPr lang="nl-NL" sz="2800" dirty="0" smtClean="0"/>
              <a:t>– per aanbeveling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sz="2400" dirty="0" smtClean="0"/>
              <a:t>Deelname: 3 organisaties, 9 medewerkers</a:t>
            </a:r>
            <a:endParaRPr lang="nl-NL" sz="2400" dirty="0"/>
          </a:p>
        </p:txBody>
      </p:sp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7221965"/>
              </p:ext>
            </p:extLst>
          </p:nvPr>
        </p:nvGraphicFramePr>
        <p:xfrm>
          <a:off x="971599" y="2204864"/>
          <a:ext cx="7776864" cy="432048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336389"/>
                <a:gridCol w="1146267"/>
                <a:gridCol w="1147104"/>
                <a:gridCol w="1147104"/>
              </a:tblGrid>
              <a:tr h="3326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300" dirty="0">
                          <a:effectLst/>
                        </a:rPr>
                        <a:t> </a:t>
                      </a:r>
                      <a:endParaRPr lang="nl-NL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300" dirty="0">
                          <a:effectLst/>
                        </a:rPr>
                        <a:t> </a:t>
                      </a:r>
                      <a:r>
                        <a:rPr lang="nl-NL" sz="1300" dirty="0" smtClean="0">
                          <a:effectLst/>
                        </a:rPr>
                        <a:t>A</a:t>
                      </a:r>
                      <a:endParaRPr lang="nl-NL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300" dirty="0" smtClean="0">
                          <a:effectLst/>
                        </a:rPr>
                        <a:t>B</a:t>
                      </a:r>
                      <a:endParaRPr lang="nl-NL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300" dirty="0" smtClean="0">
                          <a:effectLst/>
                        </a:rPr>
                        <a:t>C</a:t>
                      </a:r>
                      <a:r>
                        <a:rPr lang="nl-NL" sz="1300" dirty="0">
                          <a:effectLst/>
                        </a:rPr>
                        <a:t> </a:t>
                      </a:r>
                      <a:endParaRPr lang="nl-NL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686">
                <a:tc>
                  <a:txBody>
                    <a:bodyPr/>
                    <a:lstStyle/>
                    <a:p>
                      <a:pPr marL="177800" indent="-177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300" dirty="0" smtClean="0">
                          <a:effectLst/>
                        </a:rPr>
                        <a:t>1.</a:t>
                      </a:r>
                      <a:r>
                        <a:rPr lang="nl-NL" sz="1300" baseline="0" dirty="0" smtClean="0">
                          <a:effectLst/>
                        </a:rPr>
                        <a:t> </a:t>
                      </a:r>
                      <a:r>
                        <a:rPr lang="nl-NL" sz="1300" dirty="0" smtClean="0">
                          <a:effectLst/>
                        </a:rPr>
                        <a:t>Goede </a:t>
                      </a:r>
                      <a:r>
                        <a:rPr lang="nl-NL" sz="1300" dirty="0">
                          <a:effectLst/>
                        </a:rPr>
                        <a:t>registratie en overdracht van </a:t>
                      </a:r>
                      <a:r>
                        <a:rPr lang="nl-NL" sz="1300" dirty="0" err="1">
                          <a:effectLst/>
                        </a:rPr>
                        <a:t>infectiegerelateerde</a:t>
                      </a:r>
                      <a:r>
                        <a:rPr lang="nl-NL" sz="1300" dirty="0">
                          <a:effectLst/>
                        </a:rPr>
                        <a:t> symptomen</a:t>
                      </a:r>
                      <a:endParaRPr lang="nl-NL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 smtClean="0">
                          <a:solidFill>
                            <a:srgbClr val="007E39"/>
                          </a:solidFill>
                          <a:effectLst/>
                          <a:sym typeface="Wingdings"/>
                        </a:rPr>
                        <a:t></a:t>
                      </a:r>
                      <a:endParaRPr lang="nl-NL" sz="2000" dirty="0">
                        <a:solidFill>
                          <a:srgbClr val="007E3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 smtClean="0">
                          <a:solidFill>
                            <a:srgbClr val="92D050"/>
                          </a:solidFill>
                          <a:effectLst/>
                          <a:sym typeface="Wingdings"/>
                        </a:rPr>
                        <a:t></a:t>
                      </a:r>
                      <a:endParaRPr lang="nl-NL" sz="2000" dirty="0">
                        <a:solidFill>
                          <a:srgbClr val="92D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96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300" dirty="0" smtClean="0">
                          <a:effectLst/>
                        </a:rPr>
                        <a:t>2. Goede </a:t>
                      </a:r>
                      <a:r>
                        <a:rPr lang="nl-NL" sz="1300" dirty="0">
                          <a:effectLst/>
                        </a:rPr>
                        <a:t>communicatie over de behandelbeslissing</a:t>
                      </a:r>
                      <a:endParaRPr lang="nl-NL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 smtClean="0">
                          <a:solidFill>
                            <a:srgbClr val="FFC000"/>
                          </a:solidFill>
                          <a:effectLst/>
                          <a:sym typeface="Wingdings"/>
                        </a:rPr>
                        <a:t></a:t>
                      </a:r>
                      <a:endParaRPr lang="nl-NL" sz="2000" dirty="0">
                        <a:solidFill>
                          <a:srgbClr val="FFC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 smtClean="0">
                          <a:solidFill>
                            <a:srgbClr val="92D050"/>
                          </a:solidFill>
                          <a:effectLst/>
                          <a:sym typeface="Wingdings"/>
                        </a:rPr>
                        <a:t></a:t>
                      </a:r>
                      <a:endParaRPr lang="nl-NL" sz="2000" dirty="0">
                        <a:solidFill>
                          <a:srgbClr val="92D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96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300" dirty="0" smtClean="0">
                          <a:effectLst/>
                        </a:rPr>
                        <a:t>3. Bewustzijn </a:t>
                      </a:r>
                      <a:r>
                        <a:rPr lang="nl-NL" sz="1300" dirty="0">
                          <a:effectLst/>
                        </a:rPr>
                        <a:t>van het probleem van antibioticaresistentie</a:t>
                      </a:r>
                      <a:endParaRPr lang="nl-NL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 smtClean="0">
                          <a:solidFill>
                            <a:srgbClr val="FF0000"/>
                          </a:solidFill>
                          <a:effectLst/>
                          <a:sym typeface="Wingdings"/>
                        </a:rPr>
                        <a:t></a:t>
                      </a:r>
                      <a:r>
                        <a:rPr lang="nl-NL" sz="2000" dirty="0" smtClean="0">
                          <a:effectLst/>
                          <a:sym typeface="Wingdings"/>
                        </a:rPr>
                        <a:t> </a:t>
                      </a:r>
                      <a:r>
                        <a:rPr lang="nl-NL" sz="2000" dirty="0" smtClean="0">
                          <a:solidFill>
                            <a:srgbClr val="007E39"/>
                          </a:solidFill>
                          <a:effectLst/>
                          <a:sym typeface="Wingdings"/>
                        </a:rPr>
                        <a:t></a:t>
                      </a:r>
                      <a:endParaRPr lang="nl-NL" sz="2000" dirty="0">
                        <a:solidFill>
                          <a:srgbClr val="007E3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 smtClean="0">
                          <a:solidFill>
                            <a:srgbClr val="FF0000"/>
                          </a:solidFill>
                          <a:effectLst/>
                          <a:sym typeface="Wingdings"/>
                        </a:rPr>
                        <a:t></a:t>
                      </a:r>
                      <a:endParaRPr lang="nl-NL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96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300" dirty="0" smtClean="0">
                          <a:effectLst/>
                        </a:rPr>
                        <a:t>4. Identificatie </a:t>
                      </a:r>
                      <a:r>
                        <a:rPr lang="nl-NL" sz="1300" dirty="0">
                          <a:effectLst/>
                        </a:rPr>
                        <a:t>van beïnvloedende factoren</a:t>
                      </a:r>
                      <a:endParaRPr lang="nl-NL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 </a:t>
                      </a:r>
                      <a:r>
                        <a:rPr lang="nl-NL" sz="1600" dirty="0" smtClean="0">
                          <a:effectLst/>
                        </a:rPr>
                        <a:t>uitgesteld</a:t>
                      </a:r>
                      <a:endParaRPr lang="nl-N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 smtClean="0">
                          <a:solidFill>
                            <a:srgbClr val="92D050"/>
                          </a:solidFill>
                          <a:effectLst/>
                          <a:sym typeface="Wingdings"/>
                        </a:rPr>
                        <a:t></a:t>
                      </a:r>
                      <a:endParaRPr lang="nl-NL" sz="2000" dirty="0">
                        <a:solidFill>
                          <a:srgbClr val="92D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96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300" dirty="0" smtClean="0">
                          <a:effectLst/>
                        </a:rPr>
                        <a:t>5. Een </a:t>
                      </a:r>
                      <a:r>
                        <a:rPr lang="nl-NL" sz="1300" dirty="0">
                          <a:effectLst/>
                        </a:rPr>
                        <a:t>terugkerend FTO infectieziekten</a:t>
                      </a:r>
                      <a:endParaRPr lang="nl-NL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 smtClean="0">
                          <a:solidFill>
                            <a:srgbClr val="92D050"/>
                          </a:solidFill>
                          <a:effectLst/>
                          <a:sym typeface="Wingdings"/>
                        </a:rPr>
                        <a:t></a:t>
                      </a:r>
                      <a:endParaRPr lang="nl-NL" sz="2000" dirty="0">
                        <a:solidFill>
                          <a:srgbClr val="92D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 </a:t>
                      </a:r>
                      <a:r>
                        <a:rPr lang="nl-NL" sz="2000" dirty="0" smtClean="0">
                          <a:solidFill>
                            <a:srgbClr val="92D050"/>
                          </a:solidFill>
                          <a:effectLst/>
                          <a:sym typeface="Wingdings"/>
                        </a:rPr>
                        <a:t></a:t>
                      </a:r>
                      <a:endParaRPr lang="nl-NL" sz="2000" dirty="0">
                        <a:solidFill>
                          <a:srgbClr val="92D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 smtClean="0">
                          <a:solidFill>
                            <a:srgbClr val="92D050"/>
                          </a:solidFill>
                          <a:effectLst/>
                          <a:sym typeface="Wingdings"/>
                        </a:rPr>
                        <a:t></a:t>
                      </a:r>
                      <a:endParaRPr lang="nl-NL" sz="2000" dirty="0">
                        <a:solidFill>
                          <a:srgbClr val="92D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96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300" dirty="0" smtClean="0">
                          <a:effectLst/>
                        </a:rPr>
                        <a:t>6. Bespreken </a:t>
                      </a:r>
                      <a:r>
                        <a:rPr lang="nl-NL" sz="1300" dirty="0">
                          <a:effectLst/>
                        </a:rPr>
                        <a:t>van het antibioticabeleid bij artsenwisselingen</a:t>
                      </a:r>
                      <a:endParaRPr lang="nl-NL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 smtClean="0">
                          <a:solidFill>
                            <a:srgbClr val="92D050"/>
                          </a:solidFill>
                          <a:effectLst/>
                          <a:sym typeface="Wingdings"/>
                        </a:rPr>
                        <a:t></a:t>
                      </a:r>
                      <a:endParaRPr lang="nl-NL" sz="2000" dirty="0">
                        <a:solidFill>
                          <a:srgbClr val="92D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 smtClean="0">
                          <a:solidFill>
                            <a:srgbClr val="FF0000"/>
                          </a:solidFill>
                          <a:effectLst/>
                          <a:sym typeface="Wingdings"/>
                        </a:rPr>
                        <a:t></a:t>
                      </a:r>
                      <a:endParaRPr lang="nl-NL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9686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Anders</a:t>
                      </a:r>
                      <a:endParaRPr lang="nl-NL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 smtClean="0">
                          <a:solidFill>
                            <a:srgbClr val="92D050"/>
                          </a:solidFill>
                          <a:effectLst/>
                          <a:sym typeface="Wingdings"/>
                        </a:rPr>
                        <a:t></a:t>
                      </a:r>
                      <a:endParaRPr lang="nl-NL" sz="2000" dirty="0">
                        <a:solidFill>
                          <a:srgbClr val="92D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 smtClean="0">
                          <a:solidFill>
                            <a:srgbClr val="92D050"/>
                          </a:solidFill>
                          <a:effectLst/>
                          <a:sym typeface="Wingdings"/>
                        </a:rPr>
                        <a:t></a:t>
                      </a:r>
                      <a:r>
                        <a:rPr lang="nl-NL" sz="2000" dirty="0" smtClean="0">
                          <a:effectLst/>
                          <a:sym typeface="Wingdings"/>
                        </a:rPr>
                        <a:t> </a:t>
                      </a:r>
                      <a:r>
                        <a:rPr lang="nl-NL" sz="2000" dirty="0" smtClean="0">
                          <a:solidFill>
                            <a:srgbClr val="007E39"/>
                          </a:solidFill>
                          <a:effectLst/>
                          <a:sym typeface="Wingdings"/>
                        </a:rPr>
                        <a:t></a:t>
                      </a:r>
                      <a:endParaRPr lang="nl-NL" sz="2000" dirty="0">
                        <a:solidFill>
                          <a:srgbClr val="007E3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 smtClean="0">
                          <a:solidFill>
                            <a:srgbClr val="92D050"/>
                          </a:solidFill>
                          <a:effectLst/>
                          <a:sym typeface="Wingdings"/>
                        </a:rPr>
                        <a:t></a:t>
                      </a:r>
                      <a:endParaRPr lang="nl-NL" sz="2000" dirty="0">
                        <a:solidFill>
                          <a:srgbClr val="92D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931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Resultaat IMPACT</a:t>
            </a:r>
            <a:br>
              <a:rPr lang="nl-NL" dirty="0" smtClean="0"/>
            </a:br>
            <a:r>
              <a:rPr lang="nl-NL" sz="2400" dirty="0"/>
              <a:t>Organisatie </a:t>
            </a:r>
            <a:r>
              <a:rPr lang="nl-NL" sz="2400" dirty="0" smtClean="0"/>
              <a:t>A</a:t>
            </a:r>
            <a:r>
              <a:rPr lang="nl-NL" sz="2400" dirty="0"/>
              <a:t/>
            </a:r>
            <a:br>
              <a:rPr lang="nl-NL" sz="2400" dirty="0"/>
            </a:br>
            <a:endParaRPr lang="nl-NL" sz="2400" dirty="0"/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845083"/>
              </p:ext>
            </p:extLst>
          </p:nvPr>
        </p:nvGraphicFramePr>
        <p:xfrm>
          <a:off x="899592" y="2564904"/>
          <a:ext cx="7992888" cy="2592960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7992888"/>
              </a:tblGrid>
              <a:tr h="341448">
                <a:tc>
                  <a:txBody>
                    <a:bodyPr/>
                    <a:lstStyle/>
                    <a:p>
                      <a:pPr algn="l" defTabSz="385763" fontAlgn="b">
                        <a:tabLst>
                          <a:tab pos="7714800" algn="r"/>
                        </a:tabLst>
                      </a:pPr>
                      <a:r>
                        <a:rPr lang="nl-N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FTO met apotheker en </a:t>
                      </a:r>
                      <a:r>
                        <a:rPr lang="nl-N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microbioloog 	(5)</a:t>
                      </a:r>
                      <a:endParaRPr lang="nl-NL" sz="13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72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defTabSz="771525" fontAlgn="b">
                        <a:tabLst>
                          <a:tab pos="7714800" algn="r"/>
                        </a:tabLst>
                      </a:pPr>
                      <a:r>
                        <a:rPr lang="nl-N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Informatie formularium &amp; UWI voor nieuwe </a:t>
                      </a:r>
                      <a:r>
                        <a:rPr lang="nl-N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artsen 	(6)</a:t>
                      </a:r>
                      <a:endParaRPr lang="nl-NL" sz="13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72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defTabSz="771525" fontAlgn="b">
                        <a:tabLst>
                          <a:tab pos="7714800" algn="r"/>
                        </a:tabLst>
                      </a:pPr>
                      <a:r>
                        <a:rPr lang="nl-N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Deelname prevalentiemeting </a:t>
                      </a:r>
                      <a:r>
                        <a:rPr lang="nl-N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SNIV 	(anders)</a:t>
                      </a:r>
                      <a:endParaRPr lang="nl-NL" sz="13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72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18924">
                <a:tc>
                  <a:txBody>
                    <a:bodyPr/>
                    <a:lstStyle/>
                    <a:p>
                      <a:pPr algn="l" fontAlgn="b">
                        <a:tabLst>
                          <a:tab pos="7714800" algn="r"/>
                        </a:tabLst>
                      </a:pPr>
                      <a:r>
                        <a:rPr lang="nl-N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Urine </a:t>
                      </a:r>
                      <a:r>
                        <a:rPr lang="nl-NL" sz="13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sticken</a:t>
                      </a:r>
                      <a:r>
                        <a:rPr lang="nl-N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alleen in opdracht van arts (Korte termijn: in </a:t>
                      </a:r>
                      <a:r>
                        <a:rPr lang="nl-NL" sz="13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teamoverleggen</a:t>
                      </a:r>
                      <a:r>
                        <a:rPr lang="nl-N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nl-NL" sz="13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bespreken</a:t>
                      </a:r>
                      <a:r>
                        <a:rPr lang="nl-NL" sz="1300" b="0" i="0" u="none" strike="noStrike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) 	(1)</a:t>
                      </a:r>
                      <a:endParaRPr lang="nl-NL" sz="13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72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25362">
                <a:tc>
                  <a:txBody>
                    <a:bodyPr/>
                    <a:lstStyle/>
                    <a:p>
                      <a:pPr algn="l" fontAlgn="b">
                        <a:tabLst>
                          <a:tab pos="7714800" algn="r"/>
                        </a:tabLst>
                      </a:pPr>
                      <a:r>
                        <a:rPr lang="nl-N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&gt;75% Verzorgenden informeren over aspecifieke symptomen UWI (Korte termijn: </a:t>
                      </a:r>
                      <a:r>
                        <a:rPr lang="nl-NL" sz="13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 </a:t>
                      </a:r>
                      <a:r>
                        <a:rPr lang="nl-NL" sz="1300" b="0" i="0" u="none" strike="noStrike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teamoverleggen </a:t>
                      </a:r>
                      <a:r>
                        <a:rPr lang="nl-NL" sz="13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bespreken</a:t>
                      </a:r>
                      <a:r>
                        <a:rPr lang="nl-NL" sz="1300" b="0" i="0" u="none" strike="noStrike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) 	(1)</a:t>
                      </a:r>
                      <a:endParaRPr lang="nl-NL" sz="13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72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>
                        <a:tabLst>
                          <a:tab pos="7714800" algn="r"/>
                        </a:tabLst>
                      </a:pPr>
                      <a:r>
                        <a:rPr lang="nl-N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Ontwikkeling e-</a:t>
                      </a:r>
                      <a:r>
                        <a:rPr lang="nl-NL" sz="13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learning</a:t>
                      </a:r>
                      <a:r>
                        <a:rPr lang="nl-N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modules in gang </a:t>
                      </a:r>
                      <a:r>
                        <a:rPr lang="nl-N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zetten 	(3)</a:t>
                      </a:r>
                      <a:endParaRPr lang="nl-NL" sz="13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72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18924">
                <a:tc>
                  <a:txBody>
                    <a:bodyPr/>
                    <a:lstStyle/>
                    <a:p>
                      <a:pPr algn="l" fontAlgn="b">
                        <a:tabLst>
                          <a:tab pos="7714800" algn="r"/>
                        </a:tabLst>
                      </a:pPr>
                      <a:r>
                        <a:rPr lang="nl-N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Koppeling hygiëne contactpersonen aan integraal </a:t>
                      </a:r>
                      <a:r>
                        <a:rPr lang="nl-N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teamleiders 	(3)</a:t>
                      </a:r>
                      <a:endParaRPr lang="nl-NL" sz="13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72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716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Resultaat IMPACT</a:t>
            </a:r>
            <a:br>
              <a:rPr lang="nl-NL" dirty="0" smtClean="0"/>
            </a:br>
            <a:r>
              <a:rPr lang="nl-NL" sz="2400" dirty="0" smtClean="0"/>
              <a:t>Organisatie B</a:t>
            </a:r>
            <a:endParaRPr lang="nl-NL" sz="2400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062704"/>
              </p:ext>
            </p:extLst>
          </p:nvPr>
        </p:nvGraphicFramePr>
        <p:xfrm>
          <a:off x="827584" y="2852936"/>
          <a:ext cx="8064896" cy="2106840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8064896"/>
              </a:tblGrid>
              <a:tr h="0">
                <a:tc>
                  <a:txBody>
                    <a:bodyPr/>
                    <a:lstStyle/>
                    <a:p>
                      <a:pPr algn="l" fontAlgn="b">
                        <a:tabLst>
                          <a:tab pos="7714800" algn="r"/>
                        </a:tabLst>
                      </a:pPr>
                      <a:r>
                        <a:rPr lang="nl-N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FTO infectieziekten met AB-cijfers op artsen niveau (dec</a:t>
                      </a:r>
                      <a:r>
                        <a:rPr lang="nl-N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)	(5)</a:t>
                      </a:r>
                      <a:endParaRPr lang="nl-NL" sz="13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72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25362">
                <a:tc>
                  <a:txBody>
                    <a:bodyPr/>
                    <a:lstStyle/>
                    <a:p>
                      <a:pPr algn="l" fontAlgn="b">
                        <a:tabLst>
                          <a:tab pos="7714800" algn="r"/>
                        </a:tabLst>
                      </a:pPr>
                      <a:r>
                        <a:rPr lang="nl-N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Duidelijke afspraken en </a:t>
                      </a:r>
                      <a:r>
                        <a:rPr lang="nl-N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gesprekstraining,  </a:t>
                      </a:r>
                      <a:r>
                        <a:rPr lang="nl-N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goede informatie over behandelbeslissingen aan cliënten en </a:t>
                      </a:r>
                      <a:r>
                        <a:rPr lang="nl-N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mantelzorgers	(2)</a:t>
                      </a:r>
                      <a:endParaRPr lang="nl-NL" sz="13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72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38706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714800" algn="r"/>
                        </a:tabLst>
                        <a:defRPr/>
                      </a:pPr>
                      <a:r>
                        <a:rPr lang="nl-N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Afspraken over diagnostiek en behandeling </a:t>
                      </a:r>
                      <a:r>
                        <a:rPr lang="nl-N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UWI </a:t>
                      </a:r>
                    </a:p>
                    <a:p>
                      <a:pPr marL="0" marR="0" indent="0" algn="l" defTabSz="38706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714800" algn="r"/>
                        </a:tabLst>
                        <a:defRPr/>
                      </a:pPr>
                      <a:r>
                        <a:rPr lang="nl-N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                (UITGESTELD I.V.M. NIEUW TE VERSCHIJNEN RICHTLIJN)	(4)</a:t>
                      </a:r>
                    </a:p>
                  </a:txBody>
                  <a:tcPr marL="90000" marR="90000" marT="72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8924">
                <a:tc>
                  <a:txBody>
                    <a:bodyPr/>
                    <a:lstStyle/>
                    <a:p>
                      <a:pPr algn="l" fontAlgn="b">
                        <a:tabLst>
                          <a:tab pos="7714800" algn="r"/>
                        </a:tabLst>
                      </a:pPr>
                      <a:r>
                        <a:rPr lang="nl-N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Ontwikkelen procedure afname kweken en bewaren en transport van kweken</a:t>
                      </a:r>
                      <a:r>
                        <a:rPr lang="nl-N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.	(anders)</a:t>
                      </a:r>
                      <a:endParaRPr lang="nl-NL" sz="13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72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18924">
                <a:tc>
                  <a:txBody>
                    <a:bodyPr/>
                    <a:lstStyle/>
                    <a:p>
                      <a:pPr algn="l" fontAlgn="b">
                        <a:tabLst>
                          <a:tab pos="7714800" algn="r"/>
                        </a:tabLst>
                      </a:pPr>
                      <a:r>
                        <a:rPr lang="nl-N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EXTRA: afspraken voor </a:t>
                      </a:r>
                      <a:r>
                        <a:rPr lang="nl-NL" sz="13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patient</a:t>
                      </a:r>
                      <a:r>
                        <a:rPr lang="nl-N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uit buitenlands</a:t>
                      </a:r>
                      <a:r>
                        <a:rPr lang="nl-NL" sz="13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ziekenhuis	</a:t>
                      </a:r>
                      <a:r>
                        <a:rPr lang="nl-NL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(anders)</a:t>
                      </a:r>
                      <a:endParaRPr lang="nl-NL" sz="13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72000" marB="72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624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Resultaat IMPACT</a:t>
            </a:r>
            <a:br>
              <a:rPr lang="nl-NL" dirty="0" smtClean="0"/>
            </a:br>
            <a:r>
              <a:rPr lang="nl-NL" sz="2400" dirty="0" smtClean="0"/>
              <a:t>Organisatie C</a:t>
            </a:r>
            <a:endParaRPr lang="nl-NL" sz="2400" dirty="0"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867650"/>
              </p:ext>
            </p:extLst>
          </p:nvPr>
        </p:nvGraphicFramePr>
        <p:xfrm>
          <a:off x="755576" y="2780928"/>
          <a:ext cx="8064896" cy="2394840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8064896"/>
              </a:tblGrid>
              <a:tr h="0">
                <a:tc>
                  <a:txBody>
                    <a:bodyPr/>
                    <a:lstStyle/>
                    <a:p>
                      <a:pPr algn="l" fontAlgn="b">
                        <a:tabLst>
                          <a:tab pos="7714800" algn="r"/>
                        </a:tabLst>
                      </a:pPr>
                      <a:r>
                        <a:rPr lang="nl-N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Triagekaartje </a:t>
                      </a:r>
                      <a:r>
                        <a:rPr lang="nl-N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maken	(1)</a:t>
                      </a:r>
                      <a:endParaRPr lang="nl-NL" sz="13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72000" marB="7200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>
                        <a:tabLst>
                          <a:tab pos="7714800" algn="r"/>
                        </a:tabLst>
                      </a:pPr>
                      <a:r>
                        <a:rPr lang="nl-N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Informatiefolder cliënt / </a:t>
                      </a:r>
                      <a:r>
                        <a:rPr lang="nl-N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familie	(2)</a:t>
                      </a:r>
                      <a:endParaRPr lang="nl-NL" sz="13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72000" marB="7200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18924">
                <a:tc>
                  <a:txBody>
                    <a:bodyPr/>
                    <a:lstStyle/>
                    <a:p>
                      <a:pPr algn="l" fontAlgn="b">
                        <a:tabLst>
                          <a:tab pos="7714800" algn="r"/>
                        </a:tabLst>
                      </a:pPr>
                      <a:r>
                        <a:rPr lang="nl-N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E-</a:t>
                      </a:r>
                      <a:r>
                        <a:rPr lang="nl-NL" sz="13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learning</a:t>
                      </a:r>
                      <a:r>
                        <a:rPr lang="nl-N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nl-N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verzorging: inventarisatie mogelijkheden en </a:t>
                      </a:r>
                      <a:r>
                        <a:rPr lang="nl-N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keuze	(3)</a:t>
                      </a:r>
                      <a:endParaRPr lang="nl-NL" sz="13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72000" marB="7200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18924">
                <a:tc>
                  <a:txBody>
                    <a:bodyPr/>
                    <a:lstStyle/>
                    <a:p>
                      <a:pPr algn="l" fontAlgn="b">
                        <a:tabLst>
                          <a:tab pos="7714800" algn="r"/>
                        </a:tabLst>
                      </a:pPr>
                      <a:r>
                        <a:rPr lang="nl-N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Artsenoverleg over factoren die behandelbeslissing </a:t>
                      </a:r>
                      <a:r>
                        <a:rPr lang="nl-N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beïnvloeden: </a:t>
                      </a:r>
                      <a:r>
                        <a:rPr lang="nl-N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min 4 nieuwe </a:t>
                      </a:r>
                      <a:r>
                        <a:rPr lang="nl-N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werkafspraken	(4)</a:t>
                      </a:r>
                      <a:endParaRPr lang="nl-NL" sz="13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72000" marB="7200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l" defTabSz="387066" rtl="0" eaLnBrk="1" fontAlgn="b" latinLnBrk="0" hangingPunct="1">
                        <a:tabLst>
                          <a:tab pos="7714800" algn="r"/>
                        </a:tabLst>
                      </a:pPr>
                      <a:r>
                        <a:rPr lang="nl-NL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FTO infectieziekten alle </a:t>
                      </a:r>
                      <a:r>
                        <a:rPr lang="nl-NL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locaties	(5)</a:t>
                      </a:r>
                      <a:endParaRPr lang="nl-NL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0000" marR="90000" marT="72000" marB="7200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218924">
                <a:tc>
                  <a:txBody>
                    <a:bodyPr/>
                    <a:lstStyle/>
                    <a:p>
                      <a:pPr algn="l" fontAlgn="b">
                        <a:tabLst>
                          <a:tab pos="7714800" algn="r"/>
                        </a:tabLst>
                      </a:pPr>
                      <a:r>
                        <a:rPr lang="nl-N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Voorschrijfgedrag AB nieuwe artsen en AIOS: formularium in </a:t>
                      </a:r>
                      <a:r>
                        <a:rPr lang="nl-N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inwerkprogramma	(6)</a:t>
                      </a:r>
                      <a:endParaRPr lang="nl-NL" sz="13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72000" marB="7200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>
                        <a:tabLst>
                          <a:tab pos="7714800" algn="r"/>
                        </a:tabLst>
                      </a:pPr>
                      <a:r>
                        <a:rPr lang="nl-N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Deelname </a:t>
                      </a:r>
                      <a:r>
                        <a:rPr lang="nl-N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SNIV ??	(7)</a:t>
                      </a:r>
                      <a:endParaRPr lang="nl-NL" sz="13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0000" marR="90000" marT="72000" marB="7200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4" name="Afbeelding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764704"/>
            <a:ext cx="2448272" cy="3024336"/>
          </a:xfrm>
          <a:prstGeom prst="rect">
            <a:avLst/>
          </a:prstGeom>
        </p:spPr>
      </p:pic>
      <p:cxnSp>
        <p:nvCxnSpPr>
          <p:cNvPr id="6" name="Rechte verbindingslijn met pijl 5"/>
          <p:cNvCxnSpPr/>
          <p:nvPr/>
        </p:nvCxnSpPr>
        <p:spPr bwMode="auto">
          <a:xfrm flipV="1">
            <a:off x="3491880" y="1844824"/>
            <a:ext cx="1800200" cy="151216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20277E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2319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Agenda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03244" y="1844824"/>
            <a:ext cx="8061244" cy="4064000"/>
          </a:xfrm>
        </p:spPr>
        <p:txBody>
          <a:bodyPr/>
          <a:lstStyle/>
          <a:p>
            <a:pPr marL="0" indent="0">
              <a:buNone/>
            </a:pPr>
            <a:r>
              <a:rPr lang="nl-NL" sz="1600" dirty="0" smtClean="0"/>
              <a:t>					</a:t>
            </a:r>
            <a:r>
              <a:rPr lang="nl-NL" sz="1600" b="1" dirty="0" smtClean="0"/>
              <a:t>Doel</a:t>
            </a:r>
            <a:r>
              <a:rPr lang="nl-NL" sz="1600" b="1" dirty="0"/>
              <a:t>		</a:t>
            </a:r>
            <a:r>
              <a:rPr lang="nl-NL" sz="1600" b="1" dirty="0" smtClean="0"/>
              <a:t>	Tijd</a:t>
            </a:r>
            <a:endParaRPr lang="nl-NL" sz="1600" b="1" dirty="0"/>
          </a:p>
          <a:p>
            <a:pPr marL="0" indent="0">
              <a:buNone/>
            </a:pPr>
            <a:r>
              <a:rPr lang="nl-NL" sz="1600" dirty="0"/>
              <a:t>1.	Opening en vaststellen agenda	</a:t>
            </a:r>
            <a:r>
              <a:rPr lang="nl-NL" sz="1600" dirty="0" smtClean="0"/>
              <a:t>	</a:t>
            </a:r>
            <a:r>
              <a:rPr lang="nl-NL" sz="1600" dirty="0"/>
              <a:t>	</a:t>
            </a:r>
            <a:r>
              <a:rPr lang="nl-NL" sz="1600" dirty="0" smtClean="0"/>
              <a:t>	10.00 </a:t>
            </a:r>
            <a:endParaRPr lang="nl-NL" sz="1600" dirty="0"/>
          </a:p>
          <a:p>
            <a:pPr marL="0" indent="0">
              <a:buNone/>
            </a:pPr>
            <a:r>
              <a:rPr lang="nl-NL" sz="1600" dirty="0"/>
              <a:t>2.	Kennismaking				</a:t>
            </a:r>
            <a:r>
              <a:rPr lang="nl-NL" sz="1600" dirty="0" smtClean="0"/>
              <a:t>		10.05</a:t>
            </a:r>
            <a:endParaRPr lang="nl-NL" sz="1600" dirty="0"/>
          </a:p>
          <a:p>
            <a:pPr marL="0" indent="0">
              <a:buNone/>
            </a:pPr>
            <a:r>
              <a:rPr lang="nl-NL" sz="1600" dirty="0"/>
              <a:t>3.	Notulen stuurgroep 22 november 2017		</a:t>
            </a:r>
            <a:r>
              <a:rPr lang="nl-NL" sz="1600" dirty="0" smtClean="0"/>
              <a:t>		10.15</a:t>
            </a:r>
            <a:endParaRPr lang="nl-NL" sz="1600" dirty="0"/>
          </a:p>
          <a:p>
            <a:pPr marL="0" indent="0">
              <a:buNone/>
            </a:pPr>
            <a:r>
              <a:rPr lang="nl-NL" sz="1600" dirty="0"/>
              <a:t>4.	Mededelingen					</a:t>
            </a:r>
            <a:r>
              <a:rPr lang="nl-NL" sz="1600" dirty="0" smtClean="0"/>
              <a:t>	10.20</a:t>
            </a:r>
            <a:endParaRPr lang="nl-NL" sz="1600" dirty="0"/>
          </a:p>
          <a:p>
            <a:pPr marL="0" indent="0">
              <a:buNone/>
            </a:pPr>
            <a:r>
              <a:rPr lang="nl-NL" sz="1600" dirty="0"/>
              <a:t>5.	Terugkoppeling themagroepen	</a:t>
            </a:r>
            <a:r>
              <a:rPr lang="nl-NL" sz="1600" dirty="0" smtClean="0"/>
              <a:t>Informatie uitwisselen	10.25</a:t>
            </a:r>
            <a:endParaRPr lang="nl-NL" sz="1600" dirty="0"/>
          </a:p>
          <a:p>
            <a:pPr marL="0" indent="0">
              <a:buNone/>
            </a:pPr>
            <a:r>
              <a:rPr lang="nl-NL" sz="1600" dirty="0"/>
              <a:t>6.	Rol themagroep trekkers 		</a:t>
            </a:r>
            <a:r>
              <a:rPr lang="nl-NL" sz="1600" dirty="0" smtClean="0"/>
              <a:t>Reflecteren</a:t>
            </a:r>
            <a:r>
              <a:rPr lang="nl-NL" sz="1600" dirty="0"/>
              <a:t>		</a:t>
            </a:r>
            <a:r>
              <a:rPr lang="nl-NL" sz="1600" dirty="0" smtClean="0"/>
              <a:t>10.50</a:t>
            </a:r>
            <a:endParaRPr lang="nl-NL" sz="1600" dirty="0"/>
          </a:p>
          <a:p>
            <a:pPr marL="0" indent="0">
              <a:buNone/>
            </a:pPr>
            <a:r>
              <a:rPr lang="nl-NL" sz="1600" dirty="0"/>
              <a:t>7.	</a:t>
            </a:r>
            <a:r>
              <a:rPr lang="nl-NL" sz="1600" dirty="0" smtClean="0"/>
              <a:t>VWS-subsidie			Informatie </a:t>
            </a:r>
            <a:r>
              <a:rPr lang="nl-NL" sz="1600" dirty="0"/>
              <a:t>geven / 		</a:t>
            </a:r>
            <a:r>
              <a:rPr lang="nl-NL" sz="1600" dirty="0" smtClean="0"/>
              <a:t>11.00					mening </a:t>
            </a:r>
            <a:r>
              <a:rPr lang="nl-NL" sz="1600" dirty="0"/>
              <a:t>vormen</a:t>
            </a:r>
          </a:p>
          <a:p>
            <a:pPr marL="0" indent="0">
              <a:buNone/>
            </a:pPr>
            <a:r>
              <a:rPr lang="nl-NL" sz="1600" dirty="0"/>
              <a:t>8.	Jaarplan				</a:t>
            </a:r>
            <a:r>
              <a:rPr lang="nl-NL" sz="1600" dirty="0" smtClean="0"/>
              <a:t>Besluit </a:t>
            </a:r>
            <a:r>
              <a:rPr lang="nl-NL" sz="1600" dirty="0"/>
              <a:t>nemen		</a:t>
            </a:r>
            <a:r>
              <a:rPr lang="nl-NL" sz="1600" dirty="0" smtClean="0"/>
              <a:t>11.20</a:t>
            </a:r>
            <a:endParaRPr lang="nl-NL" sz="1600" dirty="0"/>
          </a:p>
          <a:p>
            <a:pPr marL="0" indent="0">
              <a:buNone/>
            </a:pPr>
            <a:r>
              <a:rPr lang="nl-NL" sz="1600" dirty="0"/>
              <a:t>9.	Terugkoppeling implementatie GRIP</a:t>
            </a:r>
            <a:r>
              <a:rPr lang="nl-NL" sz="1600" dirty="0" smtClean="0"/>
              <a:t>/	Informatie </a:t>
            </a:r>
            <a:r>
              <a:rPr lang="nl-NL" sz="1600" dirty="0"/>
              <a:t>geven	</a:t>
            </a:r>
            <a:r>
              <a:rPr lang="nl-NL" sz="1600" dirty="0" smtClean="0"/>
              <a:t>	</a:t>
            </a:r>
            <a:r>
              <a:rPr lang="nl-NL" sz="1600" dirty="0"/>
              <a:t>11.40</a:t>
            </a:r>
          </a:p>
          <a:p>
            <a:pPr marL="0" indent="0">
              <a:buNone/>
            </a:pPr>
            <a:r>
              <a:rPr lang="nl-NL" sz="1600" dirty="0" smtClean="0"/>
              <a:t>	IMPACT</a:t>
            </a:r>
          </a:p>
          <a:p>
            <a:pPr marL="0" indent="0">
              <a:buNone/>
            </a:pPr>
            <a:r>
              <a:rPr lang="nl-NL" sz="1600" dirty="0" smtClean="0"/>
              <a:t>10</a:t>
            </a:r>
            <a:r>
              <a:rPr lang="nl-NL" sz="1600" dirty="0"/>
              <a:t>.	Terugblik symposium		</a:t>
            </a:r>
            <a:r>
              <a:rPr lang="nl-NL" sz="1600" dirty="0" smtClean="0"/>
              <a:t>Reflecteren</a:t>
            </a:r>
            <a:r>
              <a:rPr lang="nl-NL" sz="1600" dirty="0"/>
              <a:t>		11.50</a:t>
            </a:r>
          </a:p>
          <a:p>
            <a:pPr marL="0" indent="0">
              <a:buNone/>
            </a:pPr>
            <a:r>
              <a:rPr lang="nl-NL" sz="1600" dirty="0"/>
              <a:t>11.	Rondvraag					</a:t>
            </a:r>
            <a:r>
              <a:rPr lang="nl-NL" sz="1600" dirty="0" smtClean="0"/>
              <a:t>	11.55</a:t>
            </a:r>
            <a:endParaRPr lang="nl-NL" sz="1600" dirty="0"/>
          </a:p>
          <a:p>
            <a:pPr marL="0" indent="0">
              <a:buNone/>
            </a:pPr>
            <a:r>
              <a:rPr lang="nl-NL" sz="1600" dirty="0"/>
              <a:t>12.	Sluiting							</a:t>
            </a:r>
            <a:r>
              <a:rPr lang="nl-NL" sz="1600" dirty="0" smtClean="0"/>
              <a:t>12.00</a:t>
            </a:r>
            <a:endParaRPr lang="nl-NL" sz="1600" dirty="0"/>
          </a:p>
          <a:p>
            <a:pPr marL="0" indent="0">
              <a:buNone/>
            </a:pP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198309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Agenda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03244" y="1844824"/>
            <a:ext cx="8061244" cy="4064000"/>
          </a:xfrm>
        </p:spPr>
        <p:txBody>
          <a:bodyPr/>
          <a:lstStyle/>
          <a:p>
            <a:pPr marL="0" indent="0">
              <a:buNone/>
            </a:pPr>
            <a:r>
              <a:rPr lang="nl-NL" sz="1600" dirty="0" smtClean="0"/>
              <a:t>					</a:t>
            </a:r>
            <a:r>
              <a:rPr lang="nl-NL" sz="1600" b="1" dirty="0" smtClean="0"/>
              <a:t>Doel</a:t>
            </a:r>
            <a:r>
              <a:rPr lang="nl-NL" sz="1600" b="1" dirty="0"/>
              <a:t>		</a:t>
            </a:r>
            <a:r>
              <a:rPr lang="nl-NL" sz="1600" b="1" dirty="0" smtClean="0"/>
              <a:t>	Tijd</a:t>
            </a:r>
            <a:endParaRPr lang="nl-NL" sz="1600" b="1" dirty="0"/>
          </a:p>
          <a:p>
            <a:pPr marL="0" indent="0">
              <a:buNone/>
            </a:pPr>
            <a:r>
              <a:rPr lang="nl-NL" sz="1600" dirty="0"/>
              <a:t>1.	Opening en vaststellen agenda	</a:t>
            </a:r>
            <a:r>
              <a:rPr lang="nl-NL" sz="1600" dirty="0" smtClean="0"/>
              <a:t>	</a:t>
            </a:r>
            <a:r>
              <a:rPr lang="nl-NL" sz="1600" dirty="0"/>
              <a:t>	</a:t>
            </a:r>
            <a:r>
              <a:rPr lang="nl-NL" sz="1600" dirty="0" smtClean="0"/>
              <a:t>	10.00 </a:t>
            </a:r>
            <a:endParaRPr lang="nl-NL" sz="1600" dirty="0"/>
          </a:p>
          <a:p>
            <a:pPr marL="0" indent="0">
              <a:buNone/>
            </a:pPr>
            <a:r>
              <a:rPr lang="nl-NL" sz="1600" dirty="0"/>
              <a:t>2.	Kennismaking				</a:t>
            </a:r>
            <a:r>
              <a:rPr lang="nl-NL" sz="1600" dirty="0" smtClean="0"/>
              <a:t>		10.05</a:t>
            </a:r>
            <a:endParaRPr lang="nl-NL" sz="1600" dirty="0"/>
          </a:p>
          <a:p>
            <a:pPr marL="0" indent="0">
              <a:buNone/>
            </a:pPr>
            <a:r>
              <a:rPr lang="nl-NL" sz="1600" dirty="0"/>
              <a:t>3.	Notulen stuurgroep 22 november 2017		</a:t>
            </a:r>
            <a:r>
              <a:rPr lang="nl-NL" sz="1600" dirty="0" smtClean="0"/>
              <a:t>		10.15</a:t>
            </a:r>
            <a:endParaRPr lang="nl-NL" sz="1600" dirty="0"/>
          </a:p>
          <a:p>
            <a:pPr marL="0" indent="0">
              <a:buNone/>
            </a:pPr>
            <a:r>
              <a:rPr lang="nl-NL" sz="1600" dirty="0"/>
              <a:t>4.	Mededelingen					</a:t>
            </a:r>
            <a:r>
              <a:rPr lang="nl-NL" sz="1600" dirty="0" smtClean="0"/>
              <a:t>	10.20</a:t>
            </a:r>
            <a:endParaRPr lang="nl-NL" sz="1600" dirty="0"/>
          </a:p>
          <a:p>
            <a:pPr marL="0" indent="0">
              <a:buNone/>
            </a:pPr>
            <a:r>
              <a:rPr lang="nl-NL" sz="1600" dirty="0"/>
              <a:t>5.	Terugkoppeling themagroepen	</a:t>
            </a:r>
            <a:r>
              <a:rPr lang="nl-NL" sz="1600" dirty="0" smtClean="0"/>
              <a:t>Informatie uitwisselen	10.25</a:t>
            </a:r>
            <a:endParaRPr lang="nl-NL" sz="1600" dirty="0"/>
          </a:p>
          <a:p>
            <a:pPr marL="0" indent="0">
              <a:buNone/>
            </a:pPr>
            <a:r>
              <a:rPr lang="nl-NL" sz="1600" dirty="0"/>
              <a:t>6.	Rol themagroep trekkers 		</a:t>
            </a:r>
            <a:r>
              <a:rPr lang="nl-NL" sz="1600" dirty="0" smtClean="0"/>
              <a:t>Reflecteren</a:t>
            </a:r>
            <a:r>
              <a:rPr lang="nl-NL" sz="1600" dirty="0"/>
              <a:t>		</a:t>
            </a:r>
            <a:r>
              <a:rPr lang="nl-NL" sz="1600" dirty="0" smtClean="0"/>
              <a:t>10.50</a:t>
            </a:r>
            <a:endParaRPr lang="nl-NL" sz="1600" dirty="0"/>
          </a:p>
          <a:p>
            <a:pPr marL="0" indent="0">
              <a:buNone/>
            </a:pPr>
            <a:r>
              <a:rPr lang="nl-NL" sz="1600" dirty="0"/>
              <a:t>7.	</a:t>
            </a:r>
            <a:r>
              <a:rPr lang="nl-NL" sz="1600" b="1" dirty="0" smtClean="0">
                <a:solidFill>
                  <a:srgbClr val="00B050"/>
                </a:solidFill>
              </a:rPr>
              <a:t>VWS-subsidie			Informatie </a:t>
            </a:r>
            <a:r>
              <a:rPr lang="nl-NL" sz="1600" b="1" dirty="0">
                <a:solidFill>
                  <a:srgbClr val="00B050"/>
                </a:solidFill>
              </a:rPr>
              <a:t>geven / 		</a:t>
            </a:r>
            <a:r>
              <a:rPr lang="nl-NL" sz="1600" b="1" dirty="0" smtClean="0">
                <a:solidFill>
                  <a:srgbClr val="00B050"/>
                </a:solidFill>
              </a:rPr>
              <a:t>11.00					mening </a:t>
            </a:r>
            <a:r>
              <a:rPr lang="nl-NL" sz="1600" b="1" dirty="0">
                <a:solidFill>
                  <a:srgbClr val="00B050"/>
                </a:solidFill>
              </a:rPr>
              <a:t>vormen</a:t>
            </a:r>
          </a:p>
          <a:p>
            <a:pPr marL="0" indent="0">
              <a:buNone/>
            </a:pPr>
            <a:r>
              <a:rPr lang="nl-NL" sz="1600" dirty="0"/>
              <a:t>8.	Jaarplan				</a:t>
            </a:r>
            <a:r>
              <a:rPr lang="nl-NL" sz="1600" dirty="0" smtClean="0"/>
              <a:t>Besluit </a:t>
            </a:r>
            <a:r>
              <a:rPr lang="nl-NL" sz="1600" dirty="0"/>
              <a:t>nemen		</a:t>
            </a:r>
            <a:r>
              <a:rPr lang="nl-NL" sz="1600" dirty="0" smtClean="0"/>
              <a:t>11.20</a:t>
            </a:r>
            <a:endParaRPr lang="nl-NL" sz="1600" dirty="0"/>
          </a:p>
          <a:p>
            <a:pPr marL="0" indent="0">
              <a:buNone/>
            </a:pPr>
            <a:r>
              <a:rPr lang="nl-NL" sz="1600" dirty="0"/>
              <a:t>9.	Terugkoppeling implementatie GRIP</a:t>
            </a:r>
            <a:r>
              <a:rPr lang="nl-NL" sz="1600" dirty="0" smtClean="0"/>
              <a:t>/	Informatie </a:t>
            </a:r>
            <a:r>
              <a:rPr lang="nl-NL" sz="1600" dirty="0"/>
              <a:t>geven	</a:t>
            </a:r>
            <a:r>
              <a:rPr lang="nl-NL" sz="1600" dirty="0" smtClean="0"/>
              <a:t>	</a:t>
            </a:r>
            <a:r>
              <a:rPr lang="nl-NL" sz="1600" dirty="0"/>
              <a:t>11.40</a:t>
            </a:r>
          </a:p>
          <a:p>
            <a:pPr marL="0" indent="0">
              <a:buNone/>
            </a:pPr>
            <a:r>
              <a:rPr lang="nl-NL" sz="1600" dirty="0" smtClean="0"/>
              <a:t>	IMPACT</a:t>
            </a:r>
          </a:p>
          <a:p>
            <a:pPr marL="0" indent="0">
              <a:buNone/>
            </a:pPr>
            <a:r>
              <a:rPr lang="nl-NL" sz="1600" dirty="0" smtClean="0"/>
              <a:t>10</a:t>
            </a:r>
            <a:r>
              <a:rPr lang="nl-NL" sz="1600" dirty="0"/>
              <a:t>.	Terugblik symposium		</a:t>
            </a:r>
            <a:r>
              <a:rPr lang="nl-NL" sz="1600" dirty="0" smtClean="0"/>
              <a:t>Reflecteren</a:t>
            </a:r>
            <a:r>
              <a:rPr lang="nl-NL" sz="1600" dirty="0"/>
              <a:t>		11.50</a:t>
            </a:r>
          </a:p>
          <a:p>
            <a:pPr marL="0" indent="0">
              <a:buNone/>
            </a:pPr>
            <a:r>
              <a:rPr lang="nl-NL" sz="1600" dirty="0"/>
              <a:t>11.	Rondvraag					</a:t>
            </a:r>
            <a:r>
              <a:rPr lang="nl-NL" sz="1600" dirty="0" smtClean="0"/>
              <a:t>	11.55</a:t>
            </a:r>
            <a:endParaRPr lang="nl-NL" sz="1600" dirty="0"/>
          </a:p>
          <a:p>
            <a:pPr marL="0" indent="0">
              <a:buNone/>
            </a:pPr>
            <a:r>
              <a:rPr lang="nl-NL" sz="1600" dirty="0"/>
              <a:t>12.	Sluiting							</a:t>
            </a:r>
            <a:r>
              <a:rPr lang="nl-NL" sz="1600" dirty="0" smtClean="0"/>
              <a:t>12.00</a:t>
            </a:r>
            <a:endParaRPr lang="nl-NL" sz="1600" dirty="0"/>
          </a:p>
          <a:p>
            <a:pPr marL="0" indent="0">
              <a:buNone/>
            </a:pP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8088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VWS subsidie – eerste jaar</a:t>
            </a:r>
            <a:endParaRPr lang="nl-NL" dirty="0"/>
          </a:p>
        </p:txBody>
      </p:sp>
      <p:graphicFrame>
        <p:nvGraphicFramePr>
          <p:cNvPr id="4" name="Group 30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8663017"/>
              </p:ext>
            </p:extLst>
          </p:nvPr>
        </p:nvGraphicFramePr>
        <p:xfrm>
          <a:off x="899592" y="1916832"/>
          <a:ext cx="7704856" cy="3960440"/>
        </p:xfrm>
        <a:graphic>
          <a:graphicData uri="http://schemas.openxmlformats.org/drawingml/2006/table">
            <a:tbl>
              <a:tblPr/>
              <a:tblGrid>
                <a:gridCol w="3096344"/>
                <a:gridCol w="4608512"/>
              </a:tblGrid>
              <a:tr h="28803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alt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Activiteit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Stand van Zaken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Kennis- en communicatiemedewerker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alt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Maike Sparrius begonnen per 22 januari 2018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Wetenschappelijke staf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alt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sym typeface="Wingdings" pitchFamily="2" charset="2"/>
                        </a:rPr>
                        <a:t>Marike de Boer begonnen per januari 2018, aanstelling Laura van Buul kan verlengd worden</a:t>
                      </a:r>
                      <a:endParaRPr kumimoji="0" lang="nl-NL" altLang="nl-N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sym typeface="Wingdings" pitchFamily="2" charset="2"/>
                      </a:endParaRP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272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Eén </a:t>
                      </a:r>
                      <a:r>
                        <a:rPr kumimoji="0" lang="nl-NL" altLang="nl-NL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science</a:t>
                      </a:r>
                      <a:r>
                        <a:rPr kumimoji="0" lang="nl-NL" alt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practitioner aanstellen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alt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sym typeface="Wingdings" pitchFamily="2" charset="2"/>
                        </a:rPr>
                        <a:t>Aafke de Groot (Vivium) gaat deze functie vervullen en combineert haar functie als SO met promotie onderzoek naar triage in de GRZ</a:t>
                      </a:r>
                      <a:endParaRPr kumimoji="0" lang="nl-NL" altLang="nl-N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sym typeface="Wingdings" pitchFamily="2" charset="2"/>
                      </a:endParaRP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5456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nl-NL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Implementatie ‘levenseindezorg bij dementie’</a:t>
                      </a:r>
                      <a:endParaRPr kumimoji="0" lang="nl-NL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solidFill>
                            <a:srgbClr val="FF9933"/>
                          </a:solidFill>
                          <a:latin typeface="Calibri" panose="020F0502020204030204" pitchFamily="34" charset="0"/>
                        </a:rPr>
                        <a:t>De themagroep hersenaandoeningen o.l.v. Ruth en Marike werken aan het implementatiepakket </a:t>
                      </a:r>
                      <a:r>
                        <a:rPr lang="nl-NL" sz="120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(Simone Hendriks heeft al voorwerk verricht).</a:t>
                      </a:r>
                      <a:r>
                        <a:rPr lang="nl-NL" sz="120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nl-NL" sz="120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Workshops</a:t>
                      </a:r>
                      <a:r>
                        <a:rPr lang="nl-NL" sz="1200" baseline="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 moeten nog ontwikkeld en gepland worden. Aanbod voor implementatieteams moet nog uitgezet worden binnen netwerk.</a:t>
                      </a:r>
                      <a:endParaRPr lang="nl-NL" sz="120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39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Scholing over evidence-based werken organiseren i.s.m. Amstelacademie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1217C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altLang="nl-NL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</a:rPr>
                        <a:t>Er zijn gesprekken geweest over de inhoud en vorm van de scholing; </a:t>
                      </a:r>
                      <a:r>
                        <a:rPr kumimoji="0" lang="nl-NL" altLang="nl-NL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</a:rPr>
                        <a:t>vervolg?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08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Organiseren introductiecursus verpleeghuiszorg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Calibri" panose="020F0502020204030204" pitchFamily="34" charset="0"/>
                        </a:rPr>
                        <a:t>Lizette en Martin zijn bezig met…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602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Meer deelnemers toegang tot symposium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Calibri" panose="020F0502020204030204" pitchFamily="34" charset="0"/>
                        </a:rPr>
                        <a:t>Symposium wordt vanaf medio 2018 vormgegeven.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958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Plan doorontwikkeling peilstations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nl-NL" alt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1217C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nl-NL" altLang="nl-NL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</a:rPr>
                        <a:t>Onderzoekscall</a:t>
                      </a:r>
                      <a:r>
                        <a:rPr kumimoji="0" lang="nl-NL" altLang="nl-NL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</a:rPr>
                        <a:t> uitzetten</a:t>
                      </a:r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nl-NL" altLang="nl-NL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</a:rPr>
                        <a:t>Wordt gepland.</a:t>
                      </a:r>
                      <a:endParaRPr lang="nl-NL" dirty="0"/>
                    </a:p>
                  </a:txBody>
                  <a:tcPr marL="72000" marR="72000" marT="46800" marB="4680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383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VWS subsidie – langere termijn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03244" y="2257778"/>
            <a:ext cx="7548538" cy="4195558"/>
          </a:xfrm>
        </p:spPr>
        <p:txBody>
          <a:bodyPr/>
          <a:lstStyle/>
          <a:p>
            <a:r>
              <a:rPr lang="nl-NL" dirty="0" smtClean="0"/>
              <a:t>Structureel meer geld te besteden</a:t>
            </a:r>
          </a:p>
          <a:p>
            <a:r>
              <a:rPr lang="nl-NL" dirty="0" smtClean="0"/>
              <a:t>Doel is dat UNO een betere/grotere bijdrage levert aan de zorg voor kwetsbare ouderen in zorgorganisaties.</a:t>
            </a:r>
          </a:p>
          <a:p>
            <a:r>
              <a:rPr lang="nl-NL" dirty="0" smtClean="0"/>
              <a:t>Hoe?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Drie onderwerpen die steeds naar voren komen als het gaat over de toekomst van UNO-VUmc:</a:t>
            </a:r>
          </a:p>
          <a:p>
            <a:pPr marL="0" indent="0">
              <a:buNone/>
            </a:pPr>
            <a:endParaRPr lang="nl-NL" dirty="0" smtClean="0"/>
          </a:p>
          <a:p>
            <a:pPr lvl="3">
              <a:buFont typeface="Wingdings" panose="05000000000000000000" pitchFamily="2" charset="2"/>
              <a:buChar char="§"/>
            </a:pPr>
            <a:r>
              <a:rPr lang="nl-NL" sz="1600" dirty="0" smtClean="0"/>
              <a:t>Academische werkplaatsen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nl-NL" sz="1600" dirty="0" err="1" smtClean="0"/>
              <a:t>Science</a:t>
            </a:r>
            <a:r>
              <a:rPr lang="nl-NL" sz="1600" dirty="0" smtClean="0"/>
              <a:t> </a:t>
            </a:r>
            <a:r>
              <a:rPr lang="nl-NL" sz="1600" dirty="0" err="1" smtClean="0"/>
              <a:t>practitioners</a:t>
            </a:r>
            <a:endParaRPr lang="nl-NL" sz="1600" dirty="0" smtClean="0"/>
          </a:p>
          <a:p>
            <a:pPr lvl="3">
              <a:buFont typeface="Wingdings" panose="05000000000000000000" pitchFamily="2" charset="2"/>
              <a:buChar char="§"/>
            </a:pPr>
            <a:r>
              <a:rPr lang="nl-NL" sz="1600" dirty="0" smtClean="0"/>
              <a:t>Implementatie</a:t>
            </a:r>
          </a:p>
          <a:p>
            <a:pPr marL="728436" lvl="3" indent="0">
              <a:buNone/>
            </a:pPr>
            <a:endParaRPr lang="nl-NL" dirty="0" smtClean="0"/>
          </a:p>
          <a:p>
            <a:r>
              <a:rPr lang="nl-NL" dirty="0" smtClean="0"/>
              <a:t>10 januari: </a:t>
            </a:r>
            <a:r>
              <a:rPr lang="nl-NL" dirty="0" err="1" smtClean="0"/>
              <a:t>beleidsdag</a:t>
            </a:r>
            <a:r>
              <a:rPr lang="nl-NL" dirty="0" smtClean="0"/>
              <a:t> UNO-VUmc</a:t>
            </a:r>
            <a:endParaRPr lang="nl-NL" dirty="0"/>
          </a:p>
        </p:txBody>
      </p:sp>
      <p:pic>
        <p:nvPicPr>
          <p:cNvPr id="4" name="Afbeelding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92"/>
          <a:stretch/>
        </p:blipFill>
        <p:spPr bwMode="auto">
          <a:xfrm>
            <a:off x="5220072" y="4293097"/>
            <a:ext cx="3923928" cy="25649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5808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VWS subsidie – langere termijn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03244" y="2257778"/>
            <a:ext cx="7548538" cy="4195558"/>
          </a:xfrm>
        </p:spPr>
        <p:txBody>
          <a:bodyPr/>
          <a:lstStyle/>
          <a:p>
            <a:pPr marL="0" indent="0">
              <a:buNone/>
            </a:pPr>
            <a:r>
              <a:rPr lang="nl-NL" b="1" dirty="0" smtClean="0"/>
              <a:t>Academische werkplaats</a:t>
            </a:r>
          </a:p>
          <a:p>
            <a:pPr marL="0" indent="0">
              <a:buNone/>
            </a:pPr>
            <a:endParaRPr lang="nl-NL" b="1" dirty="0" smtClean="0"/>
          </a:p>
          <a:p>
            <a:r>
              <a:rPr lang="nl-NL" dirty="0" smtClean="0"/>
              <a:t>Brede definitie: </a:t>
            </a:r>
            <a:r>
              <a:rPr lang="nl-NL" i="1" dirty="0" smtClean="0"/>
              <a:t>‘</a:t>
            </a:r>
            <a:r>
              <a:rPr lang="nl-NL" i="1" dirty="0"/>
              <a:t>een (kennis)infrastructuur waarin praktijk, onderzoek, beleid en opleidingen </a:t>
            </a:r>
            <a:r>
              <a:rPr lang="nl-NL" i="1" dirty="0" smtClean="0"/>
              <a:t>samenwerken’</a:t>
            </a:r>
          </a:p>
          <a:p>
            <a:r>
              <a:rPr lang="nl-NL" dirty="0" smtClean="0"/>
              <a:t>UNO-VUmc heeft veel leden; idee is om intensievere samenwerking aan te gaan met enkele leden die dit ambiëren en hier mee in willen investeren.</a:t>
            </a:r>
          </a:p>
          <a:p>
            <a:r>
              <a:rPr lang="nl-NL" dirty="0" smtClean="0"/>
              <a:t>Binnen deze ‘academische werkplaatsen’: vragen ophalen uit de praktijk en werken aan verbeterde zorg.</a:t>
            </a:r>
          </a:p>
          <a:p>
            <a:r>
              <a:rPr lang="nl-NL" dirty="0" smtClean="0"/>
              <a:t>Resultaten verspreiden naar overige netwerkleden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980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VWS subsidie – langere termijn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03244" y="2257778"/>
            <a:ext cx="7548538" cy="4195558"/>
          </a:xfrm>
        </p:spPr>
        <p:txBody>
          <a:bodyPr/>
          <a:lstStyle/>
          <a:p>
            <a:pPr marL="0" indent="0">
              <a:buNone/>
            </a:pPr>
            <a:r>
              <a:rPr lang="nl-NL" b="1" dirty="0" smtClean="0"/>
              <a:t>Academische werkplaats – </a:t>
            </a:r>
            <a:r>
              <a:rPr lang="nl-NL" b="1" dirty="0" smtClean="0">
                <a:solidFill>
                  <a:srgbClr val="00B050"/>
                </a:solidFill>
              </a:rPr>
              <a:t>PLAN</a:t>
            </a:r>
          </a:p>
          <a:p>
            <a:pPr marL="0" indent="0">
              <a:buNone/>
            </a:pPr>
            <a:endParaRPr lang="nl-NL" b="1" dirty="0" smtClean="0"/>
          </a:p>
          <a:p>
            <a:r>
              <a:rPr lang="nl-NL" dirty="0" smtClean="0"/>
              <a:t>Inventariseren welke organisaties een actievere rol zouden willen spelen</a:t>
            </a:r>
          </a:p>
          <a:p>
            <a:r>
              <a:rPr lang="nl-NL" dirty="0" smtClean="0"/>
              <a:t>Onderwerp, betrokken partijen en verhouding tot themagroep afhankelijk van wat er zich aan dient</a:t>
            </a:r>
          </a:p>
          <a:p>
            <a:r>
              <a:rPr lang="nl-NL" dirty="0" smtClean="0"/>
              <a:t>Als er voor één bepaald thema wordt gekozen, zou de themagroep waar dit bij past ingang kunnen zijn voor onderwerpen om op te focussen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b="1" dirty="0" smtClean="0"/>
              <a:t>Toekomst: </a:t>
            </a:r>
            <a:r>
              <a:rPr lang="nl-NL" dirty="0" smtClean="0"/>
              <a:t>organisatieverandering</a:t>
            </a:r>
            <a:r>
              <a:rPr lang="nl-NL" dirty="0" smtClean="0"/>
              <a:t>? (nu niet aan de orde)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334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VWS subsidie – langere termijn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03244" y="2257778"/>
            <a:ext cx="7341164" cy="4195558"/>
          </a:xfrm>
        </p:spPr>
        <p:txBody>
          <a:bodyPr/>
          <a:lstStyle/>
          <a:p>
            <a:pPr marL="0" indent="0">
              <a:buNone/>
            </a:pPr>
            <a:r>
              <a:rPr lang="nl-NL" b="1" dirty="0" err="1" smtClean="0"/>
              <a:t>Science</a:t>
            </a:r>
            <a:r>
              <a:rPr lang="nl-NL" b="1" dirty="0" smtClean="0"/>
              <a:t> practitioner</a:t>
            </a:r>
          </a:p>
          <a:p>
            <a:pPr marL="0" indent="0">
              <a:buNone/>
            </a:pPr>
            <a:endParaRPr lang="nl-NL" b="1" dirty="0" smtClean="0"/>
          </a:p>
          <a:p>
            <a:r>
              <a:rPr lang="nl-NL" dirty="0" smtClean="0"/>
              <a:t>Aangesteld bij zorgorganisatie &amp; universiteit/hogeschool</a:t>
            </a:r>
          </a:p>
          <a:p>
            <a:r>
              <a:rPr lang="nl-NL" dirty="0"/>
              <a:t>Doet onderzoek</a:t>
            </a:r>
          </a:p>
          <a:p>
            <a:r>
              <a:rPr lang="nl-NL" dirty="0" smtClean="0"/>
              <a:t>Draagt </a:t>
            </a:r>
            <a:r>
              <a:rPr lang="nl-NL" dirty="0" smtClean="0"/>
              <a:t>bij aan </a:t>
            </a:r>
            <a:r>
              <a:rPr lang="nl-NL" dirty="0" err="1" smtClean="0"/>
              <a:t>onderzoeksklimaat</a:t>
            </a:r>
            <a:r>
              <a:rPr lang="nl-NL" dirty="0" smtClean="0"/>
              <a:t> in de zorgorganisatie</a:t>
            </a:r>
          </a:p>
          <a:p>
            <a:r>
              <a:rPr lang="nl-NL" dirty="0" smtClean="0"/>
              <a:t>Ontwikkelt </a:t>
            </a:r>
            <a:r>
              <a:rPr lang="nl-NL" dirty="0" smtClean="0"/>
              <a:t>expertise</a:t>
            </a:r>
          </a:p>
          <a:p>
            <a:r>
              <a:rPr lang="nl-NL" dirty="0" smtClean="0"/>
              <a:t>Bevordert </a:t>
            </a:r>
            <a:r>
              <a:rPr lang="nl-NL" dirty="0" smtClean="0"/>
              <a:t>dat ook </a:t>
            </a:r>
            <a:r>
              <a:rPr lang="nl-NL" dirty="0" smtClean="0"/>
              <a:t>anderen </a:t>
            </a:r>
            <a:r>
              <a:rPr lang="nl-NL" dirty="0" smtClean="0"/>
              <a:t>geïnteresseerd worden in onderzoek doen</a:t>
            </a:r>
          </a:p>
          <a:p>
            <a:r>
              <a:rPr lang="nl-NL" dirty="0" smtClean="0"/>
              <a:t>Implementatie kan onderdeel zijn van de functie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0830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VWS subsidie – langere termijn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03244" y="2257778"/>
            <a:ext cx="7548538" cy="4195558"/>
          </a:xfrm>
        </p:spPr>
        <p:txBody>
          <a:bodyPr/>
          <a:lstStyle/>
          <a:p>
            <a:pPr marL="0" indent="0">
              <a:buNone/>
            </a:pPr>
            <a:r>
              <a:rPr lang="nl-NL" b="1" dirty="0" err="1" smtClean="0"/>
              <a:t>Science</a:t>
            </a:r>
            <a:r>
              <a:rPr lang="nl-NL" b="1" dirty="0" smtClean="0"/>
              <a:t> practitioner – </a:t>
            </a:r>
            <a:r>
              <a:rPr lang="nl-NL" b="1" dirty="0">
                <a:solidFill>
                  <a:srgbClr val="00B050"/>
                </a:solidFill>
              </a:rPr>
              <a:t>PLAN</a:t>
            </a:r>
          </a:p>
          <a:p>
            <a:pPr marL="0" indent="0">
              <a:buNone/>
            </a:pPr>
            <a:endParaRPr lang="nl-NL" b="1" dirty="0" smtClean="0"/>
          </a:p>
          <a:p>
            <a:r>
              <a:rPr lang="nl-NL" dirty="0" smtClean="0"/>
              <a:t>Call uitzetten, organisaties dienen voorstel in met: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nl-NL" dirty="0" smtClean="0"/>
              <a:t>Persoon die de functie ambieert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nl-NL" dirty="0" smtClean="0"/>
              <a:t>Idee voor onderzoeksproject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nl-NL" dirty="0" smtClean="0"/>
              <a:t>Beschrijving van wat de organisatie ermee wil bereiken (o.a. op het gebied van </a:t>
            </a:r>
            <a:r>
              <a:rPr lang="nl-NL" dirty="0" err="1" smtClean="0"/>
              <a:t>onderzoeksklimaat</a:t>
            </a:r>
            <a:r>
              <a:rPr lang="nl-NL" dirty="0" smtClean="0"/>
              <a:t>, implementatie)</a:t>
            </a:r>
          </a:p>
          <a:p>
            <a:r>
              <a:rPr lang="nl-NL" dirty="0" smtClean="0"/>
              <a:t>Commissie beoordeelt voorstellen middels procedurele toets (UNO-team en netwerk leden)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975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a UNO-VUmc">
  <a:themeElements>
    <a:clrScheme name="">
      <a:dk1>
        <a:srgbClr val="000080"/>
      </a:dk1>
      <a:lt1>
        <a:srgbClr val="FFFFFF"/>
      </a:lt1>
      <a:dk2>
        <a:srgbClr val="FFFFFF"/>
      </a:dk2>
      <a:lt2>
        <a:srgbClr val="808080"/>
      </a:lt2>
      <a:accent1>
        <a:srgbClr val="000080"/>
      </a:accent1>
      <a:accent2>
        <a:srgbClr val="F0E800"/>
      </a:accent2>
      <a:accent3>
        <a:srgbClr val="FFFFFF"/>
      </a:accent3>
      <a:accent4>
        <a:srgbClr val="00006C"/>
      </a:accent4>
      <a:accent5>
        <a:srgbClr val="AAAAC0"/>
      </a:accent5>
      <a:accent6>
        <a:srgbClr val="D9D200"/>
      </a:accent6>
      <a:hlink>
        <a:srgbClr val="A1217C"/>
      </a:hlink>
      <a:folHlink>
        <a:srgbClr val="5BB244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toor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to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toor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to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toor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to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toor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to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toor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to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Thema UNO-VUmc</Template>
  <TotalTime>855</TotalTime>
  <Words>1317</Words>
  <Application>Microsoft Office PowerPoint</Application>
  <PresentationFormat>Diavoorstelling (4:3)</PresentationFormat>
  <Paragraphs>485</Paragraphs>
  <Slides>29</Slides>
  <Notes>8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0" baseType="lpstr">
      <vt:lpstr>Thema UNO-VUmc</vt:lpstr>
      <vt:lpstr>UNO-VUmc  Stuurgroep </vt:lpstr>
      <vt:lpstr>Agenda</vt:lpstr>
      <vt:lpstr>Agenda</vt:lpstr>
      <vt:lpstr>VWS subsidie – eerste jaar</vt:lpstr>
      <vt:lpstr>VWS subsidie – langere termijn</vt:lpstr>
      <vt:lpstr>VWS subsidie – langere termijn</vt:lpstr>
      <vt:lpstr>VWS subsidie – langere termijn</vt:lpstr>
      <vt:lpstr>VWS subsidie – langere termijn</vt:lpstr>
      <vt:lpstr>VWS subsidie – langere termijn</vt:lpstr>
      <vt:lpstr>VWS subsidie – langere termijn</vt:lpstr>
      <vt:lpstr>VWS subsidie – langere termijn</vt:lpstr>
      <vt:lpstr>Agenda</vt:lpstr>
      <vt:lpstr>Goede zorg voor mensen met hersenaandoeningen, zoals dementie</vt:lpstr>
      <vt:lpstr>Goede zorg voor revalidanten</vt:lpstr>
      <vt:lpstr>Goede organisatie van zorg</vt:lpstr>
      <vt:lpstr>Overige activiteiten - onderzoek</vt:lpstr>
      <vt:lpstr>Overige activiteiten - onderwijs</vt:lpstr>
      <vt:lpstr>Overige activiteiten – patiëntenzorg</vt:lpstr>
      <vt:lpstr>Overige activiteiten – organisatie (1)</vt:lpstr>
      <vt:lpstr>Overige activiteiten – organisatie (2)</vt:lpstr>
      <vt:lpstr>Agenda</vt:lpstr>
      <vt:lpstr>Implementatie Grip &amp; IIMPACT 2017</vt:lpstr>
      <vt:lpstr>Doel: implementeren resultaten wetenschappelijk onderzoek</vt:lpstr>
      <vt:lpstr>Resultaat Grip op Probleemgedrag Deelname: 9 organisaties – 11 teams: 34 medewerkers </vt:lpstr>
      <vt:lpstr>Resultaat IMPACT – per aanbeveling Deelname: 3 organisaties, 9 medewerkers</vt:lpstr>
      <vt:lpstr>Resultaat IMPACT Organisatie A </vt:lpstr>
      <vt:lpstr>Resultaat IMPACT Organisatie B</vt:lpstr>
      <vt:lpstr>Resultaat IMPACT Organisatie C</vt:lpstr>
      <vt:lpstr>Agenda</vt:lpstr>
    </vt:vector>
  </TitlesOfParts>
  <Company>VUMC - EMGO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Wattel</dc:creator>
  <cp:lastModifiedBy>Buul, LW van</cp:lastModifiedBy>
  <cp:revision>57</cp:revision>
  <cp:lastPrinted>2018-01-22T09:20:30Z</cp:lastPrinted>
  <dcterms:created xsi:type="dcterms:W3CDTF">2012-11-12T13:46:07Z</dcterms:created>
  <dcterms:modified xsi:type="dcterms:W3CDTF">2018-01-23T11:56:39Z</dcterms:modified>
</cp:coreProperties>
</file>