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63" r:id="rId3"/>
    <p:sldId id="267" r:id="rId4"/>
    <p:sldId id="278" r:id="rId5"/>
    <p:sldId id="280" r:id="rId6"/>
    <p:sldId id="273" r:id="rId7"/>
    <p:sldId id="269" r:id="rId8"/>
    <p:sldId id="277" r:id="rId9"/>
    <p:sldId id="276" r:id="rId10"/>
    <p:sldId id="270" r:id="rId11"/>
    <p:sldId id="272" r:id="rId12"/>
    <p:sldId id="261" r:id="rId13"/>
    <p:sldId id="274" r:id="rId14"/>
    <p:sldId id="275" r:id="rId15"/>
    <p:sldId id="265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E774E-76B4-47BA-A22F-5AA2536CF4F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E70B8CD-3FBC-4AEA-8027-B95D8EBAA2DE}">
      <dgm:prSet phldrT="[Tekst]"/>
      <dgm:spPr/>
      <dgm:t>
        <a:bodyPr/>
        <a:lstStyle/>
        <a:p>
          <a:r>
            <a:rPr lang="nl-NL"/>
            <a:t>Care</a:t>
          </a:r>
        </a:p>
      </dgm:t>
    </dgm:pt>
    <dgm:pt modelId="{A430339D-417D-426F-8DF3-645236A1ABFD}" type="parTrans" cxnId="{279C85DB-E5AB-410D-B36A-EE7462940455}">
      <dgm:prSet/>
      <dgm:spPr/>
      <dgm:t>
        <a:bodyPr/>
        <a:lstStyle/>
        <a:p>
          <a:endParaRPr lang="nl-NL"/>
        </a:p>
      </dgm:t>
    </dgm:pt>
    <dgm:pt modelId="{9D7F6415-4EA5-461A-A804-EE91D2E300EC}" type="sibTrans" cxnId="{279C85DB-E5AB-410D-B36A-EE7462940455}">
      <dgm:prSet/>
      <dgm:spPr/>
      <dgm:t>
        <a:bodyPr/>
        <a:lstStyle/>
        <a:p>
          <a:endParaRPr lang="nl-NL"/>
        </a:p>
      </dgm:t>
    </dgm:pt>
    <dgm:pt modelId="{3DE7526F-783F-4E0E-B729-DE72C949B216}">
      <dgm:prSet phldrT="[Tekst]"/>
      <dgm:spPr/>
      <dgm:t>
        <a:bodyPr/>
        <a:lstStyle/>
        <a:p>
          <a:r>
            <a:rPr lang="nl-NL"/>
            <a:t>PH</a:t>
          </a:r>
        </a:p>
      </dgm:t>
    </dgm:pt>
    <dgm:pt modelId="{15FC2D59-6B4E-45E1-8391-96120B860876}" type="parTrans" cxnId="{C73BD8F5-1A2D-4669-9846-D403923EB557}">
      <dgm:prSet/>
      <dgm:spPr/>
      <dgm:t>
        <a:bodyPr/>
        <a:lstStyle/>
        <a:p>
          <a:endParaRPr lang="nl-NL"/>
        </a:p>
      </dgm:t>
    </dgm:pt>
    <dgm:pt modelId="{EE8FBA7C-BDC3-4371-956D-C616F58A1E43}" type="sibTrans" cxnId="{C73BD8F5-1A2D-4669-9846-D403923EB557}">
      <dgm:prSet/>
      <dgm:spPr/>
      <dgm:t>
        <a:bodyPr/>
        <a:lstStyle/>
        <a:p>
          <a:endParaRPr lang="nl-NL"/>
        </a:p>
      </dgm:t>
    </dgm:pt>
    <dgm:pt modelId="{10D22869-B310-42C5-B454-160214123937}">
      <dgm:prSet phldrT="[Tekst]"/>
      <dgm:spPr/>
      <dgm:t>
        <a:bodyPr/>
        <a:lstStyle/>
        <a:p>
          <a:r>
            <a:rPr lang="nl-NL"/>
            <a:t>Cure</a:t>
          </a:r>
        </a:p>
      </dgm:t>
    </dgm:pt>
    <dgm:pt modelId="{0F5EEC65-9D68-4368-B702-0B7B85F4CADA}" type="parTrans" cxnId="{0EFDDB6B-09B6-43BA-9669-935CBF9B4B2B}">
      <dgm:prSet/>
      <dgm:spPr/>
      <dgm:t>
        <a:bodyPr/>
        <a:lstStyle/>
        <a:p>
          <a:endParaRPr lang="nl-NL"/>
        </a:p>
      </dgm:t>
    </dgm:pt>
    <dgm:pt modelId="{88D2B3AD-C6DF-41AB-B6B3-836C8F134EC6}" type="sibTrans" cxnId="{0EFDDB6B-09B6-43BA-9669-935CBF9B4B2B}">
      <dgm:prSet/>
      <dgm:spPr/>
      <dgm:t>
        <a:bodyPr/>
        <a:lstStyle/>
        <a:p>
          <a:endParaRPr lang="nl-NL"/>
        </a:p>
      </dgm:t>
    </dgm:pt>
    <dgm:pt modelId="{5696F403-2128-464B-8E88-CE4EC4ACEE64}" type="pres">
      <dgm:prSet presAssocID="{49EE774E-76B4-47BA-A22F-5AA2536CF4FE}" presName="compositeShape" presStyleCnt="0">
        <dgm:presLayoutVars>
          <dgm:chMax val="7"/>
          <dgm:dir/>
          <dgm:resizeHandles val="exact"/>
        </dgm:presLayoutVars>
      </dgm:prSet>
      <dgm:spPr/>
    </dgm:pt>
    <dgm:pt modelId="{8B6B6612-4047-4BFF-AA2C-C6C48DB42663}" type="pres">
      <dgm:prSet presAssocID="{4E70B8CD-3FBC-4AEA-8027-B95D8EBAA2DE}" presName="circ1" presStyleLbl="vennNode1" presStyleIdx="0" presStyleCnt="3"/>
      <dgm:spPr/>
    </dgm:pt>
    <dgm:pt modelId="{95564A7D-1E62-4C45-B520-300B382992D7}" type="pres">
      <dgm:prSet presAssocID="{4E70B8CD-3FBC-4AEA-8027-B95D8EBAA2D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634F5E8-03A4-4BA9-AFEC-9DB0B01C8485}" type="pres">
      <dgm:prSet presAssocID="{3DE7526F-783F-4E0E-B729-DE72C949B216}" presName="circ2" presStyleLbl="vennNode1" presStyleIdx="1" presStyleCnt="3"/>
      <dgm:spPr/>
    </dgm:pt>
    <dgm:pt modelId="{B3816821-2E25-43D1-A499-4C4A821ADC71}" type="pres">
      <dgm:prSet presAssocID="{3DE7526F-783F-4E0E-B729-DE72C949B21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53825AC-E9C3-4BE7-91BE-1667F6DB62A9}" type="pres">
      <dgm:prSet presAssocID="{10D22869-B310-42C5-B454-160214123937}" presName="circ3" presStyleLbl="vennNode1" presStyleIdx="2" presStyleCnt="3"/>
      <dgm:spPr/>
    </dgm:pt>
    <dgm:pt modelId="{33B4707B-5C1E-4770-8CA4-0367CEBF615D}" type="pres">
      <dgm:prSet presAssocID="{10D22869-B310-42C5-B454-16021412393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4596D29-E8D1-467E-AACA-8EB06918A234}" type="presOf" srcId="{4E70B8CD-3FBC-4AEA-8027-B95D8EBAA2DE}" destId="{8B6B6612-4047-4BFF-AA2C-C6C48DB42663}" srcOrd="0" destOrd="0" presId="urn:microsoft.com/office/officeart/2005/8/layout/venn1"/>
    <dgm:cxn modelId="{3597E12F-71F5-4813-9119-29811C76D40A}" type="presOf" srcId="{3DE7526F-783F-4E0E-B729-DE72C949B216}" destId="{8634F5E8-03A4-4BA9-AFEC-9DB0B01C8485}" srcOrd="0" destOrd="0" presId="urn:microsoft.com/office/officeart/2005/8/layout/venn1"/>
    <dgm:cxn modelId="{CE0C0133-3847-4EAC-8050-4C576684EB24}" type="presOf" srcId="{49EE774E-76B4-47BA-A22F-5AA2536CF4FE}" destId="{5696F403-2128-464B-8E88-CE4EC4ACEE64}" srcOrd="0" destOrd="0" presId="urn:microsoft.com/office/officeart/2005/8/layout/venn1"/>
    <dgm:cxn modelId="{77840435-8134-4815-9DF1-CF836729D822}" type="presOf" srcId="{3DE7526F-783F-4E0E-B729-DE72C949B216}" destId="{B3816821-2E25-43D1-A499-4C4A821ADC71}" srcOrd="1" destOrd="0" presId="urn:microsoft.com/office/officeart/2005/8/layout/venn1"/>
    <dgm:cxn modelId="{0EFDDB6B-09B6-43BA-9669-935CBF9B4B2B}" srcId="{49EE774E-76B4-47BA-A22F-5AA2536CF4FE}" destId="{10D22869-B310-42C5-B454-160214123937}" srcOrd="2" destOrd="0" parTransId="{0F5EEC65-9D68-4368-B702-0B7B85F4CADA}" sibTransId="{88D2B3AD-C6DF-41AB-B6B3-836C8F134EC6}"/>
    <dgm:cxn modelId="{2D20499C-931A-4406-BB11-DEB4A3FFB8F0}" type="presOf" srcId="{4E70B8CD-3FBC-4AEA-8027-B95D8EBAA2DE}" destId="{95564A7D-1E62-4C45-B520-300B382992D7}" srcOrd="1" destOrd="0" presId="urn:microsoft.com/office/officeart/2005/8/layout/venn1"/>
    <dgm:cxn modelId="{09DA74DB-84D3-48DC-A9C4-26CBB4EFB044}" type="presOf" srcId="{10D22869-B310-42C5-B454-160214123937}" destId="{33B4707B-5C1E-4770-8CA4-0367CEBF615D}" srcOrd="1" destOrd="0" presId="urn:microsoft.com/office/officeart/2005/8/layout/venn1"/>
    <dgm:cxn modelId="{279C85DB-E5AB-410D-B36A-EE7462940455}" srcId="{49EE774E-76B4-47BA-A22F-5AA2536CF4FE}" destId="{4E70B8CD-3FBC-4AEA-8027-B95D8EBAA2DE}" srcOrd="0" destOrd="0" parTransId="{A430339D-417D-426F-8DF3-645236A1ABFD}" sibTransId="{9D7F6415-4EA5-461A-A804-EE91D2E300EC}"/>
    <dgm:cxn modelId="{C73BD8F5-1A2D-4669-9846-D403923EB557}" srcId="{49EE774E-76B4-47BA-A22F-5AA2536CF4FE}" destId="{3DE7526F-783F-4E0E-B729-DE72C949B216}" srcOrd="1" destOrd="0" parTransId="{15FC2D59-6B4E-45E1-8391-96120B860876}" sibTransId="{EE8FBA7C-BDC3-4371-956D-C616F58A1E43}"/>
    <dgm:cxn modelId="{A9830EF9-5819-445E-AF36-5D299F990286}" type="presOf" srcId="{10D22869-B310-42C5-B454-160214123937}" destId="{A53825AC-E9C3-4BE7-91BE-1667F6DB62A9}" srcOrd="0" destOrd="0" presId="urn:microsoft.com/office/officeart/2005/8/layout/venn1"/>
    <dgm:cxn modelId="{60B82CFD-7085-48AE-B0EE-146672871363}" type="presParOf" srcId="{5696F403-2128-464B-8E88-CE4EC4ACEE64}" destId="{8B6B6612-4047-4BFF-AA2C-C6C48DB42663}" srcOrd="0" destOrd="0" presId="urn:microsoft.com/office/officeart/2005/8/layout/venn1"/>
    <dgm:cxn modelId="{FBE67170-DA6A-4D9C-873C-40DD591EA4BC}" type="presParOf" srcId="{5696F403-2128-464B-8E88-CE4EC4ACEE64}" destId="{95564A7D-1E62-4C45-B520-300B382992D7}" srcOrd="1" destOrd="0" presId="urn:microsoft.com/office/officeart/2005/8/layout/venn1"/>
    <dgm:cxn modelId="{191D51A3-6C25-4277-BADF-7338A1BC91B3}" type="presParOf" srcId="{5696F403-2128-464B-8E88-CE4EC4ACEE64}" destId="{8634F5E8-03A4-4BA9-AFEC-9DB0B01C8485}" srcOrd="2" destOrd="0" presId="urn:microsoft.com/office/officeart/2005/8/layout/venn1"/>
    <dgm:cxn modelId="{332D5777-21E9-43B0-99E7-EEB5866957D9}" type="presParOf" srcId="{5696F403-2128-464B-8E88-CE4EC4ACEE64}" destId="{B3816821-2E25-43D1-A499-4C4A821ADC71}" srcOrd="3" destOrd="0" presId="urn:microsoft.com/office/officeart/2005/8/layout/venn1"/>
    <dgm:cxn modelId="{2418D046-6FE5-4CE5-8861-1ECCF13CFE18}" type="presParOf" srcId="{5696F403-2128-464B-8E88-CE4EC4ACEE64}" destId="{A53825AC-E9C3-4BE7-91BE-1667F6DB62A9}" srcOrd="4" destOrd="0" presId="urn:microsoft.com/office/officeart/2005/8/layout/venn1"/>
    <dgm:cxn modelId="{9EA75533-8A9B-4AFB-B3BD-86485F7C5F6F}" type="presParOf" srcId="{5696F403-2128-464B-8E88-CE4EC4ACEE64}" destId="{33B4707B-5C1E-4770-8CA4-0367CEBF615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4AEF5E-57C2-4FFD-8B25-185751D37A8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1B3777D-8958-48B3-9196-83066AB8F808}">
      <dgm:prSet phldrT="[Tekst]" custT="1"/>
      <dgm:spPr/>
      <dgm:t>
        <a:bodyPr/>
        <a:lstStyle/>
        <a:p>
          <a:r>
            <a:rPr lang="nl-NL" sz="1800" b="1">
              <a:solidFill>
                <a:srgbClr val="FFFF00"/>
              </a:solidFill>
            </a:rPr>
            <a:t>Stuurgroep </a:t>
          </a:r>
        </a:p>
        <a:p>
          <a:r>
            <a:rPr lang="nl-NL" sz="1800" b="0">
              <a:solidFill>
                <a:srgbClr val="FFFF00"/>
              </a:solidFill>
            </a:rPr>
            <a:t>(Netwerk acute zorg Noordwest Vumc - SpoedZorgNet AMC)</a:t>
          </a:r>
        </a:p>
      </dgm:t>
    </dgm:pt>
    <dgm:pt modelId="{5FF2E5D6-B892-430B-AE0A-859C373D488C}" type="parTrans" cxnId="{5BEF2668-4C51-4830-81AF-5D8361DAAE74}">
      <dgm:prSet/>
      <dgm:spPr/>
      <dgm:t>
        <a:bodyPr/>
        <a:lstStyle/>
        <a:p>
          <a:endParaRPr lang="nl-NL"/>
        </a:p>
      </dgm:t>
    </dgm:pt>
    <dgm:pt modelId="{FD168209-1ADB-4DE3-9880-A77DFEF3911B}" type="sibTrans" cxnId="{5BEF2668-4C51-4830-81AF-5D8361DAAE74}">
      <dgm:prSet/>
      <dgm:spPr/>
      <dgm:t>
        <a:bodyPr/>
        <a:lstStyle/>
        <a:p>
          <a:endParaRPr lang="nl-NL"/>
        </a:p>
      </dgm:t>
    </dgm:pt>
    <dgm:pt modelId="{93D7C7F2-2528-4638-88D6-9B5E0C9E7AC5}">
      <dgm:prSet phldrT="[Tekst]"/>
      <dgm:spPr/>
      <dgm:t>
        <a:bodyPr/>
        <a:lstStyle/>
        <a:p>
          <a:r>
            <a:rPr lang="nl-NL" b="1">
              <a:solidFill>
                <a:srgbClr val="FFFF00"/>
              </a:solidFill>
            </a:rPr>
            <a:t>Zorgnetwerk Regio Oost </a:t>
          </a:r>
          <a:r>
            <a:rPr lang="nl-NL"/>
            <a:t>Amsterdam, Gooi- en Vechtstreek, Flevoland</a:t>
          </a:r>
        </a:p>
        <a:p>
          <a:r>
            <a:rPr lang="nl-NL">
              <a:solidFill>
                <a:srgbClr val="FFFF00"/>
              </a:solidFill>
            </a:rPr>
            <a:t>(SpoedZorgNet AMC)</a:t>
          </a:r>
        </a:p>
      </dgm:t>
    </dgm:pt>
    <dgm:pt modelId="{4671E61B-BE3F-4BBE-B356-CAF4A9489F18}" type="parTrans" cxnId="{E7C803B5-2729-4028-929E-E17DE7B52D2C}">
      <dgm:prSet/>
      <dgm:spPr/>
      <dgm:t>
        <a:bodyPr/>
        <a:lstStyle/>
        <a:p>
          <a:endParaRPr lang="nl-NL"/>
        </a:p>
      </dgm:t>
    </dgm:pt>
    <dgm:pt modelId="{8D109930-5DD1-4127-AB33-2695E1115914}" type="sibTrans" cxnId="{E7C803B5-2729-4028-929E-E17DE7B52D2C}">
      <dgm:prSet/>
      <dgm:spPr/>
      <dgm:t>
        <a:bodyPr/>
        <a:lstStyle/>
        <a:p>
          <a:endParaRPr lang="nl-NL"/>
        </a:p>
      </dgm:t>
    </dgm:pt>
    <dgm:pt modelId="{2A34DF4F-F743-4600-A961-55EEAE872BBA}">
      <dgm:prSet phldrT="[Tekst]"/>
      <dgm:spPr/>
      <dgm:t>
        <a:bodyPr/>
        <a:lstStyle/>
        <a:p>
          <a:r>
            <a:rPr lang="nl-NL" b="1">
              <a:solidFill>
                <a:srgbClr val="FFFF00"/>
              </a:solidFill>
            </a:rPr>
            <a:t>Zorgnetwerk Regio West  </a:t>
          </a:r>
        </a:p>
        <a:p>
          <a:r>
            <a:rPr lang="nl-NL" b="1"/>
            <a:t>Kennemerland, Zaanstreek-Waterland </a:t>
          </a:r>
          <a:r>
            <a:rPr lang="nl-NL"/>
            <a:t>, Hollands Noorden</a:t>
          </a:r>
        </a:p>
        <a:p>
          <a:r>
            <a:rPr lang="nl-NL">
              <a:solidFill>
                <a:srgbClr val="FFFF00"/>
              </a:solidFill>
            </a:rPr>
            <a:t>(Netwerk Acute zorg Vumc)</a:t>
          </a:r>
        </a:p>
      </dgm:t>
    </dgm:pt>
    <dgm:pt modelId="{0F5B4EF9-B6E4-4B21-956E-5737C315051C}" type="parTrans" cxnId="{DBE33D77-294D-4668-8EED-FD62A80C3943}">
      <dgm:prSet/>
      <dgm:spPr/>
      <dgm:t>
        <a:bodyPr/>
        <a:lstStyle/>
        <a:p>
          <a:endParaRPr lang="nl-NL"/>
        </a:p>
      </dgm:t>
    </dgm:pt>
    <dgm:pt modelId="{C3100BE4-013F-465C-8DC6-41CA737A8EF7}" type="sibTrans" cxnId="{DBE33D77-294D-4668-8EED-FD62A80C3943}">
      <dgm:prSet/>
      <dgm:spPr/>
      <dgm:t>
        <a:bodyPr/>
        <a:lstStyle/>
        <a:p>
          <a:endParaRPr lang="nl-NL"/>
        </a:p>
      </dgm:t>
    </dgm:pt>
    <dgm:pt modelId="{FB804BEF-CB7C-4935-8C4E-ABBA0C6C7310}" type="pres">
      <dgm:prSet presAssocID="{884AEF5E-57C2-4FFD-8B25-185751D37A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181FDB-9B7D-4157-8C19-53B6CEDE7185}" type="pres">
      <dgm:prSet presAssocID="{51B3777D-8958-48B3-9196-83066AB8F808}" presName="hierRoot1" presStyleCnt="0">
        <dgm:presLayoutVars>
          <dgm:hierBranch val="init"/>
        </dgm:presLayoutVars>
      </dgm:prSet>
      <dgm:spPr/>
    </dgm:pt>
    <dgm:pt modelId="{19E06A60-50E3-49FB-9F97-BD3CB16098D3}" type="pres">
      <dgm:prSet presAssocID="{51B3777D-8958-48B3-9196-83066AB8F808}" presName="rootComposite1" presStyleCnt="0"/>
      <dgm:spPr/>
    </dgm:pt>
    <dgm:pt modelId="{752E0429-27F6-444C-AABF-3E9E3062B0DA}" type="pres">
      <dgm:prSet presAssocID="{51B3777D-8958-48B3-9196-83066AB8F808}" presName="rootText1" presStyleLbl="node0" presStyleIdx="0" presStyleCnt="1" custLinFactNeighborX="771" custLinFactNeighborY="1542">
        <dgm:presLayoutVars>
          <dgm:chPref val="3"/>
        </dgm:presLayoutVars>
      </dgm:prSet>
      <dgm:spPr/>
    </dgm:pt>
    <dgm:pt modelId="{B97767D7-309D-48B8-BBDE-00774E3E61F7}" type="pres">
      <dgm:prSet presAssocID="{51B3777D-8958-48B3-9196-83066AB8F808}" presName="rootConnector1" presStyleLbl="node1" presStyleIdx="0" presStyleCnt="0"/>
      <dgm:spPr/>
    </dgm:pt>
    <dgm:pt modelId="{A54F53A7-5DBE-4C4A-BAE0-3B9751B6D06B}" type="pres">
      <dgm:prSet presAssocID="{51B3777D-8958-48B3-9196-83066AB8F808}" presName="hierChild2" presStyleCnt="0"/>
      <dgm:spPr/>
    </dgm:pt>
    <dgm:pt modelId="{81899938-D119-4E0B-981E-E1366ACD5C2E}" type="pres">
      <dgm:prSet presAssocID="{4671E61B-BE3F-4BBE-B356-CAF4A9489F18}" presName="Name37" presStyleLbl="parChTrans1D2" presStyleIdx="0" presStyleCnt="2"/>
      <dgm:spPr/>
    </dgm:pt>
    <dgm:pt modelId="{CD2E3B83-14B0-40CE-98DB-DAE1C051991C}" type="pres">
      <dgm:prSet presAssocID="{93D7C7F2-2528-4638-88D6-9B5E0C9E7AC5}" presName="hierRoot2" presStyleCnt="0">
        <dgm:presLayoutVars>
          <dgm:hierBranch val="init"/>
        </dgm:presLayoutVars>
      </dgm:prSet>
      <dgm:spPr/>
    </dgm:pt>
    <dgm:pt modelId="{5A27B20B-D61C-483A-8F1A-DA2B2A4A83EA}" type="pres">
      <dgm:prSet presAssocID="{93D7C7F2-2528-4638-88D6-9B5E0C9E7AC5}" presName="rootComposite" presStyleCnt="0"/>
      <dgm:spPr/>
    </dgm:pt>
    <dgm:pt modelId="{05431468-FC32-4F29-919B-BCF5F73EF1A6}" type="pres">
      <dgm:prSet presAssocID="{93D7C7F2-2528-4638-88D6-9B5E0C9E7AC5}" presName="rootText" presStyleLbl="node2" presStyleIdx="0" presStyleCnt="2">
        <dgm:presLayoutVars>
          <dgm:chPref val="3"/>
        </dgm:presLayoutVars>
      </dgm:prSet>
      <dgm:spPr/>
    </dgm:pt>
    <dgm:pt modelId="{8F931D67-207E-41F4-B3BB-0F08E5BB7A53}" type="pres">
      <dgm:prSet presAssocID="{93D7C7F2-2528-4638-88D6-9B5E0C9E7AC5}" presName="rootConnector" presStyleLbl="node2" presStyleIdx="0" presStyleCnt="2"/>
      <dgm:spPr/>
    </dgm:pt>
    <dgm:pt modelId="{A8E3C321-D241-4708-80CE-CD78B793380C}" type="pres">
      <dgm:prSet presAssocID="{93D7C7F2-2528-4638-88D6-9B5E0C9E7AC5}" presName="hierChild4" presStyleCnt="0"/>
      <dgm:spPr/>
    </dgm:pt>
    <dgm:pt modelId="{67DEE296-1D49-4CAE-94E5-617EEF8E3376}" type="pres">
      <dgm:prSet presAssocID="{93D7C7F2-2528-4638-88D6-9B5E0C9E7AC5}" presName="hierChild5" presStyleCnt="0"/>
      <dgm:spPr/>
    </dgm:pt>
    <dgm:pt modelId="{A25BB99E-5294-4A66-8C91-26D253809BD8}" type="pres">
      <dgm:prSet presAssocID="{0F5B4EF9-B6E4-4B21-956E-5737C315051C}" presName="Name37" presStyleLbl="parChTrans1D2" presStyleIdx="1" presStyleCnt="2"/>
      <dgm:spPr/>
    </dgm:pt>
    <dgm:pt modelId="{4D53F9ED-51CE-4468-A3D4-6415E3770F5F}" type="pres">
      <dgm:prSet presAssocID="{2A34DF4F-F743-4600-A961-55EEAE872BBA}" presName="hierRoot2" presStyleCnt="0">
        <dgm:presLayoutVars>
          <dgm:hierBranch val="init"/>
        </dgm:presLayoutVars>
      </dgm:prSet>
      <dgm:spPr/>
    </dgm:pt>
    <dgm:pt modelId="{761AA6CB-C0F8-4F95-80CC-A5E912F9459B}" type="pres">
      <dgm:prSet presAssocID="{2A34DF4F-F743-4600-A961-55EEAE872BBA}" presName="rootComposite" presStyleCnt="0"/>
      <dgm:spPr/>
    </dgm:pt>
    <dgm:pt modelId="{ED01CA41-EE58-40AD-998B-452CAB1AE1B3}" type="pres">
      <dgm:prSet presAssocID="{2A34DF4F-F743-4600-A961-55EEAE872BBA}" presName="rootText" presStyleLbl="node2" presStyleIdx="1" presStyleCnt="2" custLinFactNeighborX="514" custLinFactNeighborY="3084">
        <dgm:presLayoutVars>
          <dgm:chPref val="3"/>
        </dgm:presLayoutVars>
      </dgm:prSet>
      <dgm:spPr/>
    </dgm:pt>
    <dgm:pt modelId="{81CCC627-040C-46C9-B869-AEFA3EF02A66}" type="pres">
      <dgm:prSet presAssocID="{2A34DF4F-F743-4600-A961-55EEAE872BBA}" presName="rootConnector" presStyleLbl="node2" presStyleIdx="1" presStyleCnt="2"/>
      <dgm:spPr/>
    </dgm:pt>
    <dgm:pt modelId="{82860F8F-2762-4CC5-A234-5B46724C0E8F}" type="pres">
      <dgm:prSet presAssocID="{2A34DF4F-F743-4600-A961-55EEAE872BBA}" presName="hierChild4" presStyleCnt="0"/>
      <dgm:spPr/>
    </dgm:pt>
    <dgm:pt modelId="{7762ADFE-6E9B-41BF-A509-96C38FC24F49}" type="pres">
      <dgm:prSet presAssocID="{2A34DF4F-F743-4600-A961-55EEAE872BBA}" presName="hierChild5" presStyleCnt="0"/>
      <dgm:spPr/>
    </dgm:pt>
    <dgm:pt modelId="{A61941A2-DDA4-4FDE-B431-F488B1DE84A5}" type="pres">
      <dgm:prSet presAssocID="{51B3777D-8958-48B3-9196-83066AB8F808}" presName="hierChild3" presStyleCnt="0"/>
      <dgm:spPr/>
    </dgm:pt>
  </dgm:ptLst>
  <dgm:cxnLst>
    <dgm:cxn modelId="{16C0EC0E-A3E5-44F6-8B52-C003EEEC9111}" type="presOf" srcId="{93D7C7F2-2528-4638-88D6-9B5E0C9E7AC5}" destId="{8F931D67-207E-41F4-B3BB-0F08E5BB7A53}" srcOrd="1" destOrd="0" presId="urn:microsoft.com/office/officeart/2005/8/layout/orgChart1"/>
    <dgm:cxn modelId="{444B041C-179F-40C5-B8A4-6BB29114221A}" type="presOf" srcId="{4671E61B-BE3F-4BBE-B356-CAF4A9489F18}" destId="{81899938-D119-4E0B-981E-E1366ACD5C2E}" srcOrd="0" destOrd="0" presId="urn:microsoft.com/office/officeart/2005/8/layout/orgChart1"/>
    <dgm:cxn modelId="{F82FCA2A-59F2-42A2-8132-A3EFFD59B375}" type="presOf" srcId="{51B3777D-8958-48B3-9196-83066AB8F808}" destId="{752E0429-27F6-444C-AABF-3E9E3062B0DA}" srcOrd="0" destOrd="0" presId="urn:microsoft.com/office/officeart/2005/8/layout/orgChart1"/>
    <dgm:cxn modelId="{FDA5763B-FE73-4636-A3E1-033B6A4A7366}" type="presOf" srcId="{2A34DF4F-F743-4600-A961-55EEAE872BBA}" destId="{ED01CA41-EE58-40AD-998B-452CAB1AE1B3}" srcOrd="0" destOrd="0" presId="urn:microsoft.com/office/officeart/2005/8/layout/orgChart1"/>
    <dgm:cxn modelId="{0E557E5D-BC0F-4A23-A117-DBFD78A50E47}" type="presOf" srcId="{0F5B4EF9-B6E4-4B21-956E-5737C315051C}" destId="{A25BB99E-5294-4A66-8C91-26D253809BD8}" srcOrd="0" destOrd="0" presId="urn:microsoft.com/office/officeart/2005/8/layout/orgChart1"/>
    <dgm:cxn modelId="{BFB9D665-C450-45B7-85F8-D11F0EA9732D}" type="presOf" srcId="{93D7C7F2-2528-4638-88D6-9B5E0C9E7AC5}" destId="{05431468-FC32-4F29-919B-BCF5F73EF1A6}" srcOrd="0" destOrd="0" presId="urn:microsoft.com/office/officeart/2005/8/layout/orgChart1"/>
    <dgm:cxn modelId="{5BEF2668-4C51-4830-81AF-5D8361DAAE74}" srcId="{884AEF5E-57C2-4FFD-8B25-185751D37A87}" destId="{51B3777D-8958-48B3-9196-83066AB8F808}" srcOrd="0" destOrd="0" parTransId="{5FF2E5D6-B892-430B-AE0A-859C373D488C}" sibTransId="{FD168209-1ADB-4DE3-9880-A77DFEF3911B}"/>
    <dgm:cxn modelId="{DBE33D77-294D-4668-8EED-FD62A80C3943}" srcId="{51B3777D-8958-48B3-9196-83066AB8F808}" destId="{2A34DF4F-F743-4600-A961-55EEAE872BBA}" srcOrd="1" destOrd="0" parTransId="{0F5B4EF9-B6E4-4B21-956E-5737C315051C}" sibTransId="{C3100BE4-013F-465C-8DC6-41CA737A8EF7}"/>
    <dgm:cxn modelId="{55797778-A7C7-4D1B-A7E3-8F8C9B9C928D}" type="presOf" srcId="{884AEF5E-57C2-4FFD-8B25-185751D37A87}" destId="{FB804BEF-CB7C-4935-8C4E-ABBA0C6C7310}" srcOrd="0" destOrd="0" presId="urn:microsoft.com/office/officeart/2005/8/layout/orgChart1"/>
    <dgm:cxn modelId="{15DFDB9F-F1D2-4098-81C9-5D97F296506E}" type="presOf" srcId="{2A34DF4F-F743-4600-A961-55EEAE872BBA}" destId="{81CCC627-040C-46C9-B869-AEFA3EF02A66}" srcOrd="1" destOrd="0" presId="urn:microsoft.com/office/officeart/2005/8/layout/orgChart1"/>
    <dgm:cxn modelId="{20DEB0AB-2A10-4BE9-984C-07381002CCA7}" type="presOf" srcId="{51B3777D-8958-48B3-9196-83066AB8F808}" destId="{B97767D7-309D-48B8-BBDE-00774E3E61F7}" srcOrd="1" destOrd="0" presId="urn:microsoft.com/office/officeart/2005/8/layout/orgChart1"/>
    <dgm:cxn modelId="{E7C803B5-2729-4028-929E-E17DE7B52D2C}" srcId="{51B3777D-8958-48B3-9196-83066AB8F808}" destId="{93D7C7F2-2528-4638-88D6-9B5E0C9E7AC5}" srcOrd="0" destOrd="0" parTransId="{4671E61B-BE3F-4BBE-B356-CAF4A9489F18}" sibTransId="{8D109930-5DD1-4127-AB33-2695E1115914}"/>
    <dgm:cxn modelId="{6044C701-CCBE-4C71-8B5B-F10F10C0E68F}" type="presParOf" srcId="{FB804BEF-CB7C-4935-8C4E-ABBA0C6C7310}" destId="{6F181FDB-9B7D-4157-8C19-53B6CEDE7185}" srcOrd="0" destOrd="0" presId="urn:microsoft.com/office/officeart/2005/8/layout/orgChart1"/>
    <dgm:cxn modelId="{D89B1F06-6474-489C-B13C-847A067FFC78}" type="presParOf" srcId="{6F181FDB-9B7D-4157-8C19-53B6CEDE7185}" destId="{19E06A60-50E3-49FB-9F97-BD3CB16098D3}" srcOrd="0" destOrd="0" presId="urn:microsoft.com/office/officeart/2005/8/layout/orgChart1"/>
    <dgm:cxn modelId="{113C7AD6-D34D-4215-8631-A271C9F8FC37}" type="presParOf" srcId="{19E06A60-50E3-49FB-9F97-BD3CB16098D3}" destId="{752E0429-27F6-444C-AABF-3E9E3062B0DA}" srcOrd="0" destOrd="0" presId="urn:microsoft.com/office/officeart/2005/8/layout/orgChart1"/>
    <dgm:cxn modelId="{50485288-11F4-4430-AF11-ADBA57C89CAF}" type="presParOf" srcId="{19E06A60-50E3-49FB-9F97-BD3CB16098D3}" destId="{B97767D7-309D-48B8-BBDE-00774E3E61F7}" srcOrd="1" destOrd="0" presId="urn:microsoft.com/office/officeart/2005/8/layout/orgChart1"/>
    <dgm:cxn modelId="{E6C322E7-31B0-4B05-A0FE-71F9406FBB70}" type="presParOf" srcId="{6F181FDB-9B7D-4157-8C19-53B6CEDE7185}" destId="{A54F53A7-5DBE-4C4A-BAE0-3B9751B6D06B}" srcOrd="1" destOrd="0" presId="urn:microsoft.com/office/officeart/2005/8/layout/orgChart1"/>
    <dgm:cxn modelId="{E58FE270-62F6-44ED-824E-A86F3DD7C550}" type="presParOf" srcId="{A54F53A7-5DBE-4C4A-BAE0-3B9751B6D06B}" destId="{81899938-D119-4E0B-981E-E1366ACD5C2E}" srcOrd="0" destOrd="0" presId="urn:microsoft.com/office/officeart/2005/8/layout/orgChart1"/>
    <dgm:cxn modelId="{7F59FA7B-219D-41D3-9A46-0C1CB2051E82}" type="presParOf" srcId="{A54F53A7-5DBE-4C4A-BAE0-3B9751B6D06B}" destId="{CD2E3B83-14B0-40CE-98DB-DAE1C051991C}" srcOrd="1" destOrd="0" presId="urn:microsoft.com/office/officeart/2005/8/layout/orgChart1"/>
    <dgm:cxn modelId="{246E15A0-DD60-4098-BADA-7F8A6402554C}" type="presParOf" srcId="{CD2E3B83-14B0-40CE-98DB-DAE1C051991C}" destId="{5A27B20B-D61C-483A-8F1A-DA2B2A4A83EA}" srcOrd="0" destOrd="0" presId="urn:microsoft.com/office/officeart/2005/8/layout/orgChart1"/>
    <dgm:cxn modelId="{F1FACCE1-E6E6-4524-9C40-F2421BCDBAF3}" type="presParOf" srcId="{5A27B20B-D61C-483A-8F1A-DA2B2A4A83EA}" destId="{05431468-FC32-4F29-919B-BCF5F73EF1A6}" srcOrd="0" destOrd="0" presId="urn:microsoft.com/office/officeart/2005/8/layout/orgChart1"/>
    <dgm:cxn modelId="{6B76474B-4F51-4D53-831C-9F95989CF76A}" type="presParOf" srcId="{5A27B20B-D61C-483A-8F1A-DA2B2A4A83EA}" destId="{8F931D67-207E-41F4-B3BB-0F08E5BB7A53}" srcOrd="1" destOrd="0" presId="urn:microsoft.com/office/officeart/2005/8/layout/orgChart1"/>
    <dgm:cxn modelId="{91409759-9355-42D7-8C02-81E8D4CEB2B7}" type="presParOf" srcId="{CD2E3B83-14B0-40CE-98DB-DAE1C051991C}" destId="{A8E3C321-D241-4708-80CE-CD78B793380C}" srcOrd="1" destOrd="0" presId="urn:microsoft.com/office/officeart/2005/8/layout/orgChart1"/>
    <dgm:cxn modelId="{CC2F56A5-FB4F-4E0B-B8EF-591B106EE1B8}" type="presParOf" srcId="{CD2E3B83-14B0-40CE-98DB-DAE1C051991C}" destId="{67DEE296-1D49-4CAE-94E5-617EEF8E3376}" srcOrd="2" destOrd="0" presId="urn:microsoft.com/office/officeart/2005/8/layout/orgChart1"/>
    <dgm:cxn modelId="{0CA9A314-BC88-43AB-AFAE-14073E2651B4}" type="presParOf" srcId="{A54F53A7-5DBE-4C4A-BAE0-3B9751B6D06B}" destId="{A25BB99E-5294-4A66-8C91-26D253809BD8}" srcOrd="2" destOrd="0" presId="urn:microsoft.com/office/officeart/2005/8/layout/orgChart1"/>
    <dgm:cxn modelId="{5D924395-6D7F-4A9C-ABD5-2E164DEA4830}" type="presParOf" srcId="{A54F53A7-5DBE-4C4A-BAE0-3B9751B6D06B}" destId="{4D53F9ED-51CE-4468-A3D4-6415E3770F5F}" srcOrd="3" destOrd="0" presId="urn:microsoft.com/office/officeart/2005/8/layout/orgChart1"/>
    <dgm:cxn modelId="{3B301371-DFE2-4C0E-B6E9-56C6959987FE}" type="presParOf" srcId="{4D53F9ED-51CE-4468-A3D4-6415E3770F5F}" destId="{761AA6CB-C0F8-4F95-80CC-A5E912F9459B}" srcOrd="0" destOrd="0" presId="urn:microsoft.com/office/officeart/2005/8/layout/orgChart1"/>
    <dgm:cxn modelId="{5453AAEA-E26E-449E-8D39-928CA0072060}" type="presParOf" srcId="{761AA6CB-C0F8-4F95-80CC-A5E912F9459B}" destId="{ED01CA41-EE58-40AD-998B-452CAB1AE1B3}" srcOrd="0" destOrd="0" presId="urn:microsoft.com/office/officeart/2005/8/layout/orgChart1"/>
    <dgm:cxn modelId="{AD44985B-6AF1-4280-9EAF-3BBBCD0A83F0}" type="presParOf" srcId="{761AA6CB-C0F8-4F95-80CC-A5E912F9459B}" destId="{81CCC627-040C-46C9-B869-AEFA3EF02A66}" srcOrd="1" destOrd="0" presId="urn:microsoft.com/office/officeart/2005/8/layout/orgChart1"/>
    <dgm:cxn modelId="{62F2FADD-7C2B-4B9D-835E-00B4A9F33EF2}" type="presParOf" srcId="{4D53F9ED-51CE-4468-A3D4-6415E3770F5F}" destId="{82860F8F-2762-4CC5-A234-5B46724C0E8F}" srcOrd="1" destOrd="0" presId="urn:microsoft.com/office/officeart/2005/8/layout/orgChart1"/>
    <dgm:cxn modelId="{CF26B625-669C-47A7-92F2-D866832166A2}" type="presParOf" srcId="{4D53F9ED-51CE-4468-A3D4-6415E3770F5F}" destId="{7762ADFE-6E9B-41BF-A509-96C38FC24F49}" srcOrd="2" destOrd="0" presId="urn:microsoft.com/office/officeart/2005/8/layout/orgChart1"/>
    <dgm:cxn modelId="{B98168B2-D9D1-4878-8B1E-B16D5D91C10E}" type="presParOf" srcId="{6F181FDB-9B7D-4157-8C19-53B6CEDE7185}" destId="{A61941A2-DDA4-4FDE-B431-F488B1DE84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B6612-4047-4BFF-AA2C-C6C48DB42663}">
      <dsp:nvSpPr>
        <dsp:cNvPr id="0" name=""/>
        <dsp:cNvSpPr/>
      </dsp:nvSpPr>
      <dsp:spPr>
        <a:xfrm>
          <a:off x="573115" y="657508"/>
          <a:ext cx="1588310" cy="15883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800" kern="1200"/>
            <a:t>Care</a:t>
          </a:r>
        </a:p>
      </dsp:txBody>
      <dsp:txXfrm>
        <a:off x="784890" y="935463"/>
        <a:ext cx="1164760" cy="714739"/>
      </dsp:txXfrm>
    </dsp:sp>
    <dsp:sp modelId="{8634F5E8-03A4-4BA9-AFEC-9DB0B01C8485}">
      <dsp:nvSpPr>
        <dsp:cNvPr id="0" name=""/>
        <dsp:cNvSpPr/>
      </dsp:nvSpPr>
      <dsp:spPr>
        <a:xfrm>
          <a:off x="1146230" y="1650202"/>
          <a:ext cx="1588310" cy="15883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800" kern="1200"/>
            <a:t>PH</a:t>
          </a:r>
        </a:p>
      </dsp:txBody>
      <dsp:txXfrm>
        <a:off x="1631988" y="2060516"/>
        <a:ext cx="952986" cy="873570"/>
      </dsp:txXfrm>
    </dsp:sp>
    <dsp:sp modelId="{A53825AC-E9C3-4BE7-91BE-1667F6DB62A9}">
      <dsp:nvSpPr>
        <dsp:cNvPr id="0" name=""/>
        <dsp:cNvSpPr/>
      </dsp:nvSpPr>
      <dsp:spPr>
        <a:xfrm>
          <a:off x="0" y="1650202"/>
          <a:ext cx="1588310" cy="15883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800" kern="1200"/>
            <a:t>Cure</a:t>
          </a:r>
        </a:p>
      </dsp:txBody>
      <dsp:txXfrm>
        <a:off x="149565" y="2060516"/>
        <a:ext cx="952986" cy="873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BB99E-5294-4A66-8C91-26D253809BD8}">
      <dsp:nvSpPr>
        <dsp:cNvPr id="0" name=""/>
        <dsp:cNvSpPr/>
      </dsp:nvSpPr>
      <dsp:spPr>
        <a:xfrm>
          <a:off x="3962611" y="1269109"/>
          <a:ext cx="1505044" cy="506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762"/>
              </a:lnTo>
              <a:lnTo>
                <a:pt x="1505044" y="243762"/>
              </a:lnTo>
              <a:lnTo>
                <a:pt x="1505044" y="5060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99938-D119-4E0B-981E-E1366ACD5C2E}">
      <dsp:nvSpPr>
        <dsp:cNvPr id="0" name=""/>
        <dsp:cNvSpPr/>
      </dsp:nvSpPr>
      <dsp:spPr>
        <a:xfrm>
          <a:off x="2431884" y="1269109"/>
          <a:ext cx="1530726" cy="505378"/>
        </a:xfrm>
        <a:custGeom>
          <a:avLst/>
          <a:gdLst/>
          <a:ahLst/>
          <a:cxnLst/>
          <a:rect l="0" t="0" r="0" b="0"/>
          <a:pathLst>
            <a:path>
              <a:moveTo>
                <a:pt x="1530726" y="0"/>
              </a:moveTo>
              <a:lnTo>
                <a:pt x="1530726" y="243058"/>
              </a:lnTo>
              <a:lnTo>
                <a:pt x="0" y="243058"/>
              </a:lnTo>
              <a:lnTo>
                <a:pt x="0" y="5053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E0429-27F6-444C-AABF-3E9E3062B0DA}">
      <dsp:nvSpPr>
        <dsp:cNvPr id="0" name=""/>
        <dsp:cNvSpPr/>
      </dsp:nvSpPr>
      <dsp:spPr>
        <a:xfrm>
          <a:off x="2713467" y="19965"/>
          <a:ext cx="2498289" cy="1249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kern="1200">
              <a:solidFill>
                <a:srgbClr val="FFFF00"/>
              </a:solidFill>
            </a:rPr>
            <a:t>Stuurgroep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kern="1200">
              <a:solidFill>
                <a:srgbClr val="FFFF00"/>
              </a:solidFill>
            </a:rPr>
            <a:t>(Netwerk acute zorg Noordwest Vumc - SpoedZorgNet AMC)</a:t>
          </a:r>
        </a:p>
      </dsp:txBody>
      <dsp:txXfrm>
        <a:off x="2713467" y="19965"/>
        <a:ext cx="2498289" cy="1249144"/>
      </dsp:txXfrm>
    </dsp:sp>
    <dsp:sp modelId="{05431468-FC32-4F29-919B-BCF5F73EF1A6}">
      <dsp:nvSpPr>
        <dsp:cNvPr id="0" name=""/>
        <dsp:cNvSpPr/>
      </dsp:nvSpPr>
      <dsp:spPr>
        <a:xfrm>
          <a:off x="1182740" y="1774488"/>
          <a:ext cx="2498289" cy="1249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b="1" kern="1200">
              <a:solidFill>
                <a:srgbClr val="FFFF00"/>
              </a:solidFill>
            </a:rPr>
            <a:t>Zorgnetwerk Regio Oost </a:t>
          </a:r>
          <a:r>
            <a:rPr lang="nl-NL" sz="1500" kern="1200"/>
            <a:t>Amsterdam, Gooi- en Vechtstreek, Flevoland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>
              <a:solidFill>
                <a:srgbClr val="FFFF00"/>
              </a:solidFill>
            </a:rPr>
            <a:t>(SpoedZorgNet AMC)</a:t>
          </a:r>
        </a:p>
      </dsp:txBody>
      <dsp:txXfrm>
        <a:off x="1182740" y="1774488"/>
        <a:ext cx="2498289" cy="1249144"/>
      </dsp:txXfrm>
    </dsp:sp>
    <dsp:sp modelId="{ED01CA41-EE58-40AD-998B-452CAB1AE1B3}">
      <dsp:nvSpPr>
        <dsp:cNvPr id="0" name=""/>
        <dsp:cNvSpPr/>
      </dsp:nvSpPr>
      <dsp:spPr>
        <a:xfrm>
          <a:off x="4218511" y="1775192"/>
          <a:ext cx="2498289" cy="1249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b="1" kern="1200">
              <a:solidFill>
                <a:srgbClr val="FFFF00"/>
              </a:solidFill>
            </a:rPr>
            <a:t>Zorgnetwerk Regio West 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b="1" kern="1200"/>
            <a:t>Kennemerland, Zaanstreek-Waterland </a:t>
          </a:r>
          <a:r>
            <a:rPr lang="nl-NL" sz="1500" kern="1200"/>
            <a:t>, Hollands Noorden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>
              <a:solidFill>
                <a:srgbClr val="FFFF00"/>
              </a:solidFill>
            </a:rPr>
            <a:t>(Netwerk Acute zorg Vumc)</a:t>
          </a:r>
        </a:p>
      </dsp:txBody>
      <dsp:txXfrm>
        <a:off x="4218511" y="1775192"/>
        <a:ext cx="2498289" cy="1249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86D9-485A-4B94-8903-E0915AE5A47B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CE8A-C894-4608-9423-F2C0CFCA3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86D9-485A-4B94-8903-E0915AE5A47B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CE8A-C894-4608-9423-F2C0CFCA3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86D9-485A-4B94-8903-E0915AE5A47B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CE8A-C894-4608-9423-F2C0CFCA319E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86D9-485A-4B94-8903-E0915AE5A47B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CE8A-C894-4608-9423-F2C0CFCA319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86D9-485A-4B94-8903-E0915AE5A47B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CE8A-C894-4608-9423-F2C0CFCA3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86D9-485A-4B94-8903-E0915AE5A47B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CE8A-C894-4608-9423-F2C0CFCA319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86D9-485A-4B94-8903-E0915AE5A47B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CE8A-C894-4608-9423-F2C0CFCA3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86D9-485A-4B94-8903-E0915AE5A47B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CE8A-C894-4608-9423-F2C0CFCA3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86D9-485A-4B94-8903-E0915AE5A47B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CE8A-C894-4608-9423-F2C0CFCA3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86D9-485A-4B94-8903-E0915AE5A47B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CE8A-C894-4608-9423-F2C0CFCA319E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86D9-485A-4B94-8903-E0915AE5A47B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CE8A-C894-4608-9423-F2C0CFCA319E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3D86D9-485A-4B94-8903-E0915AE5A47B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384CE8A-C894-4608-9423-F2C0CFCA319E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werkacutezorgnoordwest.nl/watdoenwe" TargetMode="External"/><Relationship Id="rId2" Type="http://schemas.openxmlformats.org/officeDocument/2006/relationships/hyperlink" Target="http://www.spoedzorgnet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ABRNHFL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/>
              <a:t>Pilot Zorgnetwerken Antibioticaresistentie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865908" y="2069848"/>
            <a:ext cx="3150178" cy="3263504"/>
          </a:xfrm>
        </p:spPr>
        <p:txBody>
          <a:bodyPr/>
          <a:lstStyle/>
          <a:p>
            <a:pPr marL="0" indent="0" algn="ctr">
              <a:buNone/>
            </a:pPr>
            <a:r>
              <a:rPr lang="nl-NL"/>
              <a:t>Samenwerking</a:t>
            </a:r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36" y="2125266"/>
            <a:ext cx="3093686" cy="3263504"/>
          </a:xfr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38762768"/>
              </p:ext>
            </p:extLst>
          </p:nvPr>
        </p:nvGraphicFramePr>
        <p:xfrm>
          <a:off x="1143000" y="2125266"/>
          <a:ext cx="2734541" cy="3896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Tijdelijke aanduiding voor inhoud 6">
            <a:extLst>
              <a:ext uri="{FF2B5EF4-FFF2-40B4-BE49-F238E27FC236}">
                <a16:creationId xmlns:a16="http://schemas.microsoft.com/office/drawing/2014/main" id="{6B4F7288-B2A0-45AC-891B-4B9FCE0B681F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806" y="2636912"/>
            <a:ext cx="3725346" cy="3940073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1C7B2B8-7ECB-43AA-A76B-B1512546F9B6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6" t="40166" r="24297" b="39999"/>
          <a:stretch/>
        </p:blipFill>
        <p:spPr bwMode="auto">
          <a:xfrm>
            <a:off x="179512" y="5697666"/>
            <a:ext cx="3019425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01069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5673A-A823-44FD-B645-31EF35FC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/>
              <a:t>Pilot Zorgnetwerken Antibioticaresistentie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878A36-5B43-4D1D-99F6-586E68CC8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988841"/>
            <a:ext cx="7408333" cy="3708826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nl-NL" b="1" u="sng" dirty="0"/>
              <a:t>Plan van aanpak RCT:</a:t>
            </a:r>
          </a:p>
          <a:p>
            <a:pPr marL="627063" lvl="2" indent="0">
              <a:buNone/>
            </a:pPr>
            <a:r>
              <a:rPr lang="nl-NL" sz="1600" dirty="0"/>
              <a:t>- </a:t>
            </a:r>
            <a:r>
              <a:rPr lang="nl-NL" sz="1800" dirty="0"/>
              <a:t>Concretisering van acties op de 11 resultaatvelden VWS</a:t>
            </a:r>
          </a:p>
          <a:p>
            <a:pPr marL="627063" lvl="2" indent="0">
              <a:buNone/>
            </a:pPr>
            <a:r>
              <a:rPr lang="nl-NL" sz="1800" dirty="0"/>
              <a:t>- Concretisering van te behalen doelen binnen de resultaatvelden</a:t>
            </a:r>
          </a:p>
          <a:p>
            <a:pPr marL="301943" lvl="1" indent="0">
              <a:buNone/>
            </a:pPr>
            <a:r>
              <a:rPr lang="nl-NL" b="1" u="sng" dirty="0"/>
              <a:t>Prioritering:</a:t>
            </a:r>
            <a:r>
              <a:rPr lang="nl-NL" dirty="0"/>
              <a:t> </a:t>
            </a:r>
          </a:p>
          <a:p>
            <a:pPr marL="627063" lvl="2" indent="0">
              <a:buNone/>
            </a:pPr>
            <a:r>
              <a:rPr lang="nl-NL" sz="1800" dirty="0"/>
              <a:t>- Bewustwording (presentaties, nieuwsbrieven) </a:t>
            </a:r>
          </a:p>
          <a:p>
            <a:pPr marL="627063" lvl="2" indent="0">
              <a:buNone/>
            </a:pPr>
            <a:r>
              <a:rPr lang="nl-NL" sz="1800" dirty="0"/>
              <a:t>- Inventarisatie betrokken organisaties en professionals</a:t>
            </a:r>
          </a:p>
          <a:p>
            <a:pPr marL="627063" lvl="2" indent="0">
              <a:buNone/>
            </a:pPr>
            <a:r>
              <a:rPr lang="nl-NL" sz="1800" dirty="0"/>
              <a:t>- Kennismaking RCT met het zorgveld:</a:t>
            </a:r>
          </a:p>
          <a:p>
            <a:pPr marL="914400" lvl="3" indent="0">
              <a:buNone/>
            </a:pPr>
            <a:r>
              <a:rPr lang="nl-NL" dirty="0"/>
              <a:t>Medisch microbiologische laboratoria, GGDen, VVT sector,</a:t>
            </a:r>
          </a:p>
          <a:p>
            <a:pPr marL="914400" lvl="3" indent="0">
              <a:buNone/>
            </a:pPr>
            <a:r>
              <a:rPr lang="nl-NL" dirty="0"/>
              <a:t>DIP, etc.</a:t>
            </a:r>
          </a:p>
          <a:p>
            <a:pPr marL="627063" lvl="2" indent="0">
              <a:buNone/>
            </a:pPr>
            <a:r>
              <a:rPr lang="nl-NL" sz="1800" dirty="0"/>
              <a:t>- Risicoprofiel / beheersplan/ scholingsplan</a:t>
            </a:r>
          </a:p>
          <a:p>
            <a:pPr marL="914400" lvl="3" indent="0">
              <a:buNone/>
            </a:pPr>
            <a:endParaRPr lang="nl-NL" dirty="0"/>
          </a:p>
          <a:p>
            <a:pPr marL="1028700" lvl="3" indent="0">
              <a:buNone/>
            </a:pPr>
            <a:endParaRPr lang="nl-NL" dirty="0"/>
          </a:p>
          <a:p>
            <a:pPr marL="1028700" lvl="3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D183693-766C-46BC-9CAF-24E5EB7FD19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6" t="40166" r="24297" b="39999"/>
          <a:stretch/>
        </p:blipFill>
        <p:spPr bwMode="auto">
          <a:xfrm>
            <a:off x="179512" y="5697666"/>
            <a:ext cx="3019425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22469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889071-3919-4231-ABD2-76DF2D03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/>
              <a:t>Pilot Zorgnetwerken Antibioticaresistentie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E7388B-92AA-4D72-90AF-FF79DEA1B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nl-NL" u="sng"/>
          </a:p>
          <a:p>
            <a:pPr marL="0" indent="0">
              <a:buNone/>
            </a:pPr>
            <a:r>
              <a:rPr lang="nl-NL" b="1" u="sng"/>
              <a:t>Puntprevalentie-onderzoek verpleeghuizen:</a:t>
            </a:r>
          </a:p>
          <a:p>
            <a:pPr>
              <a:buFontTx/>
              <a:buChar char="-"/>
            </a:pPr>
            <a:r>
              <a:rPr lang="nl-NL"/>
              <a:t>per zorgnetwerk 30 tehuizen; per tehuis 40 bewoners</a:t>
            </a:r>
          </a:p>
          <a:p>
            <a:pPr>
              <a:buFontTx/>
              <a:buChar char="-"/>
            </a:pPr>
            <a:r>
              <a:rPr lang="nl-NL"/>
              <a:t>eerste helft 2018 afname materiaal (max 3 dagen per tehuis)</a:t>
            </a:r>
          </a:p>
          <a:p>
            <a:pPr>
              <a:buFontTx/>
              <a:buChar char="-"/>
            </a:pPr>
            <a:r>
              <a:rPr lang="nl-NL"/>
              <a:t>materiaal naar laboratorium waarmee het samenwerkt</a:t>
            </a:r>
          </a:p>
          <a:p>
            <a:pPr>
              <a:buFontTx/>
              <a:buChar char="-"/>
            </a:pPr>
            <a:r>
              <a:rPr lang="nl-NL"/>
              <a:t>typering door RIVM, met terugkoppeling</a:t>
            </a:r>
          </a:p>
          <a:p>
            <a:pPr>
              <a:buFontTx/>
              <a:buChar char="-"/>
            </a:pPr>
            <a:r>
              <a:rPr lang="nl-NL"/>
              <a:t>protocol vrijwel gereed (met handelingsperspectief en infomateriaal</a:t>
            </a:r>
          </a:p>
          <a:p>
            <a:pPr>
              <a:buFontTx/>
              <a:buChar char="-"/>
            </a:pPr>
            <a:r>
              <a:rPr lang="nl-NL"/>
              <a:t>bereidheid deelname door verpleeghuizen onzekere factor	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95C2E3C-8840-482F-8B10-326949A975D6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6" t="40166" r="24297" b="39999"/>
          <a:stretch/>
        </p:blipFill>
        <p:spPr bwMode="auto">
          <a:xfrm>
            <a:off x="179512" y="5697666"/>
            <a:ext cx="3019425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9962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13AD050-F2A0-416B-A5B0-5D426B108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538" y="2314575"/>
            <a:ext cx="7569283" cy="340995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nl-NL" b="1" u="sng"/>
              <a:t>Aanvullende subsidie (2018: 6 miljoen voor 10 regio's)</a:t>
            </a:r>
          </a:p>
          <a:p>
            <a:pPr marL="0" indent="0">
              <a:buNone/>
            </a:pPr>
            <a:r>
              <a:rPr lang="nl-NL"/>
              <a:t>- activiteiten die de samenwerking tussen de partijen bevorderen en het netwerk versterken.</a:t>
            </a:r>
          </a:p>
          <a:p>
            <a:pPr marL="0" indent="0">
              <a:buNone/>
            </a:pPr>
            <a:r>
              <a:rPr lang="nl-NL"/>
              <a:t>- niet bedoeld voor wetenschappelijk onderzoek</a:t>
            </a:r>
          </a:p>
          <a:p>
            <a:pPr marL="0" indent="0">
              <a:buNone/>
            </a:pPr>
            <a:r>
              <a:rPr lang="nl-NL"/>
              <a:t>- minimaal 125.000 euro, te benutten binnen de pilotduur</a:t>
            </a:r>
          </a:p>
          <a:p>
            <a:pPr>
              <a:buNone/>
            </a:pPr>
            <a:r>
              <a:rPr lang="nl-NL"/>
              <a:t>- aanvraag moet via het zorgnetwerk worden ingediend</a:t>
            </a:r>
            <a:r>
              <a:rPr lang="nl-NL">
                <a:solidFill>
                  <a:srgbClr val="000000"/>
                </a:solidFill>
              </a:rPr>
              <a:t> </a:t>
            </a:r>
            <a:endParaRPr lang="nl-NL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/>
              <a:t>- voor 1 mei of 1 november 2018</a:t>
            </a:r>
          </a:p>
          <a:p>
            <a:pPr marL="0" indent="0">
              <a:buNone/>
            </a:pPr>
            <a:r>
              <a:rPr lang="nl-NL"/>
              <a:t>- gedetailleerde info verkrijgbaar bij het ABR-zorgnetwerk 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9CEE8F3-CD9E-4B5C-9495-CE02A9D99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/>
              <a:t>Pilot Zorgnetwerken Antibioticaresistentie</a:t>
            </a:r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8C644D7-903F-42F5-B8B9-0F028A578A1F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6" t="40166" r="24297" b="39999"/>
          <a:stretch/>
        </p:blipFill>
        <p:spPr bwMode="auto">
          <a:xfrm>
            <a:off x="179512" y="5697666"/>
            <a:ext cx="3019425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58778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13AD050-F2A0-416B-A5B0-5D426B108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1857375"/>
            <a:ext cx="7408862" cy="38923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b="1" u="sng" dirty="0"/>
              <a:t>Aanvragen met positief advies:</a:t>
            </a:r>
          </a:p>
          <a:p>
            <a:pPr marL="0" indent="0">
              <a:buNone/>
            </a:pPr>
            <a:r>
              <a:rPr lang="nl-NL" dirty="0"/>
              <a:t>- </a:t>
            </a:r>
            <a:r>
              <a:rPr lang="nl-NL" sz="1600" dirty="0"/>
              <a:t>installeren van BRMO-casemanagers (GAIN)</a:t>
            </a:r>
          </a:p>
          <a:p>
            <a:pPr marL="0" indent="0">
              <a:buNone/>
            </a:pPr>
            <a:r>
              <a:rPr lang="nl-NL" sz="1600" dirty="0">
                <a:solidFill>
                  <a:srgbClr val="073E87"/>
                </a:solidFill>
              </a:rPr>
              <a:t>- serious game, voor huisarts en specialist ouderen (Utrecht) en voor verzorgenden en verpleegkundigen (Euregio Zwolle).</a:t>
            </a:r>
          </a:p>
          <a:p>
            <a:pPr marL="0" indent="0">
              <a:buNone/>
            </a:pPr>
            <a:r>
              <a:rPr lang="nl-NL" sz="1600" dirty="0">
                <a:solidFill>
                  <a:srgbClr val="073E87"/>
                </a:solidFill>
              </a:rPr>
              <a:t>- validatie en implementatie van methode voor semi-geautomatiseerde registratie van diepe postoperatieve wondinfecties (POWI) (Utrecht)</a:t>
            </a:r>
          </a:p>
          <a:p>
            <a:pPr marL="0" indent="0">
              <a:buNone/>
            </a:pPr>
            <a:r>
              <a:rPr lang="nl-NL" sz="1600" dirty="0">
                <a:solidFill>
                  <a:srgbClr val="073E87"/>
                </a:solidFill>
              </a:rPr>
              <a:t>- het in kaart brengen van de regionale verspreiding en klinische betekenis van livestock –associated -MRSA (Holland West)</a:t>
            </a:r>
          </a:p>
          <a:p>
            <a:pPr marL="0" indent="0">
              <a:buNone/>
            </a:pPr>
            <a:r>
              <a:rPr lang="nl-NL" sz="1600" dirty="0">
                <a:solidFill>
                  <a:srgbClr val="073E87"/>
                </a:solidFill>
              </a:rPr>
              <a:t>- BRMO-drager periodiek screenen: duur dragerschap, risicofactoren (HW) </a:t>
            </a:r>
          </a:p>
          <a:p>
            <a:pPr marL="0" indent="0">
              <a:buNone/>
            </a:pPr>
            <a:r>
              <a:rPr lang="nl-NL" sz="1600" dirty="0">
                <a:solidFill>
                  <a:srgbClr val="073E87"/>
                </a:solidFill>
              </a:rPr>
              <a:t>- patiëntenparticipatie beschermende maatregelen: remmende en bevorderende factoren? (HW)</a:t>
            </a:r>
          </a:p>
          <a:p>
            <a:pPr marL="0" indent="0">
              <a:buNone/>
            </a:pPr>
            <a:r>
              <a:rPr lang="nl-NL" sz="1600" dirty="0">
                <a:solidFill>
                  <a:srgbClr val="073E87"/>
                </a:solidFill>
              </a:rPr>
              <a:t>- Introductie en implementatie meldpunt uitbraak infectieziekten (MUIZ – ZW-NL)</a:t>
            </a:r>
          </a:p>
          <a:p>
            <a:pPr marL="0" indent="0">
              <a:buNone/>
            </a:pPr>
            <a:endParaRPr lang="nl-NL" sz="1800" dirty="0">
              <a:solidFill>
                <a:schemeClr val="tx1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9CEE8F3-CD9E-4B5C-9495-CE02A9D99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u="none" strike="noStrike">
                <a:solidFill>
                  <a:srgbClr val="FFFFFF"/>
                </a:solidFill>
                <a:latin typeface="Candara"/>
              </a:rPr>
              <a:t>Pilot Zorgnetwerken Antibioticaresistentie</a:t>
            </a: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8C644D7-903F-42F5-B8B9-0F028A578A1F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6" t="40166" r="24297" b="39999"/>
          <a:stretch/>
        </p:blipFill>
        <p:spPr bwMode="auto">
          <a:xfrm>
            <a:off x="179512" y="5697666"/>
            <a:ext cx="3019425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518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13AD050-F2A0-416B-A5B0-5D426B108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52625"/>
            <a:ext cx="7408333" cy="34506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b="1" u="sng" dirty="0"/>
          </a:p>
          <a:p>
            <a:pPr marL="0" indent="0">
              <a:buNone/>
            </a:pPr>
            <a:r>
              <a:rPr lang="nl-NL" b="1" u="sng" dirty="0"/>
              <a:t>Aanvragen met negatief advies:</a:t>
            </a:r>
          </a:p>
          <a:p>
            <a:pPr marL="0" indent="0">
              <a:buNone/>
            </a:pPr>
            <a:r>
              <a:rPr lang="nl-NL" sz="1600" dirty="0"/>
              <a:t>- ontwikkelen voorlichting aan asielzoekers op thema ABR.</a:t>
            </a:r>
          </a:p>
          <a:p>
            <a:pPr marL="0" indent="0">
              <a:buNone/>
            </a:pPr>
            <a:r>
              <a:rPr lang="nl-NL" sz="1600" dirty="0"/>
              <a:t>- bepaling prevalentie van en risicofactoren voor Colistine resistente bacteriën.</a:t>
            </a:r>
          </a:p>
          <a:p>
            <a:pPr marL="0" indent="0">
              <a:buNone/>
            </a:pPr>
            <a:r>
              <a:rPr lang="nl-NL" sz="1600" dirty="0"/>
              <a:t>- ontwikkeling van databases voor de typering van BRMO's.</a:t>
            </a:r>
          </a:p>
          <a:p>
            <a:pPr marL="0" indent="0">
              <a:buNone/>
            </a:pPr>
            <a:r>
              <a:rPr lang="nl-NL" sz="1600" dirty="0"/>
              <a:t>- netwerk- governance in de ABR zorgnetwerken.</a:t>
            </a:r>
          </a:p>
          <a:p>
            <a:pPr marL="0" indent="0">
              <a:buNone/>
            </a:pPr>
            <a:r>
              <a:rPr lang="nl-NL" sz="1600" dirty="0"/>
              <a:t>- </a:t>
            </a:r>
            <a:r>
              <a:rPr lang="nl-NL" sz="1600" dirty="0" err="1"/>
              <a:t>healthcare</a:t>
            </a:r>
            <a:r>
              <a:rPr lang="nl-NL" sz="1600" dirty="0"/>
              <a:t> risicomanagementsysteem implementeren.</a:t>
            </a:r>
          </a:p>
          <a:p>
            <a:pPr marL="0" indent="0">
              <a:buNone/>
            </a:pPr>
            <a:r>
              <a:rPr lang="nl-NL" sz="1600" dirty="0"/>
              <a:t>- real time netwerkanalyse van ons zorgstelsel, voor de preventie van ABR (</a:t>
            </a:r>
            <a:r>
              <a:rPr lang="nl-NL" sz="1600" dirty="0" err="1"/>
              <a:t>o.a</a:t>
            </a:r>
            <a:r>
              <a:rPr lang="nl-NL" sz="1600" dirty="0"/>
              <a:t> gericht op zichtbaar maken van de hoofdverspreidingswegen).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9CEE8F3-CD9E-4B5C-9495-CE02A9D99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u="none" strike="noStrike">
                <a:solidFill>
                  <a:srgbClr val="FFFFFF"/>
                </a:solidFill>
                <a:latin typeface="Candara"/>
              </a:rPr>
              <a:t>Pilot Zorgnetwerken Antibioticaresistentie</a:t>
            </a: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8C644D7-903F-42F5-B8B9-0F028A578A1F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6" t="40166" r="24297" b="39999"/>
          <a:stretch/>
        </p:blipFill>
        <p:spPr bwMode="auto">
          <a:xfrm>
            <a:off x="179512" y="5697666"/>
            <a:ext cx="3019425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52379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F0E9287-28B4-4CB3-9120-891343D92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2333625"/>
            <a:ext cx="7408333" cy="3450696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nl-NL" sz="4000" b="1" dirty="0"/>
              <a:t>                         </a:t>
            </a:r>
          </a:p>
          <a:p>
            <a:pPr marL="0" indent="0">
              <a:buNone/>
            </a:pPr>
            <a:r>
              <a:rPr lang="nl-NL" sz="8000" b="1" dirty="0"/>
              <a:t>		Vragen?</a:t>
            </a:r>
          </a:p>
          <a:p>
            <a:pPr marL="0" indent="0">
              <a:buNone/>
            </a:pPr>
            <a:endParaRPr lang="nl-NL" u="sng" dirty="0"/>
          </a:p>
          <a:p>
            <a:pPr marL="0" indent="0">
              <a:buNone/>
            </a:pPr>
            <a:endParaRPr lang="nl-NL" u="sng" dirty="0"/>
          </a:p>
          <a:p>
            <a:pPr marL="0" indent="0">
              <a:buNone/>
            </a:pPr>
            <a:endParaRPr lang="nl-NL" u="sng" dirty="0"/>
          </a:p>
          <a:p>
            <a:pPr marL="0" indent="0">
              <a:buNone/>
            </a:pPr>
            <a:r>
              <a:rPr lang="nl-NL" sz="1700" u="sng" dirty="0"/>
              <a:t>Website:</a:t>
            </a:r>
            <a:endParaRPr lang="nl-NL" sz="17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sz="1700" dirty="0">
                <a:solidFill>
                  <a:srgbClr val="0070C0"/>
                </a:solidFill>
                <a:hlinkClick r:id="rId2"/>
              </a:rPr>
              <a:t>www.spoedzorgnet.nl</a:t>
            </a:r>
            <a:r>
              <a:rPr lang="nl-NL" sz="1700" dirty="0">
                <a:solidFill>
                  <a:srgbClr val="0070C0"/>
                </a:solidFill>
              </a:rPr>
              <a:t> / ROAZ/ ABR </a:t>
            </a:r>
          </a:p>
          <a:p>
            <a:pPr marL="0" indent="0">
              <a:buNone/>
            </a:pPr>
            <a:r>
              <a:rPr lang="nl-NL" sz="1700" dirty="0">
                <a:solidFill>
                  <a:srgbClr val="0070C0"/>
                </a:solidFill>
                <a:hlinkClick r:id="rId3"/>
              </a:rPr>
              <a:t>www.netwerkacutezorgnoordwest.nl/watdoenwe</a:t>
            </a:r>
            <a:r>
              <a:rPr lang="nl-NL" sz="1700" dirty="0">
                <a:solidFill>
                  <a:srgbClr val="0070C0"/>
                </a:solidFill>
              </a:rPr>
              <a:t>?/ABR</a:t>
            </a:r>
          </a:p>
          <a:p>
            <a:pPr marL="0" indent="0">
              <a:buNone/>
            </a:pPr>
            <a:r>
              <a:rPr lang="nl-NL" sz="1700" u="sng" dirty="0"/>
              <a:t>Emailadres:</a:t>
            </a:r>
          </a:p>
          <a:p>
            <a:pPr marL="0" indent="0">
              <a:buNone/>
            </a:pPr>
            <a:r>
              <a:rPr lang="nl-NL" sz="1700" dirty="0">
                <a:solidFill>
                  <a:srgbClr val="0070C0"/>
                </a:solidFill>
                <a:hlinkClick r:id="rId4"/>
              </a:rPr>
              <a:t>ABRNHFL@gmail.com; </a:t>
            </a:r>
            <a:r>
              <a:rPr lang="nl-NL" sz="1700" dirty="0">
                <a:solidFill>
                  <a:srgbClr val="0070C0"/>
                </a:solidFill>
              </a:rPr>
              <a:t>aolyhoek@ggdhn.nl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985FD3-5361-46DD-87F7-B9D342955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u="none" strike="noStrike" dirty="0">
                <a:solidFill>
                  <a:srgbClr val="FFFFFF"/>
                </a:solidFill>
                <a:latin typeface="Candara"/>
              </a:rPr>
              <a:t>Pilot Zorgnetwerken Antibioticaresistentie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D46E4E5-891D-4C53-BC38-E9DF0AB6121C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6" t="40166" r="24297" b="39999"/>
          <a:stretch/>
        </p:blipFill>
        <p:spPr bwMode="auto">
          <a:xfrm>
            <a:off x="179512" y="5697666"/>
            <a:ext cx="3019425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5048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/>
              <a:t>Pilot Zorgnetwerken Antibioticaresistentie</a:t>
            </a:r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72067" y="2060849"/>
            <a:ext cx="7408333" cy="3384376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r>
              <a:rPr lang="nl-NL" sz="8000" b="1" u="sng" dirty="0"/>
              <a:t>Onder aansturing van VWS:</a:t>
            </a:r>
          </a:p>
          <a:p>
            <a:endParaRPr lang="nl-NL" sz="8000" dirty="0"/>
          </a:p>
          <a:p>
            <a:r>
              <a:rPr lang="nl-NL" sz="7200" dirty="0"/>
              <a:t>Kerngroep 10 Zorgnetwerken (8 kwartiermakers)</a:t>
            </a:r>
          </a:p>
          <a:p>
            <a:pPr marL="0" indent="0">
              <a:buNone/>
            </a:pPr>
            <a:endParaRPr lang="nl-NL" sz="7200" dirty="0"/>
          </a:p>
          <a:p>
            <a:r>
              <a:rPr lang="nl-NL" sz="7200" dirty="0"/>
              <a:t>Kerngroep Surveillance (adviesraad voor RIVM-VWS 14 leden):</a:t>
            </a:r>
          </a:p>
          <a:p>
            <a:pPr marL="0" indent="0">
              <a:buNone/>
            </a:pPr>
            <a:r>
              <a:rPr lang="nl-NL" sz="3375" dirty="0"/>
              <a:t>	- </a:t>
            </a:r>
            <a:r>
              <a:rPr lang="nl-NL" sz="4500" dirty="0"/>
              <a:t>surveillance op antibioticagebruik en bevorderen antibiotic stewardship.</a:t>
            </a:r>
          </a:p>
          <a:p>
            <a:pPr marL="0" indent="0">
              <a:buNone/>
            </a:pPr>
            <a:r>
              <a:rPr lang="nl-NL" sz="4500" dirty="0"/>
              <a:t>	- puntprevalentie-onderzoek in verpleeghuizen.</a:t>
            </a:r>
          </a:p>
          <a:p>
            <a:pPr marL="0" indent="0">
              <a:buNone/>
            </a:pPr>
            <a:r>
              <a:rPr lang="nl-NL" sz="4500" dirty="0"/>
              <a:t>	- voorschrijfgedrag antibiotica door huisartsen</a:t>
            </a:r>
          </a:p>
          <a:p>
            <a:pPr marL="0" indent="0">
              <a:buNone/>
            </a:pPr>
            <a:r>
              <a:rPr lang="nl-NL" sz="4500" dirty="0"/>
              <a:t>	- herijking van PREZIES ( zorginfecties) </a:t>
            </a:r>
          </a:p>
          <a:p>
            <a:pPr marL="0" indent="0">
              <a:buNone/>
            </a:pPr>
            <a:r>
              <a:rPr lang="nl-NL" sz="4500" dirty="0"/>
              <a:t>	- eenheid van taal (binnen registraties) </a:t>
            </a:r>
          </a:p>
          <a:p>
            <a:pPr marL="0" indent="0">
              <a:buNone/>
            </a:pPr>
            <a:endParaRPr lang="nl-NL" sz="4500" dirty="0"/>
          </a:p>
          <a:p>
            <a:r>
              <a:rPr lang="nl-NL" sz="7200" b="1" dirty="0"/>
              <a:t>Doel:</a:t>
            </a:r>
            <a:r>
              <a:rPr lang="nl-NL" sz="7200" dirty="0"/>
              <a:t> komen tot een ABR-zorgnetwerk dat actueel zicht heeft op de omvang, de verspreiding en de (nieuwe) ontwikkeling van antibioticaresistentie in de zorgnetwerkregio, door verbetering van de uitwisseling van informatie en meer onderlinge samenwerking.</a:t>
            </a:r>
          </a:p>
          <a:p>
            <a:pPr marL="0" indent="0">
              <a:buNone/>
            </a:pPr>
            <a:r>
              <a:rPr lang="nl-NL" sz="3375" dirty="0"/>
              <a:t> </a:t>
            </a:r>
          </a:p>
          <a:p>
            <a:pPr marL="0" indent="0">
              <a:buNone/>
            </a:pPr>
            <a:r>
              <a:rPr lang="nl-NL" dirty="0"/>
              <a:t>	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787EC41-C8A3-4014-85DD-8B986F065E6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6" t="40166" r="24297" b="39999"/>
          <a:stretch/>
        </p:blipFill>
        <p:spPr bwMode="auto">
          <a:xfrm>
            <a:off x="179512" y="5697666"/>
            <a:ext cx="3019425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9220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Pilot Zorgnetwerken Antibioticaresistentie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809214"/>
              </p:ext>
            </p:extLst>
          </p:nvPr>
        </p:nvGraphicFramePr>
        <p:xfrm>
          <a:off x="628650" y="2564903"/>
          <a:ext cx="7886700" cy="3024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Afbeelding 4">
            <a:extLst>
              <a:ext uri="{FF2B5EF4-FFF2-40B4-BE49-F238E27FC236}">
                <a16:creationId xmlns:a16="http://schemas.microsoft.com/office/drawing/2014/main" id="{791A3A43-B174-4B8C-88B9-926B6CB7EA57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6" t="40166" r="24297" b="39999"/>
          <a:stretch/>
        </p:blipFill>
        <p:spPr bwMode="auto">
          <a:xfrm>
            <a:off x="179512" y="5697666"/>
            <a:ext cx="3019425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2479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E4F9A65D-8952-4232-86CB-8F61B3B98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958109"/>
            <a:ext cx="7408333" cy="416805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u="sng" dirty="0"/>
              <a:t>Stuurgroep:</a:t>
            </a:r>
          </a:p>
          <a:p>
            <a:r>
              <a:rPr lang="nl-NL" dirty="0"/>
              <a:t>Yvonne van Duijnhoven (voorzitter; GGD Amsterdam) </a:t>
            </a:r>
          </a:p>
          <a:p>
            <a:r>
              <a:rPr lang="nl-NL" dirty="0"/>
              <a:t>Christina Vandenbroucke (VUmc)</a:t>
            </a:r>
          </a:p>
          <a:p>
            <a:r>
              <a:rPr lang="nl-NL" dirty="0"/>
              <a:t>Menno de Jong (AMC)</a:t>
            </a:r>
          </a:p>
          <a:p>
            <a:r>
              <a:rPr lang="nl-NL" dirty="0"/>
              <a:t>Wendelien Dorigo (</a:t>
            </a:r>
            <a:r>
              <a:rPr lang="nl-NL" dirty="0" err="1"/>
              <a:t>Tergooi</a:t>
            </a:r>
            <a:r>
              <a:rPr lang="nl-NL" dirty="0"/>
              <a:t>)</a:t>
            </a:r>
          </a:p>
          <a:p>
            <a:r>
              <a:rPr lang="nl-NL" dirty="0"/>
              <a:t>Cees </a:t>
            </a:r>
            <a:r>
              <a:rPr lang="nl-NL" dirty="0" err="1"/>
              <a:t>Hertogh</a:t>
            </a:r>
            <a:r>
              <a:rPr lang="nl-NL" dirty="0"/>
              <a:t> (VUmc)</a:t>
            </a:r>
          </a:p>
          <a:p>
            <a:r>
              <a:rPr lang="nl-NL" dirty="0"/>
              <a:t>Jan Prins (AMC)</a:t>
            </a:r>
          </a:p>
          <a:p>
            <a:r>
              <a:rPr lang="nl-NL" dirty="0"/>
              <a:t>Jolanda Buwalda (Omring)</a:t>
            </a:r>
          </a:p>
          <a:p>
            <a:r>
              <a:rPr lang="nl-NL" dirty="0">
                <a:solidFill>
                  <a:srgbClr val="FF0000"/>
                </a:solidFill>
              </a:rPr>
              <a:t>(Vertegenwoordiger 1</a:t>
            </a:r>
            <a:r>
              <a:rPr lang="nl-NL" baseline="30000" dirty="0">
                <a:solidFill>
                  <a:srgbClr val="FF0000"/>
                </a:solidFill>
              </a:rPr>
              <a:t>e</a:t>
            </a:r>
            <a:r>
              <a:rPr lang="nl-NL" dirty="0">
                <a:solidFill>
                  <a:srgbClr val="FF0000"/>
                </a:solidFill>
              </a:rPr>
              <a:t> lijn)</a:t>
            </a:r>
          </a:p>
          <a:p>
            <a:r>
              <a:rPr lang="nl-NL" dirty="0"/>
              <a:t>Paul van der Linden (</a:t>
            </a:r>
            <a:r>
              <a:rPr lang="nl-NL" dirty="0" err="1"/>
              <a:t>Tergooi</a:t>
            </a:r>
            <a:r>
              <a:rPr lang="nl-NL" dirty="0"/>
              <a:t>)</a:t>
            </a:r>
          </a:p>
          <a:p>
            <a:r>
              <a:rPr lang="nl-NL" dirty="0"/>
              <a:t>Frank de Groot (Traumanet AMC)</a:t>
            </a:r>
          </a:p>
          <a:p>
            <a:r>
              <a:rPr lang="nl-NL" dirty="0"/>
              <a:t>Daniëlle Bonink (ROAZ </a:t>
            </a:r>
            <a:r>
              <a:rPr lang="nl-NL" dirty="0" err="1"/>
              <a:t>Vumc</a:t>
            </a:r>
            <a:r>
              <a:rPr lang="nl-NL" dirty="0"/>
              <a:t>)</a:t>
            </a:r>
          </a:p>
          <a:p>
            <a:r>
              <a:rPr lang="nl-NL" dirty="0"/>
              <a:t>Jan Woldman (GGD Amsterdam)</a:t>
            </a:r>
          </a:p>
          <a:p>
            <a:r>
              <a:rPr lang="nl-NL" dirty="0"/>
              <a:t>Bert van de Velden (GGD Kennemerland)</a:t>
            </a:r>
          </a:p>
          <a:p>
            <a:r>
              <a:rPr lang="nl-NL" dirty="0"/>
              <a:t>Ad Olijhoek (secretaris; GGD Hollands Noorden)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A5A7FD-429D-46A1-8B29-D13B43B3D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Pilot Zorgnetwerken Antibioticaresistentie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8238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31621E-FEF2-4F49-868B-ACB6047C3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Pilot Zorgnetwerken Antibioticaresistentie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4F3022-D8A7-4619-8244-99DA8CC60EB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2679192"/>
            <a:ext cx="4041647" cy="3447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u="sng" dirty="0"/>
              <a:t>Regionaal coördinatieteam west</a:t>
            </a:r>
          </a:p>
          <a:p>
            <a:r>
              <a:rPr lang="nl-NL" dirty="0"/>
              <a:t>Ad Olijhoek, kwartiermaker</a:t>
            </a:r>
          </a:p>
          <a:p>
            <a:r>
              <a:rPr lang="nl-NL" dirty="0"/>
              <a:t>Jeanette Ros ( GGD-arts MG – IZB)</a:t>
            </a:r>
          </a:p>
          <a:p>
            <a:r>
              <a:rPr lang="nl-NL" dirty="0"/>
              <a:t>Anke de Herder (GGD - IZB-DIP)</a:t>
            </a:r>
          </a:p>
          <a:p>
            <a:r>
              <a:rPr lang="nl-NL" dirty="0">
                <a:solidFill>
                  <a:srgbClr val="FF0000"/>
                </a:solidFill>
              </a:rPr>
              <a:t>SO</a:t>
            </a:r>
          </a:p>
          <a:p>
            <a:r>
              <a:rPr lang="nl-NL" dirty="0"/>
              <a:t>Mandy van den Brink (GGD- Epi)</a:t>
            </a:r>
          </a:p>
          <a:p>
            <a:r>
              <a:rPr lang="nl-NL" dirty="0">
                <a:solidFill>
                  <a:srgbClr val="FF0000"/>
                </a:solidFill>
              </a:rPr>
              <a:t>Arts (Medische microbioloog / IZB)</a:t>
            </a:r>
          </a:p>
          <a:p>
            <a:r>
              <a:rPr lang="nl-NL" dirty="0" err="1"/>
              <a:t>Flexinzet</a:t>
            </a:r>
            <a:r>
              <a:rPr lang="nl-NL" dirty="0"/>
              <a:t> specialisten naar behoefte</a:t>
            </a:r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869B2C-0CD7-4E2D-8023-C91392163B0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4240230" cy="3447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u="sng" dirty="0"/>
              <a:t>Regionaal coördinatieteam oost</a:t>
            </a:r>
          </a:p>
          <a:p>
            <a:r>
              <a:rPr lang="nl-NL" dirty="0"/>
              <a:t>Ad Olijhoek, kwartiermaker</a:t>
            </a:r>
          </a:p>
          <a:p>
            <a:r>
              <a:rPr lang="nl-NL" dirty="0"/>
              <a:t>Jacqueline Sleven (GGD - arts MG – IZB)</a:t>
            </a:r>
          </a:p>
          <a:p>
            <a:r>
              <a:rPr lang="nl-NL" dirty="0">
                <a:solidFill>
                  <a:srgbClr val="FF0000"/>
                </a:solidFill>
              </a:rPr>
              <a:t>DIP</a:t>
            </a:r>
          </a:p>
          <a:p>
            <a:r>
              <a:rPr lang="nl-NL" dirty="0"/>
              <a:t>Jessica Edwards van Muijen (</a:t>
            </a:r>
            <a:r>
              <a:rPr lang="nl-NL" dirty="0" err="1"/>
              <a:t>Cordaan</a:t>
            </a:r>
            <a:r>
              <a:rPr lang="nl-NL" dirty="0"/>
              <a:t> – SO) </a:t>
            </a:r>
            <a:r>
              <a:rPr lang="nl-NL" dirty="0">
                <a:solidFill>
                  <a:srgbClr val="FF0000"/>
                </a:solidFill>
              </a:rPr>
              <a:t> </a:t>
            </a:r>
          </a:p>
          <a:p>
            <a:r>
              <a:rPr lang="nl-NL" dirty="0"/>
              <a:t>Eline Freriks (GGD – Epi)</a:t>
            </a:r>
          </a:p>
          <a:p>
            <a:r>
              <a:rPr lang="nl-NL" dirty="0">
                <a:solidFill>
                  <a:srgbClr val="FF0000"/>
                </a:solidFill>
              </a:rPr>
              <a:t>Arts (MM/Infectieziektebestrijding)</a:t>
            </a:r>
          </a:p>
          <a:p>
            <a:r>
              <a:rPr lang="nl-NL" dirty="0" err="1"/>
              <a:t>Flexinzet</a:t>
            </a:r>
            <a:r>
              <a:rPr lang="nl-NL" dirty="0"/>
              <a:t> specialisten naar behoefte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4479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4F9DDB7-59BC-43BA-923D-919DFDB4C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538" y="2544261"/>
            <a:ext cx="7408862" cy="33406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b="1" u="sng" dirty="0"/>
              <a:t>ABR-activiteiten:</a:t>
            </a:r>
            <a:r>
              <a:rPr lang="nl-NL" b="1" dirty="0"/>
              <a:t> </a:t>
            </a:r>
          </a:p>
          <a:p>
            <a:pPr marL="0" indent="0">
              <a:buNone/>
            </a:pPr>
            <a:r>
              <a:rPr lang="nl-NL" sz="1800" dirty="0"/>
              <a:t>- </a:t>
            </a:r>
            <a:r>
              <a:rPr lang="nl-NL" sz="1800" dirty="0" err="1"/>
              <a:t>one</a:t>
            </a:r>
            <a:r>
              <a:rPr lang="nl-NL" sz="1800" dirty="0"/>
              <a:t> health</a:t>
            </a:r>
          </a:p>
          <a:p>
            <a:pPr marL="0" indent="0">
              <a:buNone/>
            </a:pPr>
            <a:r>
              <a:rPr lang="nl-NL" sz="1800" dirty="0"/>
              <a:t>- pilot ABR-zorgnetwerken </a:t>
            </a:r>
          </a:p>
          <a:p>
            <a:pPr marL="0" indent="0">
              <a:buNone/>
            </a:pPr>
            <a:r>
              <a:rPr lang="nl-NL" sz="1800" dirty="0"/>
              <a:t>- aanvullende subsidie aanvragen</a:t>
            </a:r>
          </a:p>
          <a:p>
            <a:pPr marL="0" indent="0">
              <a:buNone/>
            </a:pPr>
            <a:r>
              <a:rPr lang="nl-NL" sz="1800" dirty="0"/>
              <a:t>- RIVM: landelijke pilots 1e en 2e lijn, langdurige zorg</a:t>
            </a:r>
          </a:p>
          <a:p>
            <a:pPr marL="0" indent="0">
              <a:buNone/>
            </a:pPr>
            <a:r>
              <a:rPr lang="nl-NL" sz="1800" dirty="0"/>
              <a:t>- VWS: project met </a:t>
            </a:r>
            <a:r>
              <a:rPr lang="nl-NL" sz="1800" dirty="0" err="1"/>
              <a:t>Vilans</a:t>
            </a:r>
            <a:r>
              <a:rPr lang="nl-NL" sz="1800" dirty="0"/>
              <a:t>, gericht op teams in verpleeghuizen.</a:t>
            </a:r>
          </a:p>
          <a:p>
            <a:pPr marL="0" indent="0">
              <a:buNone/>
            </a:pPr>
            <a:r>
              <a:rPr lang="nl-NL" sz="1800" dirty="0"/>
              <a:t>- </a:t>
            </a:r>
            <a:r>
              <a:rPr lang="nl-NL" sz="1800" dirty="0" err="1"/>
              <a:t>ZonMw</a:t>
            </a:r>
            <a:r>
              <a:rPr lang="nl-NL" sz="1800" dirty="0"/>
              <a:t>: calls op gebied van ABR</a:t>
            </a:r>
          </a:p>
          <a:p>
            <a:pPr marL="0" indent="0">
              <a:buNone/>
            </a:pPr>
            <a:r>
              <a:rPr lang="nl-NL" sz="1800" dirty="0"/>
              <a:t>- organisaties en werkgroepen (onderzoek, richtlijnen)</a:t>
            </a:r>
          </a:p>
          <a:p>
            <a:pPr marL="0" indent="0">
              <a:buNone/>
            </a:pPr>
            <a:r>
              <a:rPr lang="nl-NL" sz="1800" dirty="0"/>
              <a:t>- nieuwsbrieven VWS, GGD GHOR-LNAZ, ABR-zorgregio</a:t>
            </a:r>
          </a:p>
          <a:p>
            <a:pPr>
              <a:buFontTx/>
              <a:buChar char="-"/>
            </a:pPr>
            <a:endParaRPr lang="nl-NL" sz="1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414DFEF-3DE3-40EC-9EF7-5049D6A2D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u="none" strike="noStrike">
                <a:solidFill>
                  <a:srgbClr val="FFFFFF"/>
                </a:solidFill>
                <a:latin typeface="Candara"/>
              </a:rPr>
              <a:t>Pilot Zorgnetwerken Antibioticaresistentie</a:t>
            </a:r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54750C4-A87C-484A-BAD5-A0B51758DDB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6" t="40166" r="24297" b="39999"/>
          <a:stretch/>
        </p:blipFill>
        <p:spPr bwMode="auto">
          <a:xfrm>
            <a:off x="179512" y="5697666"/>
            <a:ext cx="3019425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85355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Pilot Zorgnetwerken Antibioticaresistentie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2060848"/>
            <a:ext cx="7886700" cy="3960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u="sng"/>
              <a:t>pilotresultaten (VWS)</a:t>
            </a:r>
          </a:p>
          <a:p>
            <a:pPr marL="0" indent="0">
              <a:buNone/>
            </a:pPr>
            <a:endParaRPr lang="nl-NL" sz="1350" b="1" u="sng"/>
          </a:p>
          <a:p>
            <a:r>
              <a:rPr lang="nl-NL" sz="1350"/>
              <a:t>Betrekken zorginstellingen</a:t>
            </a:r>
          </a:p>
          <a:p>
            <a:r>
              <a:rPr lang="nl-NL" sz="1350"/>
              <a:t>Opstellen regionaal risicoprofiel &amp; beheersplan</a:t>
            </a:r>
          </a:p>
          <a:p>
            <a:r>
              <a:rPr lang="nl-NL" sz="1350"/>
              <a:t>Prevalentiemetingen </a:t>
            </a:r>
          </a:p>
          <a:p>
            <a:r>
              <a:rPr lang="nl-NL" sz="1350"/>
              <a:t>Verzorgen van deskundigheidsbevordering </a:t>
            </a:r>
          </a:p>
          <a:p>
            <a:r>
              <a:rPr lang="nl-NL" sz="1350"/>
              <a:t>inzicht in mate van implementatie preventie maatregelen </a:t>
            </a:r>
          </a:p>
          <a:p>
            <a:r>
              <a:rPr lang="nl-NL" sz="1350"/>
              <a:t>overzicht audits </a:t>
            </a:r>
          </a:p>
          <a:p>
            <a:r>
              <a:rPr lang="nl-NL" sz="1350"/>
              <a:t>Regionaal signaleringsoverleg </a:t>
            </a:r>
          </a:p>
          <a:p>
            <a:r>
              <a:rPr lang="nl-NL" sz="1350"/>
              <a:t>Transparantie faciliteren over BRMO aanwezigheid en spreiding </a:t>
            </a:r>
          </a:p>
          <a:p>
            <a:r>
              <a:rPr lang="nl-NL" sz="1350"/>
              <a:t>Advisering tussen zorginstellingen en zorgverleners </a:t>
            </a:r>
          </a:p>
          <a:p>
            <a:r>
              <a:rPr lang="nl-NL" sz="1350"/>
              <a:t>Antimicrobial Stewardship </a:t>
            </a:r>
          </a:p>
          <a:p>
            <a:r>
              <a:rPr lang="nl-NL" sz="1350"/>
              <a:t>Afstemming &amp; uitwisseling regionaal &amp; landelijk beleid </a:t>
            </a:r>
          </a:p>
          <a:p>
            <a:r>
              <a:rPr lang="nl-NL" sz="1350" i="1"/>
              <a:t>Communicatie en databeheer</a:t>
            </a:r>
          </a:p>
          <a:p>
            <a:endParaRPr lang="nl-NL" sz="1350"/>
          </a:p>
          <a:p>
            <a:endParaRPr lang="nl-NL" sz="1350"/>
          </a:p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C439CB4-798A-4A58-923E-68261A2C9E8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6" t="40166" r="24297" b="39999"/>
          <a:stretch/>
        </p:blipFill>
        <p:spPr bwMode="auto">
          <a:xfrm>
            <a:off x="179512" y="5697666"/>
            <a:ext cx="3019425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02004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4E22266-EF1B-479B-8E13-F9EA9F247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911927"/>
            <a:ext cx="7408333" cy="421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u="sng" dirty="0"/>
              <a:t>Ontwikkeling:</a:t>
            </a:r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r>
              <a:rPr lang="nl-NL" sz="2000" b="1" dirty="0"/>
              <a:t>1. individu: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1800" dirty="0"/>
              <a:t>- bewustzijn, kennis, vaardigheden.</a:t>
            </a:r>
          </a:p>
          <a:p>
            <a:pPr marL="0" indent="0">
              <a:buNone/>
            </a:pPr>
            <a:r>
              <a:rPr lang="nl-NL" sz="2000" b="1" dirty="0"/>
              <a:t>2. ICT-systeem: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1800" dirty="0"/>
              <a:t>- optimalisatie: beschikbaarheid, registratie, eenheid van taal</a:t>
            </a:r>
          </a:p>
          <a:p>
            <a:pPr marL="0" indent="0">
              <a:buNone/>
            </a:pPr>
            <a:r>
              <a:rPr lang="nl-NL" sz="2000" b="1" dirty="0"/>
              <a:t>3. Keten: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1800" dirty="0"/>
              <a:t>- transferafspraken, antimicrobieel stewardship, 	informatie-uitwisseling, signaleringsoverleg</a:t>
            </a:r>
          </a:p>
          <a:p>
            <a:pPr marL="457200" indent="-457200">
              <a:buAutoNum type="arabicPeriod"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44FE55E-2DDC-406D-823C-23ADC49A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Pilot Zorgnetwerken Antibioticaresistentie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DF7A291-DF68-4BA3-A60C-6E49FBB226EF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6" t="40166" r="24297" b="39999"/>
          <a:stretch/>
        </p:blipFill>
        <p:spPr bwMode="auto">
          <a:xfrm>
            <a:off x="179512" y="5697666"/>
            <a:ext cx="3019425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37948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79DC17B9-31AB-4F05-9C2A-AC32A649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Pilot Zorgnetwerken Antibioticaresistentie</a:t>
            </a:r>
            <a:endParaRPr lang="nl-NL" dirty="0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E4CB62AE-FFFB-407E-B8A6-0AD5F72289F0}"/>
              </a:ext>
            </a:extLst>
          </p:cNvPr>
          <p:cNvSpPr/>
          <p:nvPr/>
        </p:nvSpPr>
        <p:spPr>
          <a:xfrm>
            <a:off x="3325164" y="3326180"/>
            <a:ext cx="1394691" cy="13751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SO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F121AD1A-D189-4A41-B565-24D383509CC5}"/>
              </a:ext>
            </a:extLst>
          </p:cNvPr>
          <p:cNvSpPr/>
          <p:nvPr/>
        </p:nvSpPr>
        <p:spPr>
          <a:xfrm>
            <a:off x="3200614" y="2072149"/>
            <a:ext cx="1066222" cy="118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err="1"/>
              <a:t>trans-fers</a:t>
            </a:r>
            <a:endParaRPr lang="nl-NL" sz="1200" dirty="0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FBA306F0-6238-47B7-BCC9-FD34ED2678AF}"/>
              </a:ext>
            </a:extLst>
          </p:cNvPr>
          <p:cNvSpPr/>
          <p:nvPr/>
        </p:nvSpPr>
        <p:spPr>
          <a:xfrm>
            <a:off x="4286698" y="2118609"/>
            <a:ext cx="1128839" cy="1233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err="1"/>
              <a:t>richt-lijnen</a:t>
            </a:r>
            <a:endParaRPr lang="nl-NL" sz="1200" dirty="0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C787CE77-7242-4043-ADE8-D050626B286C}"/>
              </a:ext>
            </a:extLst>
          </p:cNvPr>
          <p:cNvSpPr/>
          <p:nvPr/>
        </p:nvSpPr>
        <p:spPr>
          <a:xfrm>
            <a:off x="4811440" y="4341019"/>
            <a:ext cx="1054680" cy="1193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audit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0875DC04-1059-4AB9-AFF0-36C028A83619}"/>
              </a:ext>
            </a:extLst>
          </p:cNvPr>
          <p:cNvSpPr/>
          <p:nvPr/>
        </p:nvSpPr>
        <p:spPr>
          <a:xfrm>
            <a:off x="2830649" y="4697914"/>
            <a:ext cx="998605" cy="1193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err="1"/>
              <a:t>hygië-ne</a:t>
            </a:r>
            <a:endParaRPr lang="nl-NL" sz="1200" dirty="0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BB664CD3-AD04-48CA-BE7A-8B6B04FCF8AE}"/>
              </a:ext>
            </a:extLst>
          </p:cNvPr>
          <p:cNvSpPr/>
          <p:nvPr/>
        </p:nvSpPr>
        <p:spPr>
          <a:xfrm>
            <a:off x="4962519" y="3091943"/>
            <a:ext cx="1132610" cy="12490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err="1"/>
              <a:t>ppo</a:t>
            </a:r>
            <a:endParaRPr lang="nl-NL" sz="1400" dirty="0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B7A1FEA5-F6D4-49A1-8737-059B99A068CD}"/>
              </a:ext>
            </a:extLst>
          </p:cNvPr>
          <p:cNvSpPr/>
          <p:nvPr/>
        </p:nvSpPr>
        <p:spPr>
          <a:xfrm>
            <a:off x="2189870" y="3815387"/>
            <a:ext cx="985122" cy="1122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IP</a:t>
            </a:r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39E5CAA6-0BD5-4641-A7A5-3A245C8E64F7}"/>
              </a:ext>
            </a:extLst>
          </p:cNvPr>
          <p:cNvSpPr/>
          <p:nvPr/>
        </p:nvSpPr>
        <p:spPr>
          <a:xfrm>
            <a:off x="2281455" y="2659002"/>
            <a:ext cx="1043709" cy="11563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ABS</a:t>
            </a:r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B70423FF-FE55-4DA7-AF82-7BA1BD20AC6C}"/>
              </a:ext>
            </a:extLst>
          </p:cNvPr>
          <p:cNvSpPr/>
          <p:nvPr/>
        </p:nvSpPr>
        <p:spPr>
          <a:xfrm>
            <a:off x="3829254" y="4878950"/>
            <a:ext cx="1052957" cy="1097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err="1"/>
              <a:t>Deskun-digheid</a:t>
            </a:r>
            <a:endParaRPr lang="nl-NL" sz="1200" dirty="0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BC20E03A-2393-486D-A239-E78C1C420F5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6" t="40166" r="24297" b="39999"/>
          <a:stretch/>
        </p:blipFill>
        <p:spPr bwMode="auto">
          <a:xfrm>
            <a:off x="0" y="5631091"/>
            <a:ext cx="3019425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8417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606</Words>
  <Application>Microsoft Office PowerPoint</Application>
  <PresentationFormat>Diavoorstelling (4:3)</PresentationFormat>
  <Paragraphs>164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Candara</vt:lpstr>
      <vt:lpstr>Symbol</vt:lpstr>
      <vt:lpstr>Golfvorm</vt:lpstr>
      <vt:lpstr>Pilot Zorgnetwerken Antibioticaresistentie</vt:lpstr>
      <vt:lpstr>Pilot Zorgnetwerken Antibioticaresistentie</vt:lpstr>
      <vt:lpstr>Pilot Zorgnetwerken Antibioticaresistentie</vt:lpstr>
      <vt:lpstr>Pilot Zorgnetwerken Antibioticaresistentie</vt:lpstr>
      <vt:lpstr>Pilot Zorgnetwerken Antibioticaresistentie</vt:lpstr>
      <vt:lpstr>Pilot Zorgnetwerken Antibioticaresistentie</vt:lpstr>
      <vt:lpstr>Pilot Zorgnetwerken Antibioticaresistentie</vt:lpstr>
      <vt:lpstr>Pilot Zorgnetwerken Antibioticaresistentie</vt:lpstr>
      <vt:lpstr>Pilot Zorgnetwerken Antibioticaresistentie</vt:lpstr>
      <vt:lpstr>Pilot Zorgnetwerken Antibioticaresistentie</vt:lpstr>
      <vt:lpstr>Pilot Zorgnetwerken Antibioticaresistentie</vt:lpstr>
      <vt:lpstr>Pilot Zorgnetwerken Antibioticaresistentie</vt:lpstr>
      <vt:lpstr>Pilot Zorgnetwerken Antibioticaresistentie</vt:lpstr>
      <vt:lpstr>Pilot Zorgnetwerken Antibioticaresistentie</vt:lpstr>
      <vt:lpstr>Pilot Zorgnetwerken Antibioticaresistentie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Bijeenkomst ABR-zorgnetwerken NH-FL</dc:title>
  <dc:creator>C&amp;A12</dc:creator>
  <cp:lastModifiedBy>Ad Olijhoek</cp:lastModifiedBy>
  <cp:revision>12</cp:revision>
  <dcterms:modified xsi:type="dcterms:W3CDTF">2017-11-30T07:42:35Z</dcterms:modified>
</cp:coreProperties>
</file>