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72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26AE4-5298-4B77-94D6-44090B32A7CF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4ED0D-5DAB-4ACD-9067-8F97EDF955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20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4ED0D-5DAB-4ACD-9067-8F97EDF955A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7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4ED0D-5DAB-4ACD-9067-8F97EDF955A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78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4ED0D-5DAB-4ACD-9067-8F97EDF955A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7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4ED0D-5DAB-4ACD-9067-8F97EDF955A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4ED0D-5DAB-4ACD-9067-8F97EDF955A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4ED0D-5DAB-4ACD-9067-8F97EDF955A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7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4ED0D-5DAB-4ACD-9067-8F97EDF955A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7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4ED0D-5DAB-4ACD-9067-8F97EDF955A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78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4ED0D-5DAB-4ACD-9067-8F97EDF955A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78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4ED0D-5DAB-4ACD-9067-8F97EDF955A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7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4ED0D-5DAB-4ACD-9067-8F97EDF955A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7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lken_voorgr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6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244" y="3612445"/>
            <a:ext cx="6322707" cy="12726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>
              <a:defRPr sz="39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3244" y="6192761"/>
            <a:ext cx="7548538" cy="322540"/>
          </a:xfrm>
        </p:spPr>
        <p:txBody>
          <a:bodyPr/>
          <a:lstStyle>
            <a:lvl1pPr marL="0" indent="0">
              <a:lnSpc>
                <a:spcPct val="100000"/>
              </a:lnSpc>
              <a:buFont typeface="Times" charset="0"/>
              <a:buNone/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en-US" noProof="0" smtClean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3" t="33906" r="31507" b="34004"/>
          <a:stretch/>
        </p:blipFill>
        <p:spPr>
          <a:xfrm>
            <a:off x="5220072" y="1844824"/>
            <a:ext cx="202745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8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23A36-FC54-467C-B0B1-418B8190A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69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4647" y="967619"/>
            <a:ext cx="1887134" cy="535415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3244" y="967619"/>
            <a:ext cx="5532368" cy="535415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23A36-FC54-467C-B0B1-418B8190A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53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F23A36-FC54-467C-B0B1-418B8190A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29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9" y="4406699"/>
            <a:ext cx="7773004" cy="1362730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9" y="2906889"/>
            <a:ext cx="7773004" cy="1499809"/>
          </a:xfrm>
        </p:spPr>
        <p:txBody>
          <a:bodyPr anchor="b"/>
          <a:lstStyle>
            <a:lvl1pPr marL="0" indent="0">
              <a:buNone/>
              <a:defRPr sz="1700"/>
            </a:lvl1pPr>
            <a:lvl2pPr marL="387066" indent="0">
              <a:buNone/>
              <a:defRPr sz="1500"/>
            </a:lvl2pPr>
            <a:lvl3pPr marL="774131" indent="0">
              <a:buNone/>
              <a:defRPr sz="1400"/>
            </a:lvl3pPr>
            <a:lvl4pPr marL="1161197" indent="0">
              <a:buNone/>
              <a:defRPr sz="1200"/>
            </a:lvl4pPr>
            <a:lvl5pPr marL="1548262" indent="0">
              <a:buNone/>
              <a:defRPr sz="1200"/>
            </a:lvl5pPr>
            <a:lvl6pPr marL="1935328" indent="0">
              <a:buNone/>
              <a:defRPr sz="1200"/>
            </a:lvl6pPr>
            <a:lvl7pPr marL="2322393" indent="0">
              <a:buNone/>
              <a:defRPr sz="1200"/>
            </a:lvl7pPr>
            <a:lvl8pPr marL="2709459" indent="0">
              <a:buNone/>
              <a:defRPr sz="1200"/>
            </a:lvl8pPr>
            <a:lvl9pPr marL="3096524" indent="0">
              <a:buNone/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23A36-FC54-467C-B0B1-418B8190A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72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244" y="2257778"/>
            <a:ext cx="3709751" cy="40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2030" y="2257778"/>
            <a:ext cx="3709751" cy="40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23A36-FC54-467C-B0B1-418B8190A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35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9" y="274159"/>
            <a:ext cx="8230003" cy="1143672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99" y="1534751"/>
            <a:ext cx="4040403" cy="6397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7066" indent="0">
              <a:buNone/>
              <a:defRPr sz="1700" b="1"/>
            </a:lvl2pPr>
            <a:lvl3pPr marL="774131" indent="0">
              <a:buNone/>
              <a:defRPr sz="1500" b="1"/>
            </a:lvl3pPr>
            <a:lvl4pPr marL="1161197" indent="0">
              <a:buNone/>
              <a:defRPr sz="1400" b="1"/>
            </a:lvl4pPr>
            <a:lvl5pPr marL="1548262" indent="0">
              <a:buNone/>
              <a:defRPr sz="1400" b="1"/>
            </a:lvl5pPr>
            <a:lvl6pPr marL="1935328" indent="0">
              <a:buNone/>
              <a:defRPr sz="1400" b="1"/>
            </a:lvl6pPr>
            <a:lvl7pPr marL="2322393" indent="0">
              <a:buNone/>
              <a:defRPr sz="1400" b="1"/>
            </a:lvl7pPr>
            <a:lvl8pPr marL="2709459" indent="0">
              <a:buNone/>
              <a:defRPr sz="1400" b="1"/>
            </a:lvl8pPr>
            <a:lvl9pPr marL="3096524" indent="0">
              <a:buNone/>
              <a:defRPr sz="14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99" y="2174455"/>
            <a:ext cx="4040403" cy="395111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54" y="1534751"/>
            <a:ext cx="4041748" cy="6397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7066" indent="0">
              <a:buNone/>
              <a:defRPr sz="1700" b="1"/>
            </a:lvl2pPr>
            <a:lvl3pPr marL="774131" indent="0">
              <a:buNone/>
              <a:defRPr sz="1500" b="1"/>
            </a:lvl3pPr>
            <a:lvl4pPr marL="1161197" indent="0">
              <a:buNone/>
              <a:defRPr sz="1400" b="1"/>
            </a:lvl4pPr>
            <a:lvl5pPr marL="1548262" indent="0">
              <a:buNone/>
              <a:defRPr sz="1400" b="1"/>
            </a:lvl5pPr>
            <a:lvl6pPr marL="1935328" indent="0">
              <a:buNone/>
              <a:defRPr sz="1400" b="1"/>
            </a:lvl6pPr>
            <a:lvl7pPr marL="2322393" indent="0">
              <a:buNone/>
              <a:defRPr sz="1400" b="1"/>
            </a:lvl7pPr>
            <a:lvl8pPr marL="2709459" indent="0">
              <a:buNone/>
              <a:defRPr sz="1400" b="1"/>
            </a:lvl8pPr>
            <a:lvl9pPr marL="3096524" indent="0">
              <a:buNone/>
              <a:defRPr sz="14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54" y="2174455"/>
            <a:ext cx="4041748" cy="395111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23A36-FC54-467C-B0B1-418B8190A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0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23A36-FC54-467C-B0B1-418B8190A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34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23A36-FC54-467C-B0B1-418B8190A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61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9" y="272816"/>
            <a:ext cx="3008125" cy="116248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40" y="272815"/>
            <a:ext cx="5111662" cy="5852751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99" y="1435302"/>
            <a:ext cx="3008125" cy="4690264"/>
          </a:xfrm>
        </p:spPr>
        <p:txBody>
          <a:bodyPr/>
          <a:lstStyle>
            <a:lvl1pPr marL="0" indent="0">
              <a:buNone/>
              <a:defRPr sz="1200"/>
            </a:lvl1pPr>
            <a:lvl2pPr marL="387066" indent="0">
              <a:buNone/>
              <a:defRPr sz="1000"/>
            </a:lvl2pPr>
            <a:lvl3pPr marL="774131" indent="0">
              <a:buNone/>
              <a:defRPr sz="800"/>
            </a:lvl3pPr>
            <a:lvl4pPr marL="1161197" indent="0">
              <a:buNone/>
              <a:defRPr sz="800"/>
            </a:lvl4pPr>
            <a:lvl5pPr marL="1548262" indent="0">
              <a:buNone/>
              <a:defRPr sz="800"/>
            </a:lvl5pPr>
            <a:lvl6pPr marL="1935328" indent="0">
              <a:buNone/>
              <a:defRPr sz="800"/>
            </a:lvl6pPr>
            <a:lvl7pPr marL="2322393" indent="0">
              <a:buNone/>
              <a:defRPr sz="800"/>
            </a:lvl7pPr>
            <a:lvl8pPr marL="2709459" indent="0">
              <a:buNone/>
              <a:defRPr sz="800"/>
            </a:lvl8pPr>
            <a:lvl9pPr marL="3096524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23A36-FC54-467C-B0B1-418B8190A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2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03" y="4800466"/>
            <a:ext cx="5486669" cy="56713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03" y="612826"/>
            <a:ext cx="5486669" cy="4115069"/>
          </a:xfrm>
        </p:spPr>
        <p:txBody>
          <a:bodyPr/>
          <a:lstStyle>
            <a:lvl1pPr marL="0" indent="0">
              <a:buNone/>
              <a:defRPr sz="2700"/>
            </a:lvl1pPr>
            <a:lvl2pPr marL="387066" indent="0">
              <a:buNone/>
              <a:defRPr sz="2400"/>
            </a:lvl2pPr>
            <a:lvl3pPr marL="774131" indent="0">
              <a:buNone/>
              <a:defRPr sz="2000"/>
            </a:lvl3pPr>
            <a:lvl4pPr marL="1161197" indent="0">
              <a:buNone/>
              <a:defRPr sz="1700"/>
            </a:lvl4pPr>
            <a:lvl5pPr marL="1548262" indent="0">
              <a:buNone/>
              <a:defRPr sz="1700"/>
            </a:lvl5pPr>
            <a:lvl6pPr marL="1935328" indent="0">
              <a:buNone/>
              <a:defRPr sz="1700"/>
            </a:lvl6pPr>
            <a:lvl7pPr marL="2322393" indent="0">
              <a:buNone/>
              <a:defRPr sz="1700"/>
            </a:lvl7pPr>
            <a:lvl8pPr marL="2709459" indent="0">
              <a:buNone/>
              <a:defRPr sz="1700"/>
            </a:lvl8pPr>
            <a:lvl9pPr marL="3096524" indent="0">
              <a:buNone/>
              <a:defRPr sz="17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03" y="5367598"/>
            <a:ext cx="5486669" cy="805006"/>
          </a:xfrm>
        </p:spPr>
        <p:txBody>
          <a:bodyPr/>
          <a:lstStyle>
            <a:lvl1pPr marL="0" indent="0">
              <a:buNone/>
              <a:defRPr sz="1200"/>
            </a:lvl1pPr>
            <a:lvl2pPr marL="387066" indent="0">
              <a:buNone/>
              <a:defRPr sz="1000"/>
            </a:lvl2pPr>
            <a:lvl3pPr marL="774131" indent="0">
              <a:buNone/>
              <a:defRPr sz="800"/>
            </a:lvl3pPr>
            <a:lvl4pPr marL="1161197" indent="0">
              <a:buNone/>
              <a:defRPr sz="800"/>
            </a:lvl4pPr>
            <a:lvl5pPr marL="1548262" indent="0">
              <a:buNone/>
              <a:defRPr sz="800"/>
            </a:lvl5pPr>
            <a:lvl6pPr marL="1935328" indent="0">
              <a:buNone/>
              <a:defRPr sz="800"/>
            </a:lvl6pPr>
            <a:lvl7pPr marL="2322393" indent="0">
              <a:buNone/>
              <a:defRPr sz="800"/>
            </a:lvl7pPr>
            <a:lvl8pPr marL="2709459" indent="0">
              <a:buNone/>
              <a:defRPr sz="800"/>
            </a:lvl8pPr>
            <a:lvl9pPr marL="3096524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23A36-FC54-467C-B0B1-418B8190A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48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acktekstvum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6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3244" y="967619"/>
            <a:ext cx="7548538" cy="103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5D2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44" y="2257778"/>
            <a:ext cx="7548538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06607" y="6515302"/>
            <a:ext cx="645174" cy="3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5F23A36-FC54-467C-B0B1-418B8190A8B4}" type="slidenum">
              <a:rPr lang="nl-NL" smtClean="0"/>
              <a:t>‹nr.›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21073"/>
            <a:ext cx="1211614" cy="7333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87066"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774131"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161197"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548262"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40572" indent="-240572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86520" indent="-244604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727092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969008" indent="-240572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209580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1596645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1983711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2370776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2757842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7066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4131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1197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8262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328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2393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9459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6524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3244" y="3212976"/>
            <a:ext cx="6322707" cy="1672157"/>
          </a:xfrm>
        </p:spPr>
        <p:txBody>
          <a:bodyPr/>
          <a:lstStyle/>
          <a:p>
            <a:r>
              <a:rPr lang="nl-NL" b="1" dirty="0" smtClean="0"/>
              <a:t>Overzicht activiteiten antibioticaresistentie langdurige zorg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Themagroep Organisatie – 29 november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04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7845220" cy="406400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Lopende onderzoeken (1)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Overzicht ABR activiteiten</a:t>
            </a: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07697"/>
              </p:ext>
            </p:extLst>
          </p:nvPr>
        </p:nvGraphicFramePr>
        <p:xfrm>
          <a:off x="899592" y="2348880"/>
          <a:ext cx="7920880" cy="450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460"/>
                <a:gridCol w="1658889"/>
                <a:gridCol w="2569028"/>
                <a:gridCol w="1230360"/>
                <a:gridCol w="1779143"/>
              </a:tblGrid>
              <a:tr h="795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Wie?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Wat?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Hoe?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Wanneer?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Mogelijke rol themagroep Organisatie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  <a:tr h="53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RIVM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Puntprevalentie onderzoek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Peri-anale swab bij 40 bewoners per VPH (n=300)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Voorjaar 2018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Deelname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  <a:tr h="79572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VUmc-H&amp;O 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UPCARE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Implementatie CRP POCT &amp; evaluatie AB gebruik voor LLWI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Voorjaar 2018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Deelname (bij gebruik YSIS)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  <a:tr h="79572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ANNA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Implementatie UWI algoritme &amp; evaluatie AB gebruik voor UWI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Medio 2018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Deelname (bij gebruik YSIS)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  <a:tr h="159145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Jobje Haaijman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Analyse kweek- en voorschrijfgegevens in één zorgorganisatie &amp; richtlijn adherentie stimuleren d.m.v. automatische feedback op middelkeuze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Loopt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 dit moment geen (single-center studie)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5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7845220" cy="406400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Lopende onderzoeken (2)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Overzicht ABR activiteiten</a:t>
            </a: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82434"/>
              </p:ext>
            </p:extLst>
          </p:nvPr>
        </p:nvGraphicFramePr>
        <p:xfrm>
          <a:off x="899592" y="2348880"/>
          <a:ext cx="7992888" cy="450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673"/>
                <a:gridCol w="1673970"/>
                <a:gridCol w="2592383"/>
                <a:gridCol w="1241545"/>
                <a:gridCol w="1795317"/>
              </a:tblGrid>
              <a:tr h="795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Wie?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Wat?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Hoe?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Wanneer?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Mogelijke rol themagroep Organisatie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  <a:tr h="159145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VUmc-H&amp;O 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MBO-project 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Stageopdracht infecties &amp; handhygiëne voor leerling verzorgenden niveau 3 en 4: voormeting – interventie – nameting </a:t>
                      </a:r>
                      <a:r>
                        <a:rPr lang="nl-NL" sz="1400">
                          <a:effectLst/>
                          <a:sym typeface="Wingdings"/>
                        </a:rPr>
                        <a:t></a:t>
                      </a:r>
                      <a:r>
                        <a:rPr lang="nl-NL" sz="1400">
                          <a:effectLst/>
                        </a:rPr>
                        <a:t> gegevens samenvoegen &amp; data-analyse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Loopt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Op dit moment geen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  <a:tr h="79572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Onderzoek JPI </a:t>
                      </a:r>
                      <a:r>
                        <a:rPr lang="nl-NL" sz="1400" dirty="0" smtClean="0">
                          <a:effectLst/>
                        </a:rPr>
                        <a:t>AMR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O.a. implementatie UWI algoritme bij thuiswonende ouderen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-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 dit moment geen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  <a:tr h="132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AMC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PROGRESS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Diagnostische studie naar biomarkers CRP en procalcitonine voor diagnose UWI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Gaat starten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 dit moment geen (Vivium en Zonnehuisgroep Amstelland nemen deel)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7845220" cy="406400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Lopende onderzoeken (3)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Overzicht ABR activiteiten</a:t>
            </a: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0724"/>
              </p:ext>
            </p:extLst>
          </p:nvPr>
        </p:nvGraphicFramePr>
        <p:xfrm>
          <a:off x="899592" y="2348880"/>
          <a:ext cx="7548562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1296144"/>
                <a:gridCol w="2448272"/>
                <a:gridCol w="1172527"/>
                <a:gridCol w="1695515"/>
              </a:tblGrid>
              <a:tr h="117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Wie?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Wat?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Hoe?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Wanneer?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Mogelijke rol themagroep Organisatie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  <a:tr h="23545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AMC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Katheter UWI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Vergelijken 5 versus 10 dagen AB bij symptomatische </a:t>
                      </a:r>
                      <a:r>
                        <a:rPr lang="nl-NL" sz="1400" dirty="0" err="1">
                          <a:effectLst/>
                        </a:rPr>
                        <a:t>catheter</a:t>
                      </a:r>
                      <a:r>
                        <a:rPr lang="nl-NL" sz="1400" dirty="0">
                          <a:effectLst/>
                        </a:rPr>
                        <a:t> UWI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Gaat starten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 dit moment geen (vindt plaats in revalidatiecentra</a:t>
                      </a:r>
                      <a:r>
                        <a:rPr lang="nl-NL" sz="1400" dirty="0" smtClean="0">
                          <a:effectLst/>
                        </a:rPr>
                        <a:t>)</a:t>
                      </a:r>
                    </a:p>
                  </a:txBody>
                  <a:tcPr marL="46067" marR="46067" marT="0" marB="0"/>
                </a:tc>
              </a:tr>
              <a:tr h="23545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Overbehandeling UWI ouderen SEH</a:t>
                      </a:r>
                      <a:endParaRPr lang="nl-N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Introduceren UWI algoritme SEH (na aanpassing)</a:t>
                      </a:r>
                      <a:endParaRPr lang="nl-N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? (in aanvraag)</a:t>
                      </a:r>
                      <a:endParaRPr lang="nl-N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+mn-lt"/>
                        </a:rPr>
                        <a:t>Op dit moment geen</a:t>
                      </a:r>
                    </a:p>
                  </a:txBody>
                  <a:tcPr marL="46067" marR="46067" marT="0" marB="0"/>
                </a:tc>
              </a:tr>
              <a:tr h="117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Erasmus MC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HANDSOME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Handhygiëneproject in Verpleeghuizen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Loopt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Op dit moment geen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  <a:tr h="117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Radboud UMC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CHANGE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Handhygiëneproject in Verpleeghuizen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Loopt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 dit moment geen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9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8061244" cy="4392488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Ontwikkelde producten uit afgeronde projecten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Algoritme </a:t>
            </a:r>
            <a:r>
              <a:rPr lang="nl-NL" sz="2400" dirty="0"/>
              <a:t>empirische behandeling UWI </a:t>
            </a:r>
            <a:r>
              <a:rPr lang="nl-NL" sz="1600" i="1" dirty="0"/>
              <a:t>(VUmc – H&amp;O, Verenso)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Impact </a:t>
            </a:r>
            <a:r>
              <a:rPr lang="nl-NL" sz="2400" dirty="0"/>
              <a:t>implementatiepakket </a:t>
            </a:r>
            <a:r>
              <a:rPr lang="nl-NL" sz="1600" i="1" dirty="0"/>
              <a:t>(UNO-VUmc)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err="1" smtClean="0"/>
              <a:t>Factsheet</a:t>
            </a:r>
            <a:r>
              <a:rPr lang="nl-NL" sz="2400" dirty="0" smtClean="0"/>
              <a:t> </a:t>
            </a:r>
            <a:r>
              <a:rPr lang="nl-NL" sz="2400" dirty="0"/>
              <a:t>infectiepreventie &amp; antibioticagebruik </a:t>
            </a:r>
            <a:r>
              <a:rPr lang="nl-NL" sz="1600" i="1" dirty="0"/>
              <a:t>(UNO-VUmc)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Klinische </a:t>
            </a:r>
            <a:r>
              <a:rPr lang="nl-NL" sz="2400" dirty="0"/>
              <a:t>les infecties &amp; antibiotica(resistentie) </a:t>
            </a:r>
            <a:r>
              <a:rPr lang="nl-NL" sz="1600" i="1" dirty="0"/>
              <a:t>(UNO-VUmc)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Argumentenkaart </a:t>
            </a:r>
            <a:r>
              <a:rPr lang="nl-NL" sz="2400" dirty="0"/>
              <a:t>infectiepreventie </a:t>
            </a:r>
            <a:r>
              <a:rPr lang="nl-NL" sz="1600" i="1" dirty="0"/>
              <a:t>(IGZ)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Handleiding </a:t>
            </a:r>
            <a:r>
              <a:rPr lang="nl-NL" sz="2400" dirty="0"/>
              <a:t>‘infectiepreventie op orde’ </a:t>
            </a:r>
            <a:r>
              <a:rPr lang="nl-NL" sz="1600" i="1" dirty="0"/>
              <a:t>(GGDHM)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Overzicht ABR activiteiten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50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8061244" cy="4392488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b="1" dirty="0" smtClean="0"/>
              <a:t>Er is genoeg te doen!</a:t>
            </a:r>
          </a:p>
          <a:p>
            <a:pPr marL="0" indent="0" algn="ctr">
              <a:buNone/>
            </a:pPr>
            <a:endParaRPr lang="nl-NL" sz="2400" b="1" i="1" dirty="0"/>
          </a:p>
          <a:p>
            <a:pPr marL="0" indent="0" algn="ctr">
              <a:buNone/>
            </a:pPr>
            <a:r>
              <a:rPr lang="nl-NL" sz="2400" b="1" i="1" dirty="0" smtClean="0"/>
              <a:t>Dus: waar zetten we op in met de themagroep?</a:t>
            </a:r>
            <a:endParaRPr lang="nl-NL" sz="1600" i="1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pPr algn="ctr"/>
            <a:r>
              <a:rPr lang="nl-NL" dirty="0" smtClean="0"/>
              <a:t>Kortom:</a:t>
            </a:r>
            <a:endParaRPr lang="nl-NL" dirty="0"/>
          </a:p>
        </p:txBody>
      </p:sp>
      <p:pic>
        <p:nvPicPr>
          <p:cNvPr id="11266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99929"/>
            <a:ext cx="5040560" cy="33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1236" y="1844824"/>
            <a:ext cx="7845220" cy="406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Survey infectiepreventie &amp; goed antibioticagebruik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err="1" smtClean="0"/>
              <a:t>Factsheet</a:t>
            </a:r>
            <a:endParaRPr lang="nl-NL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Evaluatie </a:t>
            </a:r>
            <a:r>
              <a:rPr lang="nl-NL" sz="2400" dirty="0" err="1" smtClean="0"/>
              <a:t>factsheet</a:t>
            </a:r>
            <a:endParaRPr lang="nl-NL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Hoe verder?</a:t>
            </a:r>
            <a:endParaRPr lang="nl-NL" sz="24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Aanleiding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11042" r="31244" b="6250"/>
          <a:stretch/>
        </p:blipFill>
        <p:spPr bwMode="auto">
          <a:xfrm>
            <a:off x="4847037" y="2348880"/>
            <a:ext cx="2942362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7845220" cy="406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In kaart brengen wat er speelt op het gebied van antibioticaresistentie in de langdurige zorg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i="1" dirty="0" smtClean="0"/>
              <a:t>Kunnen we samenwerken met bestaande partijen/initiatieven?</a:t>
            </a:r>
          </a:p>
          <a:p>
            <a:pPr marL="842120" lvl="2" indent="-355600">
              <a:buFont typeface="Wingdings" panose="05000000000000000000" pitchFamily="2" charset="2"/>
              <a:buChar char="§"/>
            </a:pPr>
            <a:r>
              <a:rPr lang="nl-NL" sz="2400" i="1" dirty="0" smtClean="0"/>
              <a:t>Mee ontwikkelen?</a:t>
            </a:r>
          </a:p>
          <a:p>
            <a:pPr marL="842120" lvl="2" indent="-355600">
              <a:buFont typeface="Wingdings" panose="05000000000000000000" pitchFamily="2" charset="2"/>
              <a:buChar char="§"/>
            </a:pPr>
            <a:r>
              <a:rPr lang="nl-NL" sz="2400" i="1" dirty="0" smtClean="0"/>
              <a:t>Faciliteren binnen UNO?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i="1" dirty="0" smtClean="0"/>
              <a:t>Ontbreken er dingen die wij zouden kunnen oppakken?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Doel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9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7845220" cy="406400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1) Regionale zorgnetwerken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Doel: op </a:t>
            </a:r>
            <a:r>
              <a:rPr lang="nl-NL" sz="2400" dirty="0"/>
              <a:t>regionaal niveau </a:t>
            </a:r>
            <a:r>
              <a:rPr lang="nl-NL" sz="2400" dirty="0" smtClean="0"/>
              <a:t>                                                        antibioticaresistentie </a:t>
            </a:r>
            <a:r>
              <a:rPr lang="nl-NL" sz="2400" dirty="0"/>
              <a:t>te voorkomen </a:t>
            </a:r>
            <a:r>
              <a:rPr lang="nl-NL" sz="2400" dirty="0" smtClean="0"/>
              <a:t>                                 en </a:t>
            </a:r>
            <a:r>
              <a:rPr lang="nl-NL" sz="2400" dirty="0"/>
              <a:t>verspreiding te bestrijden</a:t>
            </a:r>
            <a:endParaRPr lang="nl-NL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Samenwerkingsverband </a:t>
            </a:r>
            <a:r>
              <a:rPr lang="nl-NL" sz="2400" dirty="0"/>
              <a:t>tussen </a:t>
            </a:r>
            <a:r>
              <a:rPr lang="nl-NL" sz="2400" dirty="0" smtClean="0"/>
              <a:t>                              verschillende </a:t>
            </a:r>
            <a:r>
              <a:rPr lang="nl-NL" sz="2400" dirty="0"/>
              <a:t>zorginstellingen, </a:t>
            </a:r>
            <a:r>
              <a:rPr lang="nl-NL" sz="2400" dirty="0" smtClean="0"/>
              <a:t>                                         organisaties </a:t>
            </a:r>
            <a:r>
              <a:rPr lang="nl-NL" sz="2400" dirty="0"/>
              <a:t>en </a:t>
            </a:r>
            <a:r>
              <a:rPr lang="nl-NL" sz="2400" dirty="0" smtClean="0"/>
              <a:t>zorgprofessionals                                          </a:t>
            </a:r>
            <a:r>
              <a:rPr lang="nl-NL" sz="2400" dirty="0"/>
              <a:t>in een </a:t>
            </a:r>
            <a:r>
              <a:rPr lang="nl-NL" sz="2400" dirty="0" smtClean="0"/>
              <a:t>regio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Regionale coördinatieteams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Overzicht ABR activiteiten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592288" cy="303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15616" y="5733256"/>
            <a:ext cx="619268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Themagroep?</a:t>
            </a:r>
          </a:p>
          <a:p>
            <a:r>
              <a:rPr lang="nl-NL" i="1" dirty="0" smtClean="0"/>
              <a:t>Ad Olijhoek uitgenodigd; exploreren of we iets voor elkaar kunnen betekenen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8787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7845220" cy="406400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2) </a:t>
            </a:r>
            <a:r>
              <a:rPr lang="nl-NL" sz="2400" b="1" dirty="0" err="1" smtClean="0"/>
              <a:t>Vilans</a:t>
            </a:r>
            <a:endParaRPr lang="nl-NL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I.o.v. VWS project ‘aanpak antibioticaresistentie VPH’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Gericht op vergroten bewustzijn professionals en bestuurders &amp; bevorderen basishygiëne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Kennis en inzichten op Zorg voor Beter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Overzicht ABR activiteiten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10625" r="12972" b="6250"/>
          <a:stretch/>
        </p:blipFill>
        <p:spPr bwMode="auto">
          <a:xfrm>
            <a:off x="575556" y="2223936"/>
            <a:ext cx="8352928" cy="46340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al 4"/>
          <p:cNvSpPr/>
          <p:nvPr/>
        </p:nvSpPr>
        <p:spPr bwMode="auto">
          <a:xfrm>
            <a:off x="4067944" y="4221088"/>
            <a:ext cx="2952328" cy="1584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7845220" cy="406400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2) </a:t>
            </a:r>
            <a:r>
              <a:rPr lang="nl-NL" sz="2400" b="1" dirty="0" err="1" smtClean="0"/>
              <a:t>Vilans</a:t>
            </a:r>
            <a:endParaRPr lang="nl-NL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I.o.v. VWS project ‘aanpak antibioticaresistentie VPH’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Gericht op vergroten bewustzijn professionals en bestuurders &amp; bevorderen basishygiëne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Kennis en inzichten op Zorg voor Beter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Overzicht ABR activiteiten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115616" y="4509120"/>
            <a:ext cx="6192688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Themagroep?</a:t>
            </a:r>
          </a:p>
          <a:p>
            <a:r>
              <a:rPr lang="nl-NL" i="1" dirty="0" err="1" smtClean="0"/>
              <a:t>Vilans</a:t>
            </a:r>
            <a:r>
              <a:rPr lang="nl-NL" i="1" dirty="0" smtClean="0"/>
              <a:t> heeft moeite de doelgroep te bereiken: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i="1" dirty="0" err="1" smtClean="0"/>
              <a:t>Vilans</a:t>
            </a:r>
            <a:r>
              <a:rPr lang="nl-NL" i="1" dirty="0" smtClean="0"/>
              <a:t> een podium geven binnen themagroep/UNO?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i="1" dirty="0" smtClean="0"/>
              <a:t>Mogelijk vloeien daar andere mogelijkheden voor samenwerking uit voort?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2102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7845220" cy="406400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/>
              <a:t>3</a:t>
            </a:r>
            <a:r>
              <a:rPr lang="nl-NL" sz="2400" b="1" dirty="0" smtClean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Ontwikkeling </a:t>
            </a:r>
            <a:r>
              <a:rPr lang="nl-NL" sz="2400" dirty="0"/>
              <a:t>nieuwe richtlijn </a:t>
            </a:r>
            <a:r>
              <a:rPr lang="nl-NL" sz="2400" dirty="0" smtClean="0"/>
              <a:t>UWI &amp; LWI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Doorontwikkeling werkgroep </a:t>
            </a:r>
            <a:r>
              <a:rPr lang="nl-NL" sz="2400" dirty="0"/>
              <a:t>infectiepreventie (WIP) voor de sector langdurige </a:t>
            </a:r>
            <a:r>
              <a:rPr lang="nl-NL" sz="2400" dirty="0" smtClean="0"/>
              <a:t>zorg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Ontwikkeling </a:t>
            </a:r>
            <a:r>
              <a:rPr lang="nl-NL" sz="2400" dirty="0"/>
              <a:t>van een handreiking voor </a:t>
            </a:r>
            <a:r>
              <a:rPr lang="nl-NL" sz="2400" dirty="0" err="1"/>
              <a:t>SO’s</a:t>
            </a:r>
            <a:r>
              <a:rPr lang="nl-NL" sz="2400" dirty="0"/>
              <a:t> op het thema </a:t>
            </a:r>
            <a:r>
              <a:rPr lang="nl-NL" sz="2400" dirty="0" smtClean="0"/>
              <a:t>infectiepreventie/antibioticaresistentie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Start </a:t>
            </a:r>
            <a:r>
              <a:rPr lang="nl-NL" dirty="0"/>
              <a:t>november 2017, duurt 1 </a:t>
            </a:r>
            <a:r>
              <a:rPr lang="nl-NL" dirty="0" smtClean="0"/>
              <a:t>jaar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Reactie </a:t>
            </a:r>
            <a:r>
              <a:rPr lang="nl-NL" dirty="0"/>
              <a:t>op het nieuwe toetsingskader van </a:t>
            </a:r>
            <a:r>
              <a:rPr lang="nl-NL" dirty="0" smtClean="0"/>
              <a:t>IGZ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Paul </a:t>
            </a:r>
            <a:r>
              <a:rPr lang="nl-NL" dirty="0"/>
              <a:t>van Houten (SO, Zonnehuisgroep Amstelland) is </a:t>
            </a:r>
            <a:r>
              <a:rPr lang="nl-NL" dirty="0" smtClean="0"/>
              <a:t>trekker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Overzicht ABR activiteiten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126876" y="5589240"/>
            <a:ext cx="783761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Themagroep?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i="1" dirty="0" smtClean="0"/>
              <a:t>Richtlijnen: korte lijntjes, t.z.t. onder aandacht netwerk brengen?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i="1" dirty="0" smtClean="0"/>
              <a:t>Handreiking: korte lijn met Paul houden? Uitnodigen in themagroep voor </a:t>
            </a:r>
            <a:r>
              <a:rPr lang="nl-NL" i="1" dirty="0" err="1" smtClean="0"/>
              <a:t>stavaza</a:t>
            </a:r>
            <a:r>
              <a:rPr lang="nl-NL" i="1" dirty="0" smtClean="0"/>
              <a:t> &amp; meedenken?</a:t>
            </a:r>
            <a:endParaRPr lang="nl-NL" i="1" dirty="0"/>
          </a:p>
        </p:txBody>
      </p:sp>
      <p:pic>
        <p:nvPicPr>
          <p:cNvPr id="6" name="Picture 2" descr="Afbeeldingsresultaat voor veren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46928"/>
            <a:ext cx="2088232" cy="5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7845220" cy="406400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4) IGZ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Overzicht ABR activiteiten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126876" y="4653136"/>
            <a:ext cx="6397451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Themagroep?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i="1" dirty="0" smtClean="0"/>
              <a:t>M.b.t. SO: richt Verenso zich op met handreiking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i="1" dirty="0" smtClean="0"/>
              <a:t>M.b.t. bestuurders: thema onder de aandacht brengen bij bestuurdersoverleg (actiepunt UNO-team, themagroep eventueel meedenken over programma?</a:t>
            </a:r>
            <a:endParaRPr lang="nl-NL" i="1" dirty="0"/>
          </a:p>
        </p:txBody>
      </p:sp>
      <p:sp>
        <p:nvSpPr>
          <p:cNvPr id="5" name="Tekstvak 4"/>
          <p:cNvSpPr txBox="1"/>
          <p:nvPr/>
        </p:nvSpPr>
        <p:spPr>
          <a:xfrm>
            <a:off x="1122511" y="2348880"/>
            <a:ext cx="7837611" cy="20313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NIEUWE TOETSINGSKADER</a:t>
            </a:r>
          </a:p>
          <a:p>
            <a:pPr lvl="0"/>
            <a:r>
              <a:rPr lang="nl-NL" b="1" i="1" dirty="0"/>
              <a:t>Medewerkers</a:t>
            </a:r>
            <a:r>
              <a:rPr lang="nl-NL" dirty="0"/>
              <a:t> werken volgens </a:t>
            </a:r>
            <a:r>
              <a:rPr lang="nl-NL" dirty="0" smtClean="0"/>
              <a:t>hygiëne- </a:t>
            </a:r>
            <a:r>
              <a:rPr lang="nl-NL" dirty="0"/>
              <a:t>en infectiepreventierichtlijnen</a:t>
            </a:r>
          </a:p>
          <a:p>
            <a:pPr lvl="0"/>
            <a:r>
              <a:rPr lang="nl-NL" b="1" i="1" dirty="0" smtClean="0"/>
              <a:t>SO </a:t>
            </a:r>
            <a:r>
              <a:rPr lang="nl-NL" dirty="0"/>
              <a:t>stuurt effectief op infectiepreventie </a:t>
            </a:r>
            <a:r>
              <a:rPr lang="nl-NL" dirty="0" smtClean="0"/>
              <a:t>en </a:t>
            </a:r>
            <a:r>
              <a:rPr lang="nl-NL" dirty="0"/>
              <a:t>neemt verantwoordelijkheid om onnodige toename van antibioticaresistentie te </a:t>
            </a:r>
            <a:r>
              <a:rPr lang="nl-NL" dirty="0" smtClean="0"/>
              <a:t>beperken.</a:t>
            </a:r>
            <a:endParaRPr lang="nl-NL" dirty="0"/>
          </a:p>
          <a:p>
            <a:pPr lvl="0"/>
            <a:r>
              <a:rPr lang="nl-NL" b="1" i="1" dirty="0" smtClean="0"/>
              <a:t>Bestuur</a:t>
            </a:r>
            <a:r>
              <a:rPr lang="nl-NL" dirty="0" smtClean="0"/>
              <a:t> </a:t>
            </a:r>
            <a:r>
              <a:rPr lang="nl-NL" dirty="0"/>
              <a:t>zorgt voor </a:t>
            </a:r>
            <a:r>
              <a:rPr lang="nl-NL" dirty="0" smtClean="0"/>
              <a:t>randvoorwaarden, </a:t>
            </a:r>
            <a:r>
              <a:rPr lang="nl-NL" dirty="0"/>
              <a:t>is op de hoogte van wet- en </a:t>
            </a:r>
            <a:r>
              <a:rPr lang="nl-NL" dirty="0" smtClean="0"/>
              <a:t>regelgeving, </a:t>
            </a:r>
            <a:r>
              <a:rPr lang="nl-NL" dirty="0"/>
              <a:t>richt de organisatie in op verbeteren van </a:t>
            </a:r>
            <a:r>
              <a:rPr lang="nl-NL" dirty="0" smtClean="0"/>
              <a:t>prestaties </a:t>
            </a:r>
            <a:r>
              <a:rPr lang="nl-NL" dirty="0"/>
              <a:t>op het gebied van </a:t>
            </a:r>
            <a:r>
              <a:rPr lang="nl-NL" dirty="0" smtClean="0"/>
              <a:t>infectiepreventie.</a:t>
            </a: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223775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7845220" cy="406400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Lopende projecten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3244" y="692696"/>
            <a:ext cx="7548538" cy="1033471"/>
          </a:xfrm>
        </p:spPr>
        <p:txBody>
          <a:bodyPr/>
          <a:lstStyle/>
          <a:p>
            <a:r>
              <a:rPr lang="nl-NL" dirty="0" smtClean="0"/>
              <a:t>Overzicht ABR activiteiten</a:t>
            </a:r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309899"/>
              </p:ext>
            </p:extLst>
          </p:nvPr>
        </p:nvGraphicFramePr>
        <p:xfrm>
          <a:off x="899592" y="2348880"/>
          <a:ext cx="7548562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982"/>
                <a:gridCol w="5389580"/>
              </a:tblGrid>
              <a:tr h="14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Wat?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59" marR="58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Mogelijke rol themagroep Organisatie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59" marR="58659" marT="0" marB="0"/>
                </a:tc>
              </a:tr>
              <a:tr h="299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Surveillance Netwerk Infectieziekten Verpleeghuizen (SNIV-RIVM)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59" marR="58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 dit moment geen. SNIV denkt wel na over een eventuele doorontwikkeling, wellicht dat we daar in een later stadium een rol in zouden kunnen </a:t>
                      </a:r>
                      <a:r>
                        <a:rPr lang="nl-NL" sz="1400" dirty="0" smtClean="0">
                          <a:effectLst/>
                        </a:rPr>
                        <a:t>spelen.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59" marR="58659" marT="0" marB="0"/>
                </a:tc>
              </a:tr>
              <a:tr h="449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Peilstations UNO-VUmc &amp; antibiotic stewardship project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59" marR="58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De komende tijd wordt er nagedacht over de doorontwikkeling van de peilstations. Eén van de vragen hierbij is; welk EVS gebruiken zorgorganisaties. Dit kunnen we binnen de themagroep inventariseren en doorgeven aan het ‘peilstation team’. Verder is er momenteel geen rol weggelegd voor de themagroep, wellicht later wel.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59" marR="586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mc H&amp;O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VUmc H&amp;O</Template>
  <TotalTime>419</TotalTime>
  <Words>849</Words>
  <Application>Microsoft Office PowerPoint</Application>
  <PresentationFormat>Diavoorstelling (4:3)</PresentationFormat>
  <Paragraphs>159</Paragraphs>
  <Slides>14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VUmc H&amp;O</vt:lpstr>
      <vt:lpstr>Overzicht activiteiten antibioticaresistentie langdurige zorg</vt:lpstr>
      <vt:lpstr>Aanleiding</vt:lpstr>
      <vt:lpstr>Doel</vt:lpstr>
      <vt:lpstr>Overzicht ABR activiteiten</vt:lpstr>
      <vt:lpstr>Overzicht ABR activiteiten</vt:lpstr>
      <vt:lpstr>Overzicht ABR activiteiten</vt:lpstr>
      <vt:lpstr>Overzicht ABR activiteiten</vt:lpstr>
      <vt:lpstr>Overzicht ABR activiteiten</vt:lpstr>
      <vt:lpstr>Overzicht ABR activiteiten</vt:lpstr>
      <vt:lpstr>Overzicht ABR activiteiten</vt:lpstr>
      <vt:lpstr>Overzicht ABR activiteiten</vt:lpstr>
      <vt:lpstr>Overzicht ABR activiteiten</vt:lpstr>
      <vt:lpstr>Overzicht ABR activiteiten</vt:lpstr>
      <vt:lpstr>Kortom: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Wattel, Lizette</dc:creator>
  <cp:lastModifiedBy>Buul, LW van</cp:lastModifiedBy>
  <cp:revision>36</cp:revision>
  <dcterms:created xsi:type="dcterms:W3CDTF">2016-04-26T07:42:35Z</dcterms:created>
  <dcterms:modified xsi:type="dcterms:W3CDTF">2017-12-06T11:29:40Z</dcterms:modified>
</cp:coreProperties>
</file>